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4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1" r:id="rId20"/>
    <p:sldId id="274" r:id="rId21"/>
    <p:sldId id="275" r:id="rId22"/>
    <p:sldId id="276" r:id="rId23"/>
    <p:sldId id="290" r:id="rId24"/>
    <p:sldId id="277" r:id="rId25"/>
    <p:sldId id="278" r:id="rId26"/>
    <p:sldId id="292" r:id="rId27"/>
    <p:sldId id="301" r:id="rId28"/>
    <p:sldId id="300" r:id="rId29"/>
    <p:sldId id="299" r:id="rId30"/>
    <p:sldId id="295" r:id="rId31"/>
    <p:sldId id="302" r:id="rId32"/>
    <p:sldId id="296" r:id="rId33"/>
    <p:sldId id="294" r:id="rId34"/>
    <p:sldId id="303" r:id="rId35"/>
    <p:sldId id="304" r:id="rId36"/>
    <p:sldId id="305" r:id="rId37"/>
    <p:sldId id="298" r:id="rId38"/>
    <p:sldId id="297" r:id="rId39"/>
    <p:sldId id="306" r:id="rId40"/>
    <p:sldId id="280" r:id="rId41"/>
    <p:sldId id="314" r:id="rId42"/>
    <p:sldId id="311" r:id="rId43"/>
    <p:sldId id="307" r:id="rId44"/>
    <p:sldId id="313" r:id="rId45"/>
    <p:sldId id="312" r:id="rId46"/>
    <p:sldId id="289" r:id="rId47"/>
    <p:sldId id="308" r:id="rId48"/>
    <p:sldId id="309" r:id="rId49"/>
    <p:sldId id="310" r:id="rId5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8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93B1A-556A-C244-BCBD-907B24ECFA16}" type="datetimeFigureOut">
              <a:rPr lang="fr-FR" smtClean="0"/>
              <a:t>16-04-07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57453-0FC2-4744-BB9F-2E12925334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857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4CA4E-A81A-B048-9898-D98A78CF83E3}" type="datetimeFigureOut">
              <a:rPr lang="fr-FR" smtClean="0"/>
              <a:t>16-04-07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647F6-DD18-C64B-97F3-B1A7A4D03DF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633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647F6-DD18-C64B-97F3-B1A7A4D03DF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85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E90C-9910-014A-B455-1F153E09BA4D}" type="datetimeFigureOut">
              <a:rPr lang="fr-FR" smtClean="0"/>
              <a:t>16-04-07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886E90C-9910-014A-B455-1F153E09BA4D}" type="datetimeFigureOut">
              <a:rPr lang="fr-FR" smtClean="0"/>
              <a:t>16-04-07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7570-186E-6341-9E67-C5058137B6A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E90C-9910-014A-B455-1F153E09BA4D}" type="datetimeFigureOut">
              <a:rPr lang="fr-FR" smtClean="0"/>
              <a:t>16-04-07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886E90C-9910-014A-B455-1F153E09BA4D}" type="datetimeFigureOut">
              <a:rPr lang="fr-FR" smtClean="0"/>
              <a:t>16-04-07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886E90C-9910-014A-B455-1F153E09BA4D}" type="datetimeFigureOut">
              <a:rPr lang="fr-FR" smtClean="0"/>
              <a:t>16-04-07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E90C-9910-014A-B455-1F153E09BA4D}" type="datetimeFigureOut">
              <a:rPr lang="fr-FR" smtClean="0"/>
              <a:t>16-04-07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7570-186E-6341-9E67-C5058137B6A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E90C-9910-014A-B455-1F153E09BA4D}" type="datetimeFigureOut">
              <a:rPr lang="fr-FR" smtClean="0"/>
              <a:t>16-04-07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7570-186E-6341-9E67-C5058137B6A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E90C-9910-014A-B455-1F153E09BA4D}" type="datetimeFigureOut">
              <a:rPr lang="fr-FR" smtClean="0"/>
              <a:t>16-04-07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7570-186E-6341-9E67-C5058137B6A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E90C-9910-014A-B455-1F153E09BA4D}" type="datetimeFigureOut">
              <a:rPr lang="fr-FR" smtClean="0"/>
              <a:t>16-04-07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E90C-9910-014A-B455-1F153E09BA4D}" type="datetimeFigureOut">
              <a:rPr lang="fr-FR" smtClean="0"/>
              <a:t>16-04-07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7570-186E-6341-9E67-C5058137B6A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886E90C-9910-014A-B455-1F153E09BA4D}" type="datetimeFigureOut">
              <a:rPr lang="fr-FR" smtClean="0"/>
              <a:t>16-04-07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7570-186E-6341-9E67-C5058137B6A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886E90C-9910-014A-B455-1F153E09BA4D}" type="datetimeFigureOut">
              <a:rPr lang="fr-FR" smtClean="0"/>
              <a:t>16-04-07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7570-186E-6341-9E67-C5058137B6AD}" type="slidenum">
              <a:rPr lang="fr-FR" smtClean="0"/>
              <a:t>‹#›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E90C-9910-014A-B455-1F153E09BA4D}" type="datetimeFigureOut">
              <a:rPr lang="fr-FR" smtClean="0"/>
              <a:t>16-04-07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7570-186E-6341-9E67-C5058137B6A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E90C-9910-014A-B455-1F153E09BA4D}" type="datetimeFigureOut">
              <a:rPr lang="fr-FR" smtClean="0"/>
              <a:t>16-04-07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7570-186E-6341-9E67-C5058137B6A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886E90C-9910-014A-B455-1F153E09BA4D}" type="datetimeFigureOut">
              <a:rPr lang="fr-FR" smtClean="0"/>
              <a:t>16-04-07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886E90C-9910-014A-B455-1F153E09BA4D}" type="datetimeFigureOut">
              <a:rPr lang="fr-FR" smtClean="0"/>
              <a:t>16-04-07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1027570-186E-6341-9E67-C5058137B6AD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TMY6jgj6ZPs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85831" y="2552015"/>
            <a:ext cx="7819951" cy="1828800"/>
          </a:xfrm>
        </p:spPr>
        <p:txBody>
          <a:bodyPr/>
          <a:lstStyle/>
          <a:p>
            <a:r>
              <a:rPr lang="fr-FR" sz="4400" cap="none" dirty="0" smtClean="0">
                <a:latin typeface="Apple Chancery"/>
                <a:cs typeface="Apple Chancery"/>
              </a:rPr>
              <a:t>Les matériaux de l’aviation</a:t>
            </a:r>
            <a:endParaRPr lang="fr-FR" sz="4400" cap="none" dirty="0">
              <a:latin typeface="Apple Chancery"/>
              <a:cs typeface="Apple Chancery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28782" y="3929604"/>
            <a:ext cx="6477000" cy="1174088"/>
          </a:xfrm>
        </p:spPr>
        <p:txBody>
          <a:bodyPr>
            <a:normAutofit/>
          </a:bodyPr>
          <a:lstStyle/>
          <a:p>
            <a:r>
              <a:rPr lang="fr-FR" sz="2000" b="1" cap="small" dirty="0" smtClean="0">
                <a:latin typeface="Times New Roman"/>
                <a:cs typeface="Times New Roman"/>
              </a:rPr>
              <a:t>Présenté par Émilie Dumais </a:t>
            </a:r>
            <a:endParaRPr lang="fr-FR" sz="2000" b="1" cap="small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990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52565"/>
            <a:ext cx="7313613" cy="868362"/>
          </a:xfrm>
        </p:spPr>
        <p:txBody>
          <a:bodyPr/>
          <a:lstStyle/>
          <a:p>
            <a:r>
              <a:rPr lang="fr-FR" sz="4000" cap="small" dirty="0" smtClean="0"/>
              <a:t>Quelques faits</a:t>
            </a:r>
            <a:endParaRPr lang="fr-FR" sz="4000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672" y="1321465"/>
            <a:ext cx="7485632" cy="278606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sz="2400" b="1" dirty="0" smtClean="0">
                <a:solidFill>
                  <a:srgbClr val="595959"/>
                </a:solidFill>
                <a:cs typeface="Times New Roman"/>
              </a:rPr>
              <a:t>1910</a:t>
            </a:r>
            <a:r>
              <a:rPr lang="fr-FR" sz="2400" dirty="0" smtClean="0">
                <a:solidFill>
                  <a:srgbClr val="595959"/>
                </a:solidFill>
                <a:cs typeface="Times New Roman"/>
              </a:rPr>
              <a:t> : Premier vol à décollage sur l’eau</a:t>
            </a:r>
          </a:p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sz="2400" b="1" dirty="0" smtClean="0">
                <a:solidFill>
                  <a:srgbClr val="595959"/>
                </a:solidFill>
                <a:cs typeface="Times New Roman"/>
              </a:rPr>
              <a:t>1913 : </a:t>
            </a:r>
            <a:r>
              <a:rPr lang="fr-FR" sz="2400" dirty="0" smtClean="0">
                <a:solidFill>
                  <a:srgbClr val="595959"/>
                </a:solidFill>
                <a:cs typeface="Times New Roman"/>
              </a:rPr>
              <a:t>Rolland Garros accomplit le premier vol sans escale de la France à la Tunisie.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dirty="0" smtClean="0">
              <a:latin typeface="Times New Roman"/>
              <a:cs typeface="Times New Roman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979" y="3515007"/>
            <a:ext cx="5232321" cy="296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0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0601" y="434181"/>
            <a:ext cx="7313613" cy="868362"/>
          </a:xfrm>
        </p:spPr>
        <p:txBody>
          <a:bodyPr/>
          <a:lstStyle/>
          <a:p>
            <a:r>
              <a:rPr lang="fr-FR" sz="4000" cap="small" dirty="0" smtClean="0"/>
              <a:t>Quelques faits</a:t>
            </a:r>
            <a:endParaRPr lang="fr-FR" sz="4000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734" y="1302543"/>
            <a:ext cx="5052790" cy="4907144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7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sz="7400" b="1" dirty="0" smtClean="0">
                <a:solidFill>
                  <a:srgbClr val="595959"/>
                </a:solidFill>
                <a:cs typeface="Times New Roman"/>
              </a:rPr>
              <a:t>1914 : </a:t>
            </a:r>
            <a:r>
              <a:rPr lang="fr-FR" sz="7400" dirty="0">
                <a:solidFill>
                  <a:srgbClr val="595959"/>
                </a:solidFill>
                <a:cs typeface="Times New Roman"/>
              </a:rPr>
              <a:t>Les Zeppelins avaient </a:t>
            </a:r>
            <a:r>
              <a:rPr lang="fr-FR" sz="7400" dirty="0" smtClean="0">
                <a:solidFill>
                  <a:srgbClr val="595959"/>
                </a:solidFill>
                <a:cs typeface="Times New Roman"/>
              </a:rPr>
              <a:t>transporté 37 000 </a:t>
            </a:r>
            <a:r>
              <a:rPr lang="fr-FR" sz="7400" dirty="0">
                <a:solidFill>
                  <a:srgbClr val="595959"/>
                </a:solidFill>
                <a:cs typeface="Times New Roman"/>
              </a:rPr>
              <a:t>passagers dans les airs.</a:t>
            </a:r>
          </a:p>
          <a:p>
            <a:pPr algn="just">
              <a:lnSpc>
                <a:spcPct val="17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sz="7400" b="1" dirty="0" smtClean="0">
                <a:solidFill>
                  <a:srgbClr val="595959"/>
                </a:solidFill>
                <a:cs typeface="Times New Roman"/>
              </a:rPr>
              <a:t>1914-1918 : Première Guerre mondiale</a:t>
            </a:r>
            <a:endParaRPr lang="fr-FR" sz="7400" b="1" dirty="0">
              <a:solidFill>
                <a:srgbClr val="595959"/>
              </a:solidFill>
              <a:cs typeface="Times New Roman"/>
            </a:endParaRPr>
          </a:p>
          <a:p>
            <a:pPr algn="just">
              <a:lnSpc>
                <a:spcPct val="17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sz="7400" b="1" dirty="0" smtClean="0">
                <a:solidFill>
                  <a:srgbClr val="595959"/>
                </a:solidFill>
                <a:cs typeface="Times New Roman"/>
              </a:rPr>
              <a:t>14 </a:t>
            </a:r>
            <a:r>
              <a:rPr lang="fr-FR" sz="7400" b="1" dirty="0">
                <a:solidFill>
                  <a:srgbClr val="595959"/>
                </a:solidFill>
                <a:cs typeface="Times New Roman"/>
              </a:rPr>
              <a:t>juin </a:t>
            </a:r>
            <a:r>
              <a:rPr lang="fr-FR" sz="7400" b="1" dirty="0" smtClean="0">
                <a:solidFill>
                  <a:srgbClr val="595959"/>
                </a:solidFill>
                <a:cs typeface="Times New Roman"/>
              </a:rPr>
              <a:t>1919</a:t>
            </a:r>
            <a:r>
              <a:rPr lang="fr-FR" sz="7400" dirty="0" smtClean="0">
                <a:solidFill>
                  <a:srgbClr val="595959"/>
                </a:solidFill>
                <a:cs typeface="Times New Roman"/>
              </a:rPr>
              <a:t> : Premier vol transatlantique </a:t>
            </a:r>
            <a:r>
              <a:rPr lang="fr-FR" sz="7400" dirty="0">
                <a:solidFill>
                  <a:srgbClr val="595959"/>
                </a:solidFill>
                <a:cs typeface="Times New Roman"/>
              </a:rPr>
              <a:t>en duo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524" y="1927623"/>
            <a:ext cx="3763879" cy="305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25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319411"/>
            <a:ext cx="7313613" cy="868362"/>
          </a:xfrm>
        </p:spPr>
        <p:txBody>
          <a:bodyPr/>
          <a:lstStyle/>
          <a:p>
            <a:r>
              <a:rPr lang="fr-FR" sz="4000" cap="small" dirty="0" smtClean="0"/>
              <a:t>Quelques faits</a:t>
            </a:r>
            <a:endParaRPr lang="fr-FR" sz="4000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2622" y="1652961"/>
            <a:ext cx="4833989" cy="4694691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b="1" dirty="0" smtClean="0">
                <a:cs typeface="Times New Roman"/>
              </a:rPr>
              <a:t>1927 : </a:t>
            </a:r>
            <a:r>
              <a:rPr lang="fr-FR" dirty="0" smtClean="0">
                <a:cs typeface="Times New Roman"/>
              </a:rPr>
              <a:t>Premier </a:t>
            </a:r>
            <a:r>
              <a:rPr lang="fr-FR" dirty="0">
                <a:cs typeface="Times New Roman"/>
              </a:rPr>
              <a:t>vol transatlantique en solitaire</a:t>
            </a:r>
          </a:p>
          <a:p>
            <a:pPr algn="just">
              <a:lnSpc>
                <a:spcPct val="17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b="1" dirty="0" smtClean="0">
                <a:cs typeface="Times New Roman"/>
              </a:rPr>
              <a:t>1928 : </a:t>
            </a:r>
            <a:r>
              <a:rPr lang="fr-FR" dirty="0" smtClean="0">
                <a:cs typeface="Times New Roman"/>
              </a:rPr>
              <a:t>Première </a:t>
            </a:r>
            <a:r>
              <a:rPr lang="fr-FR" dirty="0">
                <a:cs typeface="Times New Roman"/>
              </a:rPr>
              <a:t>femme à traverser </a:t>
            </a:r>
            <a:r>
              <a:rPr lang="fr-FR" dirty="0" smtClean="0">
                <a:cs typeface="Times New Roman"/>
              </a:rPr>
              <a:t>l’Atlantique</a:t>
            </a:r>
          </a:p>
          <a:p>
            <a:pPr algn="just">
              <a:lnSpc>
                <a:spcPct val="17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b="1" dirty="0" smtClean="0">
                <a:cs typeface="Times New Roman"/>
              </a:rPr>
              <a:t>1930 : </a:t>
            </a:r>
            <a:r>
              <a:rPr lang="fr-FR" dirty="0">
                <a:cs typeface="Times New Roman"/>
              </a:rPr>
              <a:t>Émergence des quatre grandes compagnies </a:t>
            </a:r>
            <a:r>
              <a:rPr lang="fr-FR" dirty="0" smtClean="0">
                <a:cs typeface="Times New Roman"/>
              </a:rPr>
              <a:t>aériennes.</a:t>
            </a:r>
            <a:endParaRPr lang="fr-FR" dirty="0">
              <a:cs typeface="Times New Roman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574" y="2051055"/>
            <a:ext cx="37465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3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85987"/>
            <a:ext cx="7313613" cy="868362"/>
          </a:xfrm>
        </p:spPr>
        <p:txBody>
          <a:bodyPr/>
          <a:lstStyle/>
          <a:p>
            <a:r>
              <a:rPr lang="fr-FR" sz="4000" cap="small" dirty="0"/>
              <a:t>Quelques faits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2749" y="1154348"/>
            <a:ext cx="8375803" cy="2903117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b="1" dirty="0" smtClean="0"/>
              <a:t>1933 : </a:t>
            </a:r>
            <a:r>
              <a:rPr lang="fr-FR" dirty="0"/>
              <a:t>United Airlines introduit de nouveaux avions de </a:t>
            </a:r>
            <a:r>
              <a:rPr lang="fr-FR" dirty="0" smtClean="0"/>
              <a:t>ligne monoplan </a:t>
            </a:r>
            <a:r>
              <a:rPr lang="fr-FR" dirty="0"/>
              <a:t>et </a:t>
            </a:r>
            <a:r>
              <a:rPr lang="fr-FR" dirty="0" smtClean="0"/>
              <a:t>aérodynamiques</a:t>
            </a:r>
          </a:p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b="1" dirty="0"/>
              <a:t>1934 : </a:t>
            </a:r>
            <a:r>
              <a:rPr lang="fr-FR" dirty="0"/>
              <a:t>Apparition du Douglas DC-3, l’avion le plus célèbre de son temps [Le DC-2, son ancêtre, est le premier à être construit en aluminium</a:t>
            </a:r>
            <a:r>
              <a:rPr lang="fr-FR" dirty="0" smtClean="0"/>
              <a:t>]</a:t>
            </a:r>
          </a:p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b="1" dirty="0" smtClean="0">
                <a:cs typeface="Times New Roman"/>
              </a:rPr>
              <a:t>1936 : </a:t>
            </a:r>
            <a:r>
              <a:rPr lang="fr-FR" dirty="0">
                <a:cs typeface="Times New Roman"/>
              </a:rPr>
              <a:t>Premier vol </a:t>
            </a:r>
            <a:r>
              <a:rPr lang="fr-FR" dirty="0" err="1">
                <a:cs typeface="Times New Roman"/>
              </a:rPr>
              <a:t>transpacifique</a:t>
            </a:r>
            <a:r>
              <a:rPr lang="fr-FR" dirty="0">
                <a:cs typeface="Times New Roman"/>
              </a:rPr>
              <a:t> avec des passagers en direction de Hong </a:t>
            </a:r>
            <a:r>
              <a:rPr lang="fr-FR" dirty="0" smtClean="0">
                <a:cs typeface="Times New Roman"/>
              </a:rPr>
              <a:t>Kong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52" y="3573880"/>
            <a:ext cx="5733034" cy="287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70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fr-FR" sz="4000" cap="small" dirty="0"/>
              <a:t>Quelques faits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937418"/>
            <a:ext cx="7313613" cy="306075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b="1" dirty="0" smtClean="0"/>
              <a:t>Fin des années 30:</a:t>
            </a:r>
            <a:r>
              <a:rPr lang="fr-FR" dirty="0" smtClean="0"/>
              <a:t> le bois disparaît peu à peu…</a:t>
            </a:r>
            <a:endParaRPr lang="fr-FR" b="1" dirty="0" smtClean="0"/>
          </a:p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b="1" dirty="0" smtClean="0"/>
              <a:t>1947 : </a:t>
            </a:r>
            <a:r>
              <a:rPr lang="fr-FR" dirty="0"/>
              <a:t>L</a:t>
            </a:r>
            <a:r>
              <a:rPr lang="fr-FR" dirty="0" smtClean="0"/>
              <a:t>e Bell X-1 fût le premier avion à franchir le mur du son</a:t>
            </a:r>
          </a:p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b="1" dirty="0" smtClean="0"/>
              <a:t>1952 : </a:t>
            </a:r>
            <a:r>
              <a:rPr lang="fr-FR" dirty="0" smtClean="0"/>
              <a:t>Première utilisation du titane sur le Douglas DC-7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630" y="3660008"/>
            <a:ext cx="5577024" cy="298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26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914400"/>
          </a:xfrm>
        </p:spPr>
        <p:txBody>
          <a:bodyPr>
            <a:normAutofit/>
          </a:bodyPr>
          <a:lstStyle/>
          <a:p>
            <a:r>
              <a:rPr lang="fr-FR" sz="4000" cap="small" dirty="0"/>
              <a:t>Quelques faits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685001"/>
            <a:ext cx="7313613" cy="473223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b="1" dirty="0" smtClean="0"/>
              <a:t>1952 : </a:t>
            </a:r>
            <a:r>
              <a:rPr lang="fr-FR" dirty="0"/>
              <a:t>Mise en service du </a:t>
            </a:r>
            <a:r>
              <a:rPr lang="fr-FR" b="1" i="1" dirty="0"/>
              <a:t>Havilland </a:t>
            </a:r>
            <a:r>
              <a:rPr lang="fr-FR" b="1" i="1" dirty="0" err="1"/>
              <a:t>Comet</a:t>
            </a:r>
            <a:r>
              <a:rPr lang="fr-FR" dirty="0"/>
              <a:t>, le premier avion à réaction transportant des </a:t>
            </a:r>
            <a:r>
              <a:rPr lang="fr-FR" dirty="0" smtClean="0"/>
              <a:t>passagers</a:t>
            </a:r>
            <a:r>
              <a:rPr lang="fr-FR" dirty="0"/>
              <a:t> </a:t>
            </a:r>
            <a:r>
              <a:rPr lang="fr-FR" dirty="0" smtClean="0"/>
              <a:t>[beaucoup d’accidents]</a:t>
            </a:r>
          </a:p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b="1" dirty="0" smtClean="0"/>
              <a:t>1969 : </a:t>
            </a:r>
            <a:r>
              <a:rPr lang="fr-FR" dirty="0" smtClean="0"/>
              <a:t>Seul modèle supersonique qui fut mis en service, </a:t>
            </a:r>
            <a:r>
              <a:rPr lang="fr-FR" b="1" i="1" dirty="0" smtClean="0"/>
              <a:t>le Concorde</a:t>
            </a:r>
          </a:p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b="1" dirty="0" smtClean="0"/>
              <a:t>1969 : </a:t>
            </a:r>
            <a:r>
              <a:rPr lang="fr-FR" dirty="0" smtClean="0"/>
              <a:t>Arrivée du </a:t>
            </a:r>
            <a:r>
              <a:rPr lang="fr-FR" b="1" i="1" dirty="0" smtClean="0"/>
              <a:t>Boeing 747</a:t>
            </a:r>
          </a:p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De nos jours les airs sont dominés par les </a:t>
            </a:r>
            <a:r>
              <a:rPr lang="fr-FR" b="1" dirty="0" smtClean="0"/>
              <a:t>Boeing</a:t>
            </a:r>
            <a:r>
              <a:rPr lang="fr-FR" dirty="0" smtClean="0"/>
              <a:t>, les </a:t>
            </a:r>
            <a:r>
              <a:rPr lang="fr-FR" b="1" dirty="0" smtClean="0"/>
              <a:t>Airbus</a:t>
            </a:r>
            <a:r>
              <a:rPr lang="fr-FR" dirty="0"/>
              <a:t> </a:t>
            </a:r>
            <a:r>
              <a:rPr lang="fr-FR" dirty="0" smtClean="0"/>
              <a:t>et les appareils</a:t>
            </a:r>
            <a:r>
              <a:rPr lang="fr-FR" b="1" dirty="0" smtClean="0"/>
              <a:t> </a:t>
            </a:r>
            <a:r>
              <a:rPr lang="fr-FR" b="1" dirty="0" smtClean="0"/>
              <a:t>Bombardier</a:t>
            </a:r>
            <a:r>
              <a:rPr lang="fr-FR" dirty="0" smtClean="0"/>
              <a:t>.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477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fr-FR" sz="4000" cap="small" dirty="0" smtClean="0"/>
              <a:t>Airbus A-380</a:t>
            </a:r>
            <a:endParaRPr lang="fr-FR" sz="4000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7471" y="937419"/>
            <a:ext cx="7910542" cy="4056062"/>
          </a:xfrm>
        </p:spPr>
        <p:txBody>
          <a:bodyPr/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>
                <a:solidFill>
                  <a:srgbClr val="595959"/>
                </a:solidFill>
              </a:rPr>
              <a:t>Plus grand avion de ligne jamais conçu.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>
                <a:solidFill>
                  <a:srgbClr val="595959"/>
                </a:solidFill>
              </a:rPr>
              <a:t>Il permet une économie d’échelle maximale, car il peut transporter de 525 à 555 passagers. 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>
                <a:solidFill>
                  <a:srgbClr val="595959"/>
                </a:solidFill>
              </a:rPr>
              <a:t>Possède un fuselage de 74 mètres et une longueur de 80 mètres. </a:t>
            </a:r>
            <a:endParaRPr lang="fr-FR" dirty="0">
              <a:solidFill>
                <a:srgbClr val="595959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5" y="3266970"/>
            <a:ext cx="7225172" cy="334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4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57200"/>
            <a:ext cx="8913813" cy="914400"/>
          </a:xfrm>
        </p:spPr>
        <p:txBody>
          <a:bodyPr>
            <a:noAutofit/>
          </a:bodyPr>
          <a:lstStyle/>
          <a:p>
            <a:r>
              <a:rPr lang="fr-FR" sz="4000" cap="small" dirty="0" smtClean="0"/>
              <a:t>l’aviation moderne</a:t>
            </a:r>
            <a:endParaRPr lang="fr-FR" sz="4000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2242031"/>
            <a:ext cx="7313613" cy="1740863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b="1" smtClean="0"/>
              <a:t>Compagnie</a:t>
            </a:r>
            <a:r>
              <a:rPr lang="fr-FR" smtClean="0"/>
              <a:t> : </a:t>
            </a:r>
            <a:r>
              <a:rPr lang="fr-FR" dirty="0" smtClean="0"/>
              <a:t>Air-Canada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b="1" dirty="0" smtClean="0"/>
              <a:t>Vitesse </a:t>
            </a:r>
            <a:r>
              <a:rPr lang="fr-FR" b="1" smtClean="0"/>
              <a:t>de croisière</a:t>
            </a:r>
            <a:r>
              <a:rPr lang="fr-FR" smtClean="0"/>
              <a:t> : 789 km</a:t>
            </a:r>
            <a:r>
              <a:rPr lang="fr-FR" dirty="0" smtClean="0"/>
              <a:t>/h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b="1" dirty="0" smtClean="0"/>
              <a:t>Altitude </a:t>
            </a:r>
            <a:r>
              <a:rPr lang="fr-FR" b="1" smtClean="0"/>
              <a:t>de croisière</a:t>
            </a:r>
            <a:r>
              <a:rPr lang="fr-FR" smtClean="0"/>
              <a:t> : 10 668 mètres (35 000 </a:t>
            </a:r>
            <a:r>
              <a:rPr lang="fr-FR" dirty="0" smtClean="0"/>
              <a:t>pieds)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1490" y="4451548"/>
            <a:ext cx="6755031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sz="2000" b="1" smtClean="0">
                <a:solidFill>
                  <a:srgbClr val="595959"/>
                </a:solidFill>
              </a:rPr>
              <a:t>Compagnie</a:t>
            </a:r>
            <a:r>
              <a:rPr lang="fr-FR" sz="2000" smtClean="0">
                <a:solidFill>
                  <a:srgbClr val="595959"/>
                </a:solidFill>
              </a:rPr>
              <a:t> : </a:t>
            </a:r>
            <a:r>
              <a:rPr lang="fr-FR" sz="2000" dirty="0" smtClean="0">
                <a:solidFill>
                  <a:srgbClr val="595959"/>
                </a:solidFill>
              </a:rPr>
              <a:t>Air-Canada</a:t>
            </a:r>
          </a:p>
          <a:p>
            <a:pPr marL="342900" indent="-342900"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sz="2000" b="1" dirty="0" smtClean="0">
                <a:solidFill>
                  <a:srgbClr val="595959"/>
                </a:solidFill>
              </a:rPr>
              <a:t>Vitesse </a:t>
            </a:r>
            <a:r>
              <a:rPr lang="fr-FR" sz="2000" b="1" smtClean="0">
                <a:solidFill>
                  <a:srgbClr val="595959"/>
                </a:solidFill>
              </a:rPr>
              <a:t>de croisière</a:t>
            </a:r>
            <a:r>
              <a:rPr lang="fr-FR" sz="2000" smtClean="0">
                <a:solidFill>
                  <a:srgbClr val="595959"/>
                </a:solidFill>
              </a:rPr>
              <a:t> : 837 km</a:t>
            </a:r>
            <a:r>
              <a:rPr lang="fr-FR" sz="2000" dirty="0" smtClean="0">
                <a:solidFill>
                  <a:srgbClr val="595959"/>
                </a:solidFill>
              </a:rPr>
              <a:t>/h</a:t>
            </a:r>
          </a:p>
          <a:p>
            <a:pPr marL="342900" indent="-342900"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sz="2000" b="1" dirty="0" smtClean="0">
                <a:solidFill>
                  <a:srgbClr val="595959"/>
                </a:solidFill>
              </a:rPr>
              <a:t>Altitude </a:t>
            </a:r>
            <a:r>
              <a:rPr lang="fr-FR" sz="2000" b="1" smtClean="0">
                <a:solidFill>
                  <a:srgbClr val="595959"/>
                </a:solidFill>
              </a:rPr>
              <a:t>de croisière</a:t>
            </a:r>
            <a:r>
              <a:rPr lang="fr-FR" sz="2000" smtClean="0">
                <a:solidFill>
                  <a:srgbClr val="595959"/>
                </a:solidFill>
              </a:rPr>
              <a:t> : 10 668 mètres (35 000 </a:t>
            </a:r>
            <a:r>
              <a:rPr lang="fr-FR" sz="2000" dirty="0" smtClean="0">
                <a:solidFill>
                  <a:srgbClr val="595959"/>
                </a:solidFill>
              </a:rPr>
              <a:t>pieds)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67597" y="3841718"/>
            <a:ext cx="32582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b="1" cap="small" dirty="0" smtClean="0">
                <a:solidFill>
                  <a:srgbClr val="595959"/>
                </a:solidFill>
              </a:rPr>
              <a:t>Airbus A321-200</a:t>
            </a:r>
            <a:endParaRPr lang="fr-FR" sz="2800" b="1" cap="small" dirty="0" smtClean="0">
              <a:solidFill>
                <a:srgbClr val="595959"/>
              </a:solidFill>
            </a:endParaRP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67597" y="1637731"/>
            <a:ext cx="3960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small" dirty="0" smtClean="0">
                <a:solidFill>
                  <a:srgbClr val="595959"/>
                </a:solidFill>
              </a:rPr>
              <a:t>Bombardier CRJ-100</a:t>
            </a:r>
            <a:endParaRPr lang="fr-FR" sz="2800" b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323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545" y="421971"/>
            <a:ext cx="8913813" cy="914400"/>
          </a:xfrm>
        </p:spPr>
        <p:txBody>
          <a:bodyPr>
            <a:normAutofit/>
          </a:bodyPr>
          <a:lstStyle/>
          <a:p>
            <a:r>
              <a:rPr lang="fr-FR" sz="3800" cap="small" dirty="0" smtClean="0"/>
              <a:t>Concepts de physique importants</a:t>
            </a:r>
            <a:endParaRPr lang="fr-FR" sz="3800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546" y="1336371"/>
            <a:ext cx="8913812" cy="188486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b="1" smtClean="0"/>
              <a:t>La portance</a:t>
            </a:r>
            <a:r>
              <a:rPr lang="fr-FR" smtClean="0"/>
              <a:t> : </a:t>
            </a:r>
            <a:r>
              <a:rPr lang="fr-FR" dirty="0"/>
              <a:t>Force perpendiculaire à la direction de la vitesse qu’a un corps dans un </a:t>
            </a:r>
            <a:r>
              <a:rPr lang="fr-FR" dirty="0" smtClean="0"/>
              <a:t>fluide.</a:t>
            </a:r>
          </a:p>
          <a:p>
            <a:pPr>
              <a:lnSpc>
                <a:spcPct val="17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Elle </a:t>
            </a:r>
            <a:r>
              <a:rPr lang="fr-FR" b="1" dirty="0" smtClean="0"/>
              <a:t>s’oppose directement au poids </a:t>
            </a:r>
            <a:r>
              <a:rPr lang="fr-FR" dirty="0" smtClean="0"/>
              <a:t>de l’avion et elle doit être au moins égale au poids pour que l’avion s’élève.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938" y="4161175"/>
            <a:ext cx="3709397" cy="244685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7471" y="3846205"/>
            <a:ext cx="3475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Équation de la portance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71" y="4161175"/>
            <a:ext cx="2857239" cy="110376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17470" y="5425954"/>
            <a:ext cx="4568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i="1" dirty="0" err="1" smtClean="0"/>
              <a:t>ρ</a:t>
            </a:r>
            <a:r>
              <a:rPr lang="fr-FR" b="1" dirty="0" smtClean="0"/>
              <a:t> </a:t>
            </a:r>
            <a:r>
              <a:rPr lang="fr-FR" dirty="0"/>
              <a:t>est la densité de l'air. </a:t>
            </a:r>
            <a:endParaRPr lang="fr-FR" dirty="0" smtClean="0"/>
          </a:p>
          <a:p>
            <a:pPr algn="just"/>
            <a:r>
              <a:rPr lang="fr-FR" b="1" dirty="0" smtClean="0"/>
              <a:t>S</a:t>
            </a:r>
            <a:r>
              <a:rPr lang="fr-FR" dirty="0" smtClean="0"/>
              <a:t> </a:t>
            </a:r>
            <a:r>
              <a:rPr lang="fr-FR" dirty="0"/>
              <a:t>est la surface alaire </a:t>
            </a:r>
            <a:endParaRPr lang="fr-FR" dirty="0" smtClean="0"/>
          </a:p>
          <a:p>
            <a:pPr algn="just"/>
            <a:r>
              <a:rPr lang="fr-FR" b="1" dirty="0" smtClean="0"/>
              <a:t>V</a:t>
            </a:r>
            <a:r>
              <a:rPr lang="fr-FR" dirty="0" smtClean="0"/>
              <a:t> </a:t>
            </a:r>
            <a:r>
              <a:rPr lang="fr-FR" dirty="0"/>
              <a:t>: vitesse </a:t>
            </a:r>
            <a:r>
              <a:rPr lang="fr-FR" dirty="0" smtClean="0"/>
              <a:t>de l’air autour </a:t>
            </a:r>
            <a:r>
              <a:rPr lang="fr-FR" dirty="0"/>
              <a:t>de l'avion</a:t>
            </a:r>
            <a:endParaRPr lang="fr-CA" dirty="0"/>
          </a:p>
          <a:p>
            <a:pPr algn="just"/>
            <a:r>
              <a:rPr lang="fr-FR" b="1" smtClean="0"/>
              <a:t>C</a:t>
            </a:r>
            <a:r>
              <a:rPr lang="fr-FR" smtClean="0"/>
              <a:t> : </a:t>
            </a:r>
            <a:r>
              <a:rPr lang="fr-FR" dirty="0"/>
              <a:t>coefficient de portance. </a:t>
            </a:r>
          </a:p>
        </p:txBody>
      </p:sp>
    </p:spTree>
    <p:extLst>
      <p:ext uri="{BB962C8B-B14F-4D97-AF65-F5344CB8AC3E}">
        <p14:creationId xmlns:p14="http://schemas.microsoft.com/office/powerpoint/2010/main" val="151718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16252"/>
            <a:ext cx="8913813" cy="914400"/>
          </a:xfrm>
        </p:spPr>
        <p:txBody>
          <a:bodyPr/>
          <a:lstStyle/>
          <a:p>
            <a:r>
              <a:rPr lang="fr-FR" cap="small" dirty="0"/>
              <a:t>Concepts de physique importants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167" y="4440982"/>
            <a:ext cx="3385190" cy="192445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29318" y="1604308"/>
            <a:ext cx="8361236" cy="28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sz="2000" dirty="0" smtClean="0">
                <a:solidFill>
                  <a:srgbClr val="595959"/>
                </a:solidFill>
              </a:rPr>
              <a:t>L’écoulement de l’air est plus rapide sur la partie supérieure de l’aile. </a:t>
            </a:r>
          </a:p>
          <a:p>
            <a:pPr marL="285750" indent="-285750"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sz="2000" b="1" dirty="0" smtClean="0">
                <a:solidFill>
                  <a:srgbClr val="595959"/>
                </a:solidFill>
              </a:rPr>
              <a:t>Le théorème de Bernoulli </a:t>
            </a:r>
            <a:r>
              <a:rPr lang="fr-FR" sz="2000" dirty="0" smtClean="0">
                <a:solidFill>
                  <a:srgbClr val="595959"/>
                </a:solidFill>
              </a:rPr>
              <a:t>nous dit que : </a:t>
            </a:r>
            <a:r>
              <a:rPr lang="fr-FR" sz="2000" i="1" dirty="0" smtClean="0">
                <a:solidFill>
                  <a:srgbClr val="595959"/>
                </a:solidFill>
              </a:rPr>
              <a:t>Plus la vitesse de l’écoulement de l’air au-dessus d’une surface augmente, plus la pression diminue. </a:t>
            </a:r>
          </a:p>
          <a:p>
            <a:pPr marL="285750" indent="-285750"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sz="2000" dirty="0" smtClean="0">
                <a:solidFill>
                  <a:srgbClr val="595959"/>
                </a:solidFill>
              </a:rPr>
              <a:t>Création d’une </a:t>
            </a:r>
            <a:r>
              <a:rPr lang="fr-FR" sz="2000" b="1" dirty="0" smtClean="0">
                <a:solidFill>
                  <a:srgbClr val="595959"/>
                </a:solidFill>
              </a:rPr>
              <a:t>poussée résultante vers le haut, la portance</a:t>
            </a:r>
            <a:r>
              <a:rPr lang="fr-FR" sz="2000" i="1" dirty="0" smtClean="0">
                <a:solidFill>
                  <a:srgbClr val="595959"/>
                </a:solidFill>
              </a:rPr>
              <a:t>. </a:t>
            </a:r>
            <a:endParaRPr lang="fr-FR" sz="2000" i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48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cap="small" dirty="0" smtClean="0"/>
              <a:t>Plan de la présentation</a:t>
            </a:r>
            <a:endParaRPr lang="fr-FR" sz="4000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72501"/>
            <a:ext cx="8229600" cy="3402181"/>
          </a:xfrm>
        </p:spPr>
        <p:txBody>
          <a:bodyPr>
            <a:normAutofit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>
                <a:cs typeface="Times New Roman"/>
              </a:rPr>
              <a:t>L’aviation d’hier à aujourd’hui;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>
                <a:cs typeface="Times New Roman"/>
              </a:rPr>
              <a:t>Principes de physique à considérer lors de la construction des avions</a:t>
            </a:r>
            <a:r>
              <a:rPr lang="fr-FR" dirty="0" smtClean="0">
                <a:cs typeface="Times New Roman"/>
              </a:rPr>
              <a:t>;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>
                <a:cs typeface="Times New Roman"/>
              </a:rPr>
              <a:t>Les matériaux de l’aéronautique &amp; leurs propriétés;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>
                <a:cs typeface="Times New Roman"/>
              </a:rPr>
              <a:t>Pertinence pour l’enseignement secondaire : construction d’un avion</a:t>
            </a:r>
          </a:p>
          <a:p>
            <a:pPr marL="11430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fr-F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1222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38683"/>
            <a:ext cx="8913813" cy="914400"/>
          </a:xfrm>
        </p:spPr>
        <p:txBody>
          <a:bodyPr>
            <a:noAutofit/>
          </a:bodyPr>
          <a:lstStyle/>
          <a:p>
            <a:r>
              <a:rPr lang="fr-FR" sz="3800" cap="small" dirty="0" smtClean="0"/>
              <a:t>Concepts de physiques importants</a:t>
            </a:r>
            <a:endParaRPr lang="fr-FR" sz="3800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6064" y="1576158"/>
            <a:ext cx="7610476" cy="3670767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b="1" smtClean="0"/>
              <a:t>La traînée : </a:t>
            </a:r>
            <a:r>
              <a:rPr lang="fr-FR" dirty="0" smtClean="0"/>
              <a:t>Force </a:t>
            </a:r>
            <a:r>
              <a:rPr lang="fr-FR" dirty="0"/>
              <a:t>aérodynamique qui s’oppose à l’avancement d’un mobile dans </a:t>
            </a:r>
            <a:r>
              <a:rPr lang="fr-FR" dirty="0" smtClean="0"/>
              <a:t>l’air; elle résulte de la résistance de l’avion par rapport à l’air.</a:t>
            </a:r>
          </a:p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Elle </a:t>
            </a:r>
            <a:r>
              <a:rPr lang="fr-FR" b="1" dirty="0" smtClean="0"/>
              <a:t>s’oppose directement à la traction</a:t>
            </a:r>
            <a:r>
              <a:rPr lang="fr-FR" dirty="0" smtClean="0"/>
              <a:t>, qui est la force </a:t>
            </a:r>
            <a:r>
              <a:rPr lang="fr-FR" dirty="0"/>
              <a:t>exercée par les hélices </a:t>
            </a:r>
            <a:r>
              <a:rPr lang="fr-FR" dirty="0" smtClean="0"/>
              <a:t>de l’avion pour </a:t>
            </a:r>
            <a:r>
              <a:rPr lang="fr-FR" dirty="0"/>
              <a:t>le tirer vers l’avant.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4717178"/>
            <a:ext cx="83566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22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82560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fr-FR" sz="4000" cap="small" dirty="0" smtClean="0"/>
              <a:t>Les matériaux de l’aéronautique</a:t>
            </a:r>
            <a:br>
              <a:rPr lang="fr-FR" sz="4000" cap="small" dirty="0" smtClean="0"/>
            </a:br>
            <a:r>
              <a:rPr lang="fr-FR" sz="2700" dirty="0" smtClean="0">
                <a:latin typeface="Apple Chancery"/>
                <a:cs typeface="Apple Chancery"/>
              </a:rPr>
              <a:t>Les contraintes</a:t>
            </a:r>
            <a:endParaRPr lang="fr-FR" sz="2700" dirty="0">
              <a:latin typeface="Apple Chancery"/>
              <a:cs typeface="Apple Chancery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3408" y="1459177"/>
            <a:ext cx="7610476" cy="480765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>
                <a:solidFill>
                  <a:srgbClr val="595959"/>
                </a:solidFill>
              </a:rPr>
              <a:t>L</a:t>
            </a:r>
            <a:r>
              <a:rPr lang="fr-FR" dirty="0" smtClean="0">
                <a:solidFill>
                  <a:srgbClr val="595959"/>
                </a:solidFill>
              </a:rPr>
              <a:t>’aviation cherche toujours à :</a:t>
            </a:r>
          </a:p>
          <a:p>
            <a:pPr marL="457200" indent="-457200"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fr-FR" dirty="0" smtClean="0">
                <a:solidFill>
                  <a:srgbClr val="595959"/>
                </a:solidFill>
              </a:rPr>
              <a:t>Obtenir une structure </a:t>
            </a:r>
            <a:r>
              <a:rPr lang="fr-FR" b="1" dirty="0" smtClean="0">
                <a:solidFill>
                  <a:srgbClr val="595959"/>
                </a:solidFill>
              </a:rPr>
              <a:t>résistante</a:t>
            </a:r>
          </a:p>
          <a:p>
            <a:pPr marL="457200" indent="-457200"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fr-FR" dirty="0" smtClean="0">
                <a:solidFill>
                  <a:srgbClr val="595959"/>
                </a:solidFill>
              </a:rPr>
              <a:t>Obtenir une structure </a:t>
            </a:r>
            <a:r>
              <a:rPr lang="fr-FR" b="1" dirty="0" smtClean="0">
                <a:solidFill>
                  <a:srgbClr val="595959"/>
                </a:solidFill>
              </a:rPr>
              <a:t>légère</a:t>
            </a:r>
          </a:p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>
                <a:solidFill>
                  <a:srgbClr val="595959"/>
                </a:solidFill>
              </a:rPr>
              <a:t>Le poids de la structure compte pour environ 30 % dans le poids total. </a:t>
            </a:r>
          </a:p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>
                <a:solidFill>
                  <a:srgbClr val="595959"/>
                </a:solidFill>
              </a:rPr>
              <a:t>Les différents éléments de la cellule d’un avion sont soumis à des contraintes de </a:t>
            </a:r>
            <a:r>
              <a:rPr lang="fr-FR" b="1" dirty="0" smtClean="0">
                <a:solidFill>
                  <a:srgbClr val="595959"/>
                </a:solidFill>
              </a:rPr>
              <a:t>flexion, de torsion, de traction, de compression et de cisaillement. </a:t>
            </a:r>
            <a:endParaRPr lang="fr-FR" b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17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914400"/>
          </a:xfrm>
        </p:spPr>
        <p:txBody>
          <a:bodyPr>
            <a:normAutofit/>
          </a:bodyPr>
          <a:lstStyle/>
          <a:p>
            <a:r>
              <a:rPr lang="fr-FR" sz="3200" cap="small" dirty="0" smtClean="0"/>
              <a:t>Les contraintes subies par le fuselage</a:t>
            </a:r>
            <a:endParaRPr lang="fr-FR" sz="3200" cap="small" dirty="0"/>
          </a:p>
        </p:txBody>
      </p:sp>
      <p:sp>
        <p:nvSpPr>
          <p:cNvPr id="7" name="ZoneTexte 6"/>
          <p:cNvSpPr txBox="1"/>
          <p:nvPr/>
        </p:nvSpPr>
        <p:spPr>
          <a:xfrm>
            <a:off x="467852" y="1854981"/>
            <a:ext cx="7502341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>
                <a:solidFill>
                  <a:srgbClr val="595959"/>
                </a:solidFill>
              </a:rPr>
              <a:t>La portance a tendance à faire </a:t>
            </a:r>
            <a:r>
              <a:rPr lang="fr-FR" b="1" dirty="0" smtClean="0">
                <a:solidFill>
                  <a:srgbClr val="595959"/>
                </a:solidFill>
              </a:rPr>
              <a:t>fléchir l’avion</a:t>
            </a:r>
            <a:r>
              <a:rPr lang="fr-FR" dirty="0" smtClean="0">
                <a:solidFill>
                  <a:srgbClr val="595959"/>
                </a:solidFill>
              </a:rPr>
              <a:t>. </a:t>
            </a:r>
          </a:p>
          <a:p>
            <a:pPr marL="285750" indent="-28575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>
                <a:solidFill>
                  <a:srgbClr val="595959"/>
                </a:solidFill>
              </a:rPr>
              <a:t>L’avion est soumis à des cycles de pressurisation et de dépressurisation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52" y="3643117"/>
            <a:ext cx="8013686" cy="254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93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914400"/>
          </a:xfrm>
        </p:spPr>
        <p:txBody>
          <a:bodyPr>
            <a:normAutofit/>
          </a:bodyPr>
          <a:lstStyle/>
          <a:p>
            <a:pPr algn="just"/>
            <a:r>
              <a:rPr lang="fr-FR" sz="2400" cap="small" dirty="0" smtClean="0"/>
              <a:t>Graphique expliquant les cycles de pressurisation et de dépressurisation</a:t>
            </a:r>
            <a:endParaRPr lang="fr-FR" sz="2400" cap="small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11" y="1905116"/>
            <a:ext cx="7179953" cy="460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49136"/>
            <a:ext cx="8913813" cy="914400"/>
          </a:xfrm>
        </p:spPr>
        <p:txBody>
          <a:bodyPr>
            <a:normAutofit/>
          </a:bodyPr>
          <a:lstStyle/>
          <a:p>
            <a:r>
              <a:rPr lang="fr-FR" cap="small" dirty="0" smtClean="0"/>
              <a:t>Les contraintes subies par la voilure</a:t>
            </a:r>
            <a:endParaRPr lang="fr-FR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0762" y="1437193"/>
            <a:ext cx="8089958" cy="2289481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La </a:t>
            </a:r>
            <a:r>
              <a:rPr lang="fr-FR" b="1" dirty="0" smtClean="0"/>
              <a:t>partie supérieure </a:t>
            </a:r>
            <a:r>
              <a:rPr lang="fr-FR" dirty="0" smtClean="0"/>
              <a:t>des ailes subit une </a:t>
            </a:r>
            <a:r>
              <a:rPr lang="fr-FR" b="1" dirty="0" smtClean="0"/>
              <a:t>compression</a:t>
            </a:r>
            <a:r>
              <a:rPr lang="fr-FR" dirty="0" smtClean="0"/>
              <a:t>.</a:t>
            </a:r>
          </a:p>
          <a:p>
            <a:pPr algn="just">
              <a:lnSpc>
                <a:spcPct val="17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La </a:t>
            </a:r>
            <a:r>
              <a:rPr lang="fr-FR" b="1" dirty="0" smtClean="0"/>
              <a:t>partie inférieure </a:t>
            </a:r>
            <a:r>
              <a:rPr lang="fr-FR" dirty="0" smtClean="0"/>
              <a:t>des ailes subit une</a:t>
            </a:r>
            <a:r>
              <a:rPr lang="fr-FR" b="1" dirty="0" smtClean="0"/>
              <a:t> traction</a:t>
            </a:r>
            <a:r>
              <a:rPr lang="fr-FR" dirty="0" smtClean="0"/>
              <a:t>.</a:t>
            </a:r>
          </a:p>
          <a:p>
            <a:pPr algn="just">
              <a:lnSpc>
                <a:spcPct val="17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Crée des cycles de fatigue importants, notamment lors de l’atterrissage et du décollage.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37" y="4212485"/>
            <a:ext cx="7723283" cy="203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82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39760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fr-FR" sz="4000" cap="small" dirty="0" smtClean="0"/>
              <a:t>Les matériaux de l’aéronautique</a:t>
            </a:r>
            <a:r>
              <a:rPr lang="fr-FR" cap="small" dirty="0" smtClean="0"/>
              <a:t/>
            </a:r>
            <a:br>
              <a:rPr lang="fr-FR" cap="small" dirty="0" smtClean="0"/>
            </a:br>
            <a:r>
              <a:rPr lang="fr-FR" sz="2700" dirty="0" smtClean="0">
                <a:latin typeface="Apple Chancery"/>
                <a:cs typeface="Apple Chancery"/>
              </a:rPr>
              <a:t>Les matériaux et leurs propriétés</a:t>
            </a:r>
            <a:endParaRPr lang="fr-FR" sz="2700" dirty="0">
              <a:latin typeface="Apple Chancery"/>
              <a:cs typeface="Apple Chancery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3789" y="2244619"/>
            <a:ext cx="7610476" cy="428959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>
                <a:solidFill>
                  <a:srgbClr val="595959"/>
                </a:solidFill>
              </a:rPr>
              <a:t>Les exigences pour le fuselage portent donc sur une grande </a:t>
            </a:r>
            <a:r>
              <a:rPr lang="fr-FR" b="1" dirty="0" smtClean="0">
                <a:solidFill>
                  <a:srgbClr val="595959"/>
                </a:solidFill>
              </a:rPr>
              <a:t>résistance mécanique </a:t>
            </a:r>
            <a:r>
              <a:rPr lang="fr-FR" dirty="0" smtClean="0">
                <a:solidFill>
                  <a:srgbClr val="595959"/>
                </a:solidFill>
              </a:rPr>
              <a:t>et une tolérance élevée aux dommages (</a:t>
            </a:r>
            <a:r>
              <a:rPr lang="fr-FR" b="1" dirty="0" smtClean="0">
                <a:solidFill>
                  <a:srgbClr val="595959"/>
                </a:solidFill>
              </a:rPr>
              <a:t>ténacité</a:t>
            </a:r>
            <a:r>
              <a:rPr lang="fr-FR" dirty="0" smtClean="0">
                <a:solidFill>
                  <a:srgbClr val="595959"/>
                </a:solidFill>
              </a:rPr>
              <a:t>).</a:t>
            </a:r>
          </a:p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>
                <a:solidFill>
                  <a:srgbClr val="595959"/>
                </a:solidFill>
              </a:rPr>
              <a:t>On utilise principalement deux types de matériaux : les alliages d’aluminium et les matériaux composites. </a:t>
            </a:r>
          </a:p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>
                <a:solidFill>
                  <a:srgbClr val="595959"/>
                </a:solidFill>
              </a:rPr>
              <a:t>Les matériaux composites : plus résistants et plus légers, mais ils ne répondent pas encore tout à fait aux besoins de l’industrie. </a:t>
            </a:r>
            <a:endParaRPr lang="fr-CA" dirty="0"/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endParaRPr lang="fr-FR" dirty="0" smtClea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12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71837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fr-FR" sz="4000" cap="small" dirty="0" smtClean="0"/>
              <a:t>Les matériaux composites</a:t>
            </a:r>
            <a:br>
              <a:rPr lang="fr-FR" sz="4000" cap="small" dirty="0" smtClean="0"/>
            </a:br>
            <a:r>
              <a:rPr lang="fr-FR" sz="2700" dirty="0" smtClean="0">
                <a:latin typeface="Apple Chancery"/>
              </a:rPr>
              <a:t>Matrices renforcées par des fibres</a:t>
            </a:r>
            <a:endParaRPr lang="fr-FR" sz="2700" dirty="0">
              <a:latin typeface="Apple Chancery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671" y="1553621"/>
            <a:ext cx="8488173" cy="464636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À l’origine, on utilisait des contre-plaqués que l’on mélangeait avec de la résine synthétique. </a:t>
            </a:r>
          </a:p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Maintenant, on utilise principalement des matrices renforcées par des fibres (fibres de carbone, fibres de verre, etc.)</a:t>
            </a:r>
          </a:p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Les résines thermoplastiques utilisées dans les composites de l’aéronautique sont : </a:t>
            </a:r>
            <a:endParaRPr lang="fr-FR" dirty="0"/>
          </a:p>
          <a:p>
            <a:pPr marL="0" indent="0" algn="just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fr-FR" dirty="0" smtClean="0"/>
              <a:t>Les polyamides, certains polyéthers, le polypropylène et le </a:t>
            </a:r>
            <a:r>
              <a:rPr lang="fr-FR" dirty="0" err="1" smtClean="0"/>
              <a:t>polyphénylsulfure</a:t>
            </a:r>
            <a:r>
              <a:rPr lang="fr-FR" dirty="0" smtClean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829507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15982"/>
            <a:ext cx="8913813" cy="914400"/>
          </a:xfrm>
        </p:spPr>
        <p:txBody>
          <a:bodyPr>
            <a:noAutofit/>
          </a:bodyPr>
          <a:lstStyle/>
          <a:p>
            <a:r>
              <a:rPr lang="fr-FR" sz="3000" cap="small" dirty="0" smtClean="0"/>
              <a:t>Particularités des résines thermoplastiques</a:t>
            </a:r>
            <a:endParaRPr lang="fr-FR" sz="3000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3027" y="1793408"/>
            <a:ext cx="7610476" cy="4774229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fr-FR" sz="2400" b="1" dirty="0" smtClean="0">
                <a:latin typeface="Apple Chancery"/>
                <a:cs typeface="Apple Chancery"/>
              </a:rPr>
              <a:t>Avantages</a:t>
            </a:r>
          </a:p>
          <a:p>
            <a:pPr>
              <a:lnSpc>
                <a:spcPct val="7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Légèreté;</a:t>
            </a:r>
          </a:p>
          <a:p>
            <a:pPr>
              <a:lnSpc>
                <a:spcPct val="7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Bonne tenue à la fatigue;</a:t>
            </a:r>
          </a:p>
          <a:p>
            <a:pPr>
              <a:lnSpc>
                <a:spcPct val="7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Résistance à la corrosion;</a:t>
            </a:r>
          </a:p>
          <a:p>
            <a:pPr>
              <a:lnSpc>
                <a:spcPct val="7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Facilement malléable.</a:t>
            </a:r>
          </a:p>
          <a:p>
            <a:pPr marL="0" indent="0">
              <a:lnSpc>
                <a:spcPct val="7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fr-FR" sz="2400" dirty="0" smtClean="0">
                <a:latin typeface="Apple Chancery"/>
                <a:cs typeface="Apple Chancery"/>
              </a:rPr>
              <a:t>Désavantages</a:t>
            </a:r>
          </a:p>
          <a:p>
            <a:pPr>
              <a:lnSpc>
                <a:spcPct val="7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Sensible aux chocs et aux trous;</a:t>
            </a:r>
          </a:p>
          <a:p>
            <a:pPr>
              <a:lnSpc>
                <a:spcPct val="7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Le vieillissement humide; </a:t>
            </a:r>
            <a:endParaRPr lang="fr-FR" dirty="0" smtClean="0"/>
          </a:p>
          <a:p>
            <a:pPr>
              <a:lnSpc>
                <a:spcPct val="7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Mauvaise </a:t>
            </a:r>
            <a:r>
              <a:rPr lang="fr-FR" dirty="0" smtClean="0"/>
              <a:t>tenue à la foudre</a:t>
            </a:r>
          </a:p>
          <a:p>
            <a:pPr>
              <a:lnSpc>
                <a:spcPct val="7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Coûts élevés.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9691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88279"/>
            <a:ext cx="8913813" cy="914400"/>
          </a:xfrm>
        </p:spPr>
        <p:txBody>
          <a:bodyPr>
            <a:normAutofit/>
          </a:bodyPr>
          <a:lstStyle/>
          <a:p>
            <a:r>
              <a:rPr lang="fr-FR" cap="small" dirty="0" smtClean="0">
                <a:cs typeface="Apple Chancery"/>
              </a:rPr>
              <a:t>Fibres </a:t>
            </a:r>
            <a:r>
              <a:rPr lang="fr-FR" cap="small" dirty="0">
                <a:cs typeface="Apple Chancery"/>
              </a:rPr>
              <a:t>de </a:t>
            </a:r>
            <a:r>
              <a:rPr lang="fr-FR" cap="small" dirty="0" smtClean="0">
                <a:cs typeface="Apple Chancery"/>
              </a:rPr>
              <a:t>carbone</a:t>
            </a:r>
            <a:endParaRPr lang="fr-FR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672" y="1268973"/>
            <a:ext cx="8780141" cy="3943977"/>
          </a:xfrm>
        </p:spPr>
        <p:txBody>
          <a:bodyPr>
            <a:normAutofit fontScale="92500"/>
          </a:bodyPr>
          <a:lstStyle/>
          <a:p>
            <a:pPr algn="just">
              <a:lnSpc>
                <a:spcPct val="16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Il </a:t>
            </a:r>
            <a:r>
              <a:rPr lang="fr-FR" dirty="0"/>
              <a:t>existe trois catégories de fibres </a:t>
            </a:r>
            <a:r>
              <a:rPr lang="fr-FR"/>
              <a:t>de </a:t>
            </a:r>
            <a:r>
              <a:rPr lang="fr-FR" smtClean="0"/>
              <a:t>carbones : </a:t>
            </a:r>
            <a:endParaRPr lang="fr-FR" dirty="0"/>
          </a:p>
          <a:p>
            <a:pPr marL="0" indent="0" algn="just">
              <a:lnSpc>
                <a:spcPct val="12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fr-FR" dirty="0"/>
              <a:t>(1) Les fibres à haute résistance (HR)</a:t>
            </a:r>
          </a:p>
          <a:p>
            <a:pPr marL="0" indent="0" algn="just">
              <a:lnSpc>
                <a:spcPct val="12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fr-FR" dirty="0"/>
              <a:t>(2) Les fibres à module intermédiaire (IM)</a:t>
            </a:r>
          </a:p>
          <a:p>
            <a:pPr marL="0" indent="0" algn="just">
              <a:lnSpc>
                <a:spcPct val="12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fr-FR" dirty="0"/>
              <a:t>(3) Les fibres à haut module (HM</a:t>
            </a:r>
            <a:r>
              <a:rPr lang="fr-FR" dirty="0" smtClean="0"/>
              <a:t>)</a:t>
            </a:r>
          </a:p>
          <a:p>
            <a:pPr algn="just">
              <a:lnSpc>
                <a:spcPct val="16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Les fibres utilisées en aéronautique sont dans la catégorie HR (T700).</a:t>
            </a:r>
          </a:p>
          <a:p>
            <a:pPr algn="just">
              <a:lnSpc>
                <a:spcPct val="16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Elles sont obtenues à partir d’un précurseur de </a:t>
            </a:r>
            <a:r>
              <a:rPr lang="fr-FR" dirty="0" err="1" smtClean="0"/>
              <a:t>polyacrilonytrile</a:t>
            </a:r>
            <a:r>
              <a:rPr lang="fr-FR" dirty="0" smtClean="0"/>
              <a:t> (PAN)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636" y="5212950"/>
            <a:ext cx="4145033" cy="125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84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914400"/>
          </a:xfrm>
        </p:spPr>
        <p:txBody>
          <a:bodyPr/>
          <a:lstStyle/>
          <a:p>
            <a:r>
              <a:rPr lang="fr-FR" cap="small" dirty="0">
                <a:cs typeface="Apple Chancery"/>
              </a:rPr>
              <a:t>Fibres de </a:t>
            </a:r>
            <a:r>
              <a:rPr lang="fr-FR" cap="small" dirty="0" smtClean="0">
                <a:cs typeface="Apple Chancery"/>
              </a:rPr>
              <a:t>carbone (Suite)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7080" y="2038256"/>
            <a:ext cx="7610476" cy="407816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Oxydation, carbonisation, graphitisation. </a:t>
            </a:r>
          </a:p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On </a:t>
            </a:r>
            <a:r>
              <a:rPr lang="fr-FR" dirty="0"/>
              <a:t>les mélange avec des </a:t>
            </a:r>
            <a:r>
              <a:rPr lang="fr-FR" dirty="0" smtClean="0"/>
              <a:t>résines </a:t>
            </a:r>
            <a:r>
              <a:rPr lang="fr-FR" dirty="0"/>
              <a:t>de </a:t>
            </a:r>
            <a:r>
              <a:rPr lang="fr-FR" dirty="0" smtClean="0"/>
              <a:t>durcissements (</a:t>
            </a:r>
            <a:r>
              <a:rPr lang="fr-FR" dirty="0" err="1" smtClean="0"/>
              <a:t>thermodurcisseurs</a:t>
            </a:r>
            <a:r>
              <a:rPr lang="fr-FR" dirty="0" smtClean="0"/>
              <a:t>), </a:t>
            </a:r>
            <a:r>
              <a:rPr lang="fr-FR" dirty="0"/>
              <a:t>comme l’époxy.</a:t>
            </a:r>
          </a:p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La matrice époxy contient aussi plusieurs composés thermoplastiques qui permettent une augmentation de la ténacité.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122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42383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fr-FR" sz="4400" cap="small" dirty="0" smtClean="0"/>
              <a:t>Les débuts de l’aviation</a:t>
            </a:r>
            <a:r>
              <a:rPr lang="fr-FR" cap="small" dirty="0" smtClean="0"/>
              <a:t/>
            </a:r>
            <a:br>
              <a:rPr lang="fr-FR" cap="small" dirty="0" smtClean="0"/>
            </a:br>
            <a:r>
              <a:rPr lang="fr-FR" sz="2400" cap="none" dirty="0" smtClean="0">
                <a:latin typeface="Apple Chancery"/>
                <a:cs typeface="Apple Chancery"/>
              </a:rPr>
              <a:t>Les grands pionniers</a:t>
            </a:r>
            <a:endParaRPr lang="fr-FR" sz="2400" cap="none" dirty="0">
              <a:latin typeface="Apple Chancery"/>
              <a:cs typeface="Apple Chancery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52600"/>
            <a:ext cx="5407660" cy="449751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>
                <a:cs typeface="Times New Roman"/>
              </a:rPr>
              <a:t>Les oiseaux qui fascinaient tant les hommes…</a:t>
            </a:r>
          </a:p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>
                <a:cs typeface="Times New Roman"/>
              </a:rPr>
              <a:t>George Cayley est considéré comme le « père de l’aviation ». Il élabora les premiers principes de vol.  </a:t>
            </a:r>
          </a:p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>
                <a:cs typeface="Times New Roman"/>
              </a:rPr>
              <a:t>Sa maquette de planeur de 1804 était similaire à celle d’un appareil moderne.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158" y="2070119"/>
            <a:ext cx="2585642" cy="382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5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72375"/>
            <a:ext cx="8913813" cy="914400"/>
          </a:xfrm>
        </p:spPr>
        <p:txBody>
          <a:bodyPr/>
          <a:lstStyle/>
          <a:p>
            <a:r>
              <a:rPr lang="fr-FR" cap="small" dirty="0" smtClean="0"/>
              <a:t>Fibres de carbone (suite)</a:t>
            </a:r>
            <a:endParaRPr lang="fr-FR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937" y="1876966"/>
            <a:ext cx="8008690" cy="215051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</a:pPr>
            <a:r>
              <a:rPr lang="fr-FR" dirty="0"/>
              <a:t>Caractérisées par une </a:t>
            </a:r>
            <a:r>
              <a:rPr lang="fr-FR" b="1" dirty="0"/>
              <a:t>faible densité</a:t>
            </a:r>
            <a:r>
              <a:rPr lang="fr-FR" dirty="0"/>
              <a:t>, une </a:t>
            </a:r>
            <a:r>
              <a:rPr lang="fr-FR" b="1" dirty="0"/>
              <a:t>résistance élevée à la traction et à la compression, une grande flexibilité </a:t>
            </a:r>
            <a:r>
              <a:rPr lang="fr-FR" dirty="0"/>
              <a:t>et une </a:t>
            </a:r>
            <a:r>
              <a:rPr lang="fr-FR" b="1" dirty="0"/>
              <a:t>bonne conductivité électrique </a:t>
            </a:r>
            <a:r>
              <a:rPr lang="fr-FR" dirty="0"/>
              <a:t>et </a:t>
            </a:r>
            <a:r>
              <a:rPr lang="fr-FR" b="1" dirty="0"/>
              <a:t>thermique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37" y="3543064"/>
            <a:ext cx="4655473" cy="24950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733" y="3543064"/>
            <a:ext cx="2832100" cy="23241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438733" y="6209144"/>
            <a:ext cx="321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Fibre de carbone constituée de centaines de filaments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395937" y="6225855"/>
            <a:ext cx="446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cheveu et une fibre de carbone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653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65848"/>
            <a:ext cx="8913813" cy="914400"/>
          </a:xfrm>
        </p:spPr>
        <p:txBody>
          <a:bodyPr/>
          <a:lstStyle/>
          <a:p>
            <a:r>
              <a:rPr lang="fr-FR" cap="small" dirty="0" smtClean="0"/>
              <a:t>Carbone-époxy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1143" y="1470617"/>
            <a:ext cx="8187410" cy="504688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smtClean="0"/>
              <a:t>Employé </a:t>
            </a:r>
            <a:r>
              <a:rPr lang="fr-FR" dirty="0" smtClean="0"/>
              <a:t>principalement pour les structures primaires : les caissons de voilure, l’empennage, le fuselage, les ailerons, les volets, les dérives.</a:t>
            </a:r>
          </a:p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Les dernières générations de Airbus et de Boeing ont largement progressé quant à l’utilisation de carbone-époxy sur leurs avions. </a:t>
            </a:r>
          </a:p>
          <a:p>
            <a:pPr marL="0" indent="0"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fr-FR" b="1" dirty="0" smtClean="0"/>
              <a:t>Exemple : </a:t>
            </a:r>
            <a:r>
              <a:rPr lang="fr-FR" dirty="0" smtClean="0"/>
              <a:t>A-340 possède deux poutres ventrales de 16 mètres réalisées en carbone-époxy ce qui a permis une économie de 1600 kg.</a:t>
            </a:r>
          </a:p>
        </p:txBody>
      </p:sp>
    </p:spTree>
    <p:extLst>
      <p:ext uri="{BB962C8B-B14F-4D97-AF65-F5344CB8AC3E}">
        <p14:creationId xmlns:p14="http://schemas.microsoft.com/office/powerpoint/2010/main" val="1177123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72106"/>
            <a:ext cx="8913813" cy="914400"/>
          </a:xfrm>
        </p:spPr>
        <p:txBody>
          <a:bodyPr>
            <a:normAutofit/>
          </a:bodyPr>
          <a:lstStyle/>
          <a:p>
            <a:r>
              <a:rPr lang="fr-FR" sz="4000" cap="small" dirty="0" smtClean="0"/>
              <a:t>Kevlar</a:t>
            </a:r>
            <a:endParaRPr lang="fr-FR" sz="4000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7217" y="1609581"/>
            <a:ext cx="3989543" cy="3670767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Utilisé pour des éléments de tailles moins importantes en raison de son coût supérieur aux autres composites. </a:t>
            </a:r>
          </a:p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Fibres extrêmement rigides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685" y="1770160"/>
            <a:ext cx="4506661" cy="39619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17" y="4495406"/>
            <a:ext cx="3770415" cy="21620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046118" y="5881625"/>
            <a:ext cx="3492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Boeing 767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0273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cap="small" dirty="0" smtClean="0"/>
              <a:t>Alliages</a:t>
            </a:r>
            <a:endParaRPr lang="fr-FR" sz="4000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3154" y="2344889"/>
            <a:ext cx="7765722" cy="390008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Lorsque le bois perdit de la popularité dans le domaine de l’aviation (1940), il fût remplacé par des alliages d’aluminium.</a:t>
            </a:r>
          </a:p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On retrouve quatre grandes catégories d’aluminium (F, O, H et </a:t>
            </a:r>
            <a:r>
              <a:rPr lang="fr-FR" dirty="0" err="1" smtClean="0"/>
              <a:t>T</a:t>
            </a:r>
            <a:r>
              <a:rPr lang="fr-FR" dirty="0" smtClean="0"/>
              <a:t>)</a:t>
            </a:r>
          </a:p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Les alliages utilisés dans la structure primaire des avions appartiennent tous à la catégorie </a:t>
            </a:r>
            <a:r>
              <a:rPr lang="fr-FR" dirty="0" err="1" smtClean="0"/>
              <a:t>T</a:t>
            </a:r>
            <a:r>
              <a:rPr lang="fr-F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14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91715"/>
            <a:ext cx="8913813" cy="914400"/>
          </a:xfrm>
        </p:spPr>
        <p:txBody>
          <a:bodyPr/>
          <a:lstStyle/>
          <a:p>
            <a:r>
              <a:rPr lang="fr-FR" cap="small" dirty="0" smtClean="0"/>
              <a:t>Série 2000 &amp; 7000</a:t>
            </a:r>
            <a:endParaRPr lang="fr-FR" cap="small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83" y="1668559"/>
            <a:ext cx="8001000" cy="1143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93913" y="2846842"/>
            <a:ext cx="7708566" cy="335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400" b="1" dirty="0" smtClean="0">
                <a:solidFill>
                  <a:srgbClr val="595959"/>
                </a:solidFill>
                <a:latin typeface="Apple Chancery"/>
                <a:cs typeface="Apple Chancery"/>
              </a:rPr>
              <a:t>Série 2000</a:t>
            </a: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r>
              <a:rPr lang="fr-FR" sz="2000" dirty="0" smtClean="0">
                <a:solidFill>
                  <a:srgbClr val="595959"/>
                </a:solidFill>
              </a:rPr>
              <a:t>Le plus utilisé dans l’aéronautique est l’alliage 2024-T3.</a:t>
            </a: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r>
              <a:rPr lang="fr-FR" sz="2000" dirty="0" smtClean="0">
                <a:solidFill>
                  <a:srgbClr val="595959"/>
                </a:solidFill>
              </a:rPr>
              <a:t>Utilisé dans les endroits assujettis à la tension, où la résistance et la tolérance aux dommages est critique </a:t>
            </a:r>
          </a:p>
          <a:p>
            <a:pPr algn="just">
              <a:lnSpc>
                <a:spcPct val="130000"/>
              </a:lnSpc>
            </a:pPr>
            <a:r>
              <a:rPr lang="fr-FR" sz="2000" b="1" dirty="0" smtClean="0">
                <a:solidFill>
                  <a:srgbClr val="595959"/>
                </a:solidFill>
              </a:rPr>
              <a:t>Exemple : </a:t>
            </a:r>
            <a:r>
              <a:rPr lang="fr-FR" sz="2000" dirty="0" smtClean="0">
                <a:solidFill>
                  <a:srgbClr val="595959"/>
                </a:solidFill>
              </a:rPr>
              <a:t>revêtement inférieur des ailes</a:t>
            </a: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r>
              <a:rPr lang="fr-FR" sz="2000" dirty="0" smtClean="0">
                <a:solidFill>
                  <a:srgbClr val="595959"/>
                </a:solidFill>
              </a:rPr>
              <a:t>Empêche la propagation rapide des fissures sur la structure</a:t>
            </a: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r>
              <a:rPr lang="fr-FR" sz="2000" dirty="0" smtClean="0">
                <a:solidFill>
                  <a:srgbClr val="595959"/>
                </a:solidFill>
              </a:rPr>
              <a:t>Meilleure résistance de toutes les séries d’alliages d’aluminium.</a:t>
            </a:r>
            <a:endParaRPr lang="fr-FR" sz="20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00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914400"/>
          </a:xfrm>
        </p:spPr>
        <p:txBody>
          <a:bodyPr/>
          <a:lstStyle/>
          <a:p>
            <a:r>
              <a:rPr lang="fr-FR" cap="small" dirty="0"/>
              <a:t>Série 2000 &amp; </a:t>
            </a:r>
            <a:r>
              <a:rPr lang="fr-FR" cap="small" dirty="0" smtClean="0"/>
              <a:t>7000 (suite)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8151" y="1836993"/>
            <a:ext cx="7610476" cy="4602030"/>
          </a:xfrm>
        </p:spPr>
        <p:txBody>
          <a:bodyPr/>
          <a:lstStyle/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fr-FR" sz="2400" b="1" dirty="0" smtClean="0">
                <a:latin typeface="Apple Chancery"/>
                <a:cs typeface="Apple Chancery"/>
              </a:rPr>
              <a:t>Série 7000 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Utilisé principalement aux endroits assujettis à la compression</a:t>
            </a:r>
          </a:p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fr-FR" b="1" dirty="0" smtClean="0"/>
              <a:t>Exemples : </a:t>
            </a:r>
            <a:r>
              <a:rPr lang="fr-FR" dirty="0" smtClean="0"/>
              <a:t>revêtement supérieur des ailes, dans les nervures des ailes, dans les poutres du plancher, etc. </a:t>
            </a:r>
          </a:p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fr-FR" sz="2400" b="1" dirty="0" smtClean="0">
                <a:latin typeface="Apple Chancery"/>
                <a:cs typeface="Apple Chancery"/>
              </a:rPr>
              <a:t>Pourquoi les alliages d’aluminium? 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Faible coût;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Facilement malléable et usinable.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183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35851"/>
            <a:ext cx="8913813" cy="914400"/>
          </a:xfrm>
        </p:spPr>
        <p:txBody>
          <a:bodyPr/>
          <a:lstStyle/>
          <a:p>
            <a:r>
              <a:rPr lang="fr-FR" cap="small" dirty="0" smtClean="0"/>
              <a:t>Alliages de titane</a:t>
            </a:r>
            <a:endParaRPr lang="fr-FR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8275" y="1519452"/>
            <a:ext cx="8393396" cy="4672594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Apparition durant la deuxième guerre mondiale avec l’arrivée des moteurs à réaction.</a:t>
            </a:r>
          </a:p>
          <a:p>
            <a:pPr algn="just">
              <a:lnSpc>
                <a:spcPct val="13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Bon rendement structurel et bonne endurance aux températures cryogéniques;</a:t>
            </a:r>
          </a:p>
          <a:p>
            <a:pPr algn="just">
              <a:lnSpc>
                <a:spcPct val="13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Haute résistance à la chaleur;</a:t>
            </a:r>
          </a:p>
          <a:p>
            <a:pPr algn="just">
              <a:lnSpc>
                <a:spcPct val="13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Plus léger;</a:t>
            </a:r>
          </a:p>
          <a:p>
            <a:pPr algn="just">
              <a:lnSpc>
                <a:spcPct val="13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/>
              <a:t>P</a:t>
            </a:r>
            <a:r>
              <a:rPr lang="fr-FR" dirty="0" smtClean="0"/>
              <a:t>lus résistant à la corrosion;</a:t>
            </a:r>
          </a:p>
          <a:p>
            <a:pPr algn="just">
              <a:lnSpc>
                <a:spcPct val="13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Grande ténacité.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247" y="3336138"/>
            <a:ext cx="3873529" cy="285590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956767" y="6368458"/>
            <a:ext cx="3774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Lockheed </a:t>
            </a:r>
            <a:r>
              <a:rPr lang="fr-FR" sz="2000" dirty="0" smtClean="0"/>
              <a:t>SR-71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960444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9406"/>
            <a:ext cx="8913813" cy="914400"/>
          </a:xfrm>
        </p:spPr>
        <p:txBody>
          <a:bodyPr/>
          <a:lstStyle/>
          <a:p>
            <a:r>
              <a:rPr lang="fr-FR" cap="small" dirty="0" smtClean="0"/>
              <a:t>Alliage Ti555-3</a:t>
            </a:r>
            <a:endParaRPr lang="fr-FR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7725" y="1480512"/>
            <a:ext cx="8220827" cy="527067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On retrouve ce type d’alliage dans les turboréacteurs.</a:t>
            </a:r>
          </a:p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Caractéristiques : grand module d’élasticité, grande résistance mécanique, bonne tenue à l’oxydation et au feu.</a:t>
            </a:r>
          </a:p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Il est encore nécessaire d’améliorer la ductilité de cet alliage à basse température ainsi que sa résistance au fluage.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881" y="4346561"/>
            <a:ext cx="3094966" cy="22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6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914400"/>
          </a:xfrm>
        </p:spPr>
        <p:txBody>
          <a:bodyPr/>
          <a:lstStyle/>
          <a:p>
            <a:r>
              <a:rPr lang="fr-FR" cap="small" dirty="0" smtClean="0"/>
              <a:t>Alliages d’acier</a:t>
            </a:r>
            <a:endParaRPr lang="fr-FR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673" y="1854980"/>
            <a:ext cx="8504880" cy="500301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Les fabricants l’achètent sous forme de tubes ou en forme laminés.</a:t>
            </a:r>
          </a:p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Trois fois plus résistant que l’aluminium.</a:t>
            </a:r>
          </a:p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On utilise principalement l’alliage AISI 4130 N; mélange de chrome et de molybdène.</a:t>
            </a:r>
          </a:p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Faible résistance à la </a:t>
            </a:r>
            <a:r>
              <a:rPr lang="fr-FR" dirty="0" smtClean="0"/>
              <a:t>corrosion; c’est pourquoi on utilise plut</a:t>
            </a:r>
            <a:r>
              <a:rPr lang="fr-FR" dirty="0" smtClean="0"/>
              <a:t>ôt l’</a:t>
            </a:r>
            <a:r>
              <a:rPr lang="fr-FR" dirty="0" smtClean="0"/>
              <a:t>acier inoxydable dans les zones sujettes à </a:t>
            </a:r>
            <a:r>
              <a:rPr lang="fr-FR" dirty="0" smtClean="0"/>
              <a:t>la </a:t>
            </a:r>
            <a:r>
              <a:rPr lang="fr-FR" dirty="0" smtClean="0"/>
              <a:t>corrosion.</a:t>
            </a:r>
            <a:endParaRPr lang="fr-FR" dirty="0" smtClean="0"/>
          </a:p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Utilisés aux endroits soumis à de forts chargements.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5319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35851"/>
            <a:ext cx="8913813" cy="914400"/>
          </a:xfrm>
        </p:spPr>
        <p:txBody>
          <a:bodyPr/>
          <a:lstStyle/>
          <a:p>
            <a:r>
              <a:rPr lang="fr-FR" cap="small" dirty="0" smtClean="0"/>
              <a:t>Airbus</a:t>
            </a:r>
            <a:endParaRPr lang="fr-FR" cap="small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4200"/>
            <a:ext cx="9144000" cy="312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914400"/>
          </a:xfrm>
        </p:spPr>
        <p:txBody>
          <a:bodyPr/>
          <a:lstStyle/>
          <a:p>
            <a:r>
              <a:rPr lang="fr-FR" sz="4000" cap="small" dirty="0" smtClean="0"/>
              <a:t>Le premier vol</a:t>
            </a:r>
            <a:endParaRPr lang="fr-FR" sz="4000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508" y="1581056"/>
            <a:ext cx="8713306" cy="360735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Arial"/>
              <a:buChar char="•"/>
            </a:pPr>
            <a:endParaRPr lang="fr-FR" dirty="0" smtClean="0">
              <a:cs typeface="Times New Roman"/>
            </a:endParaRPr>
          </a:p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>
                <a:cs typeface="Times New Roman"/>
              </a:rPr>
              <a:t>Le modèle de 1853 de Cayley permit à son pilote de franchir </a:t>
            </a:r>
            <a:r>
              <a:rPr lang="fr-FR" b="1" dirty="0" smtClean="0">
                <a:cs typeface="Times New Roman"/>
              </a:rPr>
              <a:t>450 mètres </a:t>
            </a:r>
            <a:r>
              <a:rPr lang="fr-FR" dirty="0" smtClean="0">
                <a:cs typeface="Times New Roman"/>
              </a:rPr>
              <a:t>en s’élançant du haut d’une colline avant de piquer du nez. </a:t>
            </a:r>
            <a:endParaRPr lang="fr-FR" dirty="0">
              <a:cs typeface="Times New Roman"/>
            </a:endParaRPr>
          </a:p>
          <a:p>
            <a:pPr marL="114300" indent="0" algn="just">
              <a:lnSpc>
                <a:spcPct val="150000"/>
              </a:lnSpc>
              <a:buNone/>
            </a:pPr>
            <a:r>
              <a:rPr lang="fr-FR" i="1" dirty="0" smtClean="0">
                <a:cs typeface="Times New Roman"/>
              </a:rPr>
              <a:t>« Je </a:t>
            </a:r>
            <a:r>
              <a:rPr lang="fr-FR" i="1" dirty="0">
                <a:cs typeface="Times New Roman"/>
              </a:rPr>
              <a:t>crains cependant que l’ensemble de ce sujet ne soit de nature si obscure, qu’il </a:t>
            </a:r>
            <a:r>
              <a:rPr lang="fr-FR" i="1" dirty="0" smtClean="0">
                <a:cs typeface="Times New Roman"/>
              </a:rPr>
              <a:t>faille l’examiner </a:t>
            </a:r>
            <a:r>
              <a:rPr lang="fr-FR" i="1" dirty="0">
                <a:cs typeface="Times New Roman"/>
              </a:rPr>
              <a:t>par l’expérience plutôt que par le </a:t>
            </a:r>
            <a:r>
              <a:rPr lang="fr-FR" i="1" dirty="0" smtClean="0">
                <a:cs typeface="Times New Roman"/>
              </a:rPr>
              <a:t>raisonnement […] »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964" y="5161031"/>
            <a:ext cx="4043578" cy="144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10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cap="small" dirty="0" smtClean="0"/>
              <a:t>Boeing 787 </a:t>
            </a:r>
            <a:r>
              <a:rPr lang="fr-FR" sz="4000" cap="small" dirty="0" err="1" smtClean="0"/>
              <a:t>Dreamliner</a:t>
            </a:r>
            <a:endParaRPr lang="fr-FR" sz="4000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8233" y="2361601"/>
            <a:ext cx="7853230" cy="3069652"/>
          </a:xfrm>
        </p:spPr>
        <p:txBody>
          <a:bodyPr>
            <a:noAutofit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sz="2400" smtClean="0"/>
              <a:t>50 % </a:t>
            </a:r>
            <a:r>
              <a:rPr lang="fr-FR" sz="2400" dirty="0" smtClean="0"/>
              <a:t>en matériaux composites (fibres de carbones combinées avec de la résine)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sz="2400" smtClean="0"/>
              <a:t>20 % </a:t>
            </a:r>
            <a:r>
              <a:rPr lang="fr-FR" sz="2400" dirty="0" smtClean="0"/>
              <a:t>d’aluminium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sz="2400" smtClean="0"/>
              <a:t>15 % </a:t>
            </a:r>
            <a:r>
              <a:rPr lang="fr-FR" sz="2400" dirty="0" smtClean="0"/>
              <a:t>de titane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sz="2400" smtClean="0"/>
              <a:t>10 % </a:t>
            </a:r>
            <a:r>
              <a:rPr lang="fr-FR" sz="2400" dirty="0" smtClean="0"/>
              <a:t>d’acier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sz="2400" smtClean="0"/>
              <a:t>5 % </a:t>
            </a:r>
            <a:r>
              <a:rPr lang="fr-FR" sz="2400" dirty="0" smtClean="0"/>
              <a:t>autres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16044" y="6137460"/>
            <a:ext cx="56977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hlinkClick r:id="rId2"/>
              </a:rPr>
              <a:t>https://www.youtube.com/watch?v=TMY6jgj6ZPs</a:t>
            </a:r>
            <a:endParaRPr lang="fr-CA" sz="1600" dirty="0"/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416006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94722"/>
            <a:ext cx="8913813" cy="914400"/>
          </a:xfrm>
        </p:spPr>
        <p:txBody>
          <a:bodyPr/>
          <a:lstStyle/>
          <a:p>
            <a:r>
              <a:rPr lang="fr-FR" cap="small" dirty="0" smtClean="0"/>
              <a:t>Pneus</a:t>
            </a:r>
            <a:endParaRPr lang="fr-FR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7515" y="1244404"/>
            <a:ext cx="8178068" cy="4466931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Les pneus doivent résister aux écarts de températures de 200 °C.</a:t>
            </a:r>
          </a:p>
          <a:p>
            <a:pPr algn="just">
              <a:lnSpc>
                <a:spcPct val="12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Doivent être en mesure de rouler à une vitesse de 400 km/h.</a:t>
            </a:r>
          </a:p>
          <a:p>
            <a:pPr algn="just">
              <a:lnSpc>
                <a:spcPct val="12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Pression des pneus = 22 bars</a:t>
            </a:r>
          </a:p>
          <a:p>
            <a:pPr algn="just">
              <a:lnSpc>
                <a:spcPct val="12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Constitués d’environ 80 matériaux différents : nylon, aramides, bandes d’acier, caoutchouc, produits chimiques, etc. </a:t>
            </a:r>
          </a:p>
          <a:p>
            <a:pPr algn="just">
              <a:lnSpc>
                <a:spcPct val="12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NZG : dernier modèle de Michelin permettant 50 % d’atterrissages supplémentaires jusqu’à occurrence de 800 atterrissages. 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706" y="5289902"/>
            <a:ext cx="1792935" cy="137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6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88774"/>
            <a:ext cx="8913813" cy="914400"/>
          </a:xfrm>
        </p:spPr>
        <p:txBody>
          <a:bodyPr/>
          <a:lstStyle/>
          <a:p>
            <a:r>
              <a:rPr lang="fr-FR" cap="small" dirty="0" smtClean="0"/>
              <a:t>Microlattice</a:t>
            </a:r>
            <a:endParaRPr lang="fr-FR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3353" y="1607657"/>
            <a:ext cx="8202479" cy="3843461"/>
          </a:xfrm>
        </p:spPr>
        <p:txBody>
          <a:bodyPr/>
          <a:lstStyle/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Développé par Boeing &amp; General </a:t>
            </a:r>
            <a:r>
              <a:rPr lang="fr-FR" dirty="0" err="1" smtClean="0"/>
              <a:t>motors</a:t>
            </a:r>
            <a:r>
              <a:rPr lang="fr-FR" dirty="0"/>
              <a:t>.</a:t>
            </a:r>
            <a:endParaRPr lang="fr-FR" dirty="0" smtClean="0"/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Structure 3D en polymère à cellules ouvertes : elle peut être comparée à un os humain. 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Matériaux le plus légers au monde, composé de 99,9 % d’air.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1000 fois plus fin </a:t>
            </a:r>
            <a:r>
              <a:rPr lang="fr-FR" smtClean="0"/>
              <a:t>qu’un cheveu.</a:t>
            </a:r>
            <a:endParaRPr lang="fr-FR" dirty="0" smtClean="0"/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Très résistant à la compression.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327" y="3813185"/>
            <a:ext cx="2804694" cy="25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01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>
            <a:noAutofit/>
          </a:bodyPr>
          <a:lstStyle/>
          <a:p>
            <a:r>
              <a:rPr lang="fr-FR" cap="small" dirty="0" smtClean="0"/>
              <a:t>Pertinence pour l’enseignement secondaire</a:t>
            </a:r>
            <a:endParaRPr lang="fr-FR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6397" y="1123856"/>
            <a:ext cx="8737416" cy="542101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3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Au premier cycle, les élèves apprennent les contraintes et les propriétés mécaniques des matériaux.</a:t>
            </a:r>
          </a:p>
          <a:p>
            <a:pPr algn="just">
              <a:lnSpc>
                <a:spcPct val="13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Au deuxième cycle, ils enrichissent ces concepts en ajoutant les contraintes de flexion et de cisaillement.</a:t>
            </a:r>
          </a:p>
          <a:p>
            <a:pPr algn="just">
              <a:lnSpc>
                <a:spcPct val="13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 Dans les démarches, les stratégies, les attitudes et les techniques, le MELS propose entre autres une </a:t>
            </a:r>
            <a:r>
              <a:rPr lang="fr-FR" b="1" dirty="0" smtClean="0"/>
              <a:t>démarche de conception. </a:t>
            </a:r>
          </a:p>
          <a:p>
            <a:pPr marL="0" indent="0" algn="just">
              <a:lnSpc>
                <a:spcPct val="130000"/>
              </a:lnSpc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fr-FR" i="1" dirty="0" smtClean="0"/>
              <a:t>« S’amorce alors le travail véritable de conception : précision des formes et des matériaux, et dessin des pièces. La fabrication du prototype, les essais et la validation complètent l’exercice. »</a:t>
            </a:r>
          </a:p>
          <a:p>
            <a:pPr algn="just">
              <a:lnSpc>
                <a:spcPct val="13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L’appel à la rigueur, à la logique, à l’abstraction et à l’exécution permet à l’élève de </a:t>
            </a:r>
            <a:r>
              <a:rPr lang="fr-FR" b="1" dirty="0" smtClean="0"/>
              <a:t>passer du raisonnement à la pratique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839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18209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fr-FR" sz="3100" cap="small" dirty="0"/>
              <a:t>Pertinence pour l’enseignement </a:t>
            </a:r>
            <a:r>
              <a:rPr lang="fr-FR" sz="3100" cap="small" dirty="0" smtClean="0"/>
              <a:t>secondaire</a:t>
            </a:r>
            <a:br>
              <a:rPr lang="fr-FR" sz="3100" cap="small" dirty="0" smtClean="0"/>
            </a:br>
            <a:r>
              <a:rPr lang="fr-FR" sz="2200" dirty="0" smtClean="0">
                <a:latin typeface="Apple Chancery"/>
                <a:cs typeface="Apple Chancery"/>
              </a:rPr>
              <a:t>Univers technologique</a:t>
            </a:r>
            <a:endParaRPr lang="fr-FR" sz="2200" dirty="0">
              <a:latin typeface="Apple Chancery"/>
              <a:cs typeface="Apple Chancery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024" y="1592465"/>
            <a:ext cx="6561984" cy="4882613"/>
          </a:xfrm>
          <a:prstGeom prst="rect">
            <a:avLst/>
          </a:prstGeom>
        </p:spPr>
      </p:pic>
      <p:sp>
        <p:nvSpPr>
          <p:cNvPr id="5" name="Flèche vers la gauche 4"/>
          <p:cNvSpPr/>
          <p:nvPr/>
        </p:nvSpPr>
        <p:spPr>
          <a:xfrm>
            <a:off x="6138629" y="5941469"/>
            <a:ext cx="2222608" cy="27505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775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47645"/>
            <a:ext cx="8913813" cy="914400"/>
          </a:xfrm>
        </p:spPr>
        <p:txBody>
          <a:bodyPr/>
          <a:lstStyle/>
          <a:p>
            <a:r>
              <a:rPr lang="fr-FR" cap="small" dirty="0" smtClean="0"/>
              <a:t>Construction d’un avion</a:t>
            </a:r>
            <a:endParaRPr lang="fr-FR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2236" y="1728833"/>
            <a:ext cx="6438505" cy="4537497"/>
          </a:xfrm>
        </p:spPr>
        <p:txBody>
          <a:bodyPr>
            <a:normAutofit/>
          </a:bodyPr>
          <a:lstStyle/>
          <a:p>
            <a:pPr algn="just"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b="1" dirty="0" smtClean="0"/>
              <a:t>Concepts requis : </a:t>
            </a:r>
            <a:r>
              <a:rPr lang="fr-FR" dirty="0" smtClean="0"/>
              <a:t>portance, traînée, traction et poids. 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Résistance + légèreté (légèreté avant tout)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Laisser le choix des matériaux aux élèves (bois, mousse isolante, carton, etc.)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Construction d’un petit moteur </a:t>
            </a:r>
          </a:p>
          <a:p>
            <a:pPr algn="just"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dirty="0" smtClean="0"/>
              <a:t>L’avion doit voler! Des élèves de quatrième secondaire du collège des Compagnons y sont arrivés!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702" y="1465730"/>
            <a:ext cx="2067111" cy="517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61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88548"/>
            <a:ext cx="8913813" cy="914400"/>
          </a:xfrm>
        </p:spPr>
        <p:txBody>
          <a:bodyPr>
            <a:normAutofit/>
          </a:bodyPr>
          <a:lstStyle/>
          <a:p>
            <a:r>
              <a:rPr lang="fr-FR" sz="4000" cap="small" dirty="0" smtClean="0"/>
              <a:t>Avez-vous des questions?</a:t>
            </a:r>
            <a:endParaRPr lang="fr-FR" sz="4000" cap="small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878" y="1604309"/>
            <a:ext cx="5142634" cy="501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49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76412"/>
            <a:ext cx="8913813" cy="914400"/>
          </a:xfrm>
        </p:spPr>
        <p:txBody>
          <a:bodyPr/>
          <a:lstStyle/>
          <a:p>
            <a:r>
              <a:rPr lang="fr-FR" cap="small" dirty="0" smtClean="0"/>
              <a:t>Références</a:t>
            </a:r>
            <a:endParaRPr lang="fr-FR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90812"/>
            <a:ext cx="8913813" cy="533056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fr-FR" sz="1700" dirty="0" smtClean="0">
                <a:solidFill>
                  <a:srgbClr val="595959"/>
                </a:solidFill>
                <a:latin typeface="Apple Chancery"/>
                <a:cs typeface="Apple Chancery"/>
              </a:rPr>
              <a:t>Ouvrages</a:t>
            </a:r>
          </a:p>
          <a:p>
            <a:pPr marL="457200" lvl="0" indent="-457200" algn="just">
              <a:buAutoNum type="arabicPeriod"/>
            </a:pPr>
            <a:r>
              <a:rPr lang="fr-FR" sz="1700" dirty="0" smtClean="0">
                <a:solidFill>
                  <a:srgbClr val="595959"/>
                </a:solidFill>
                <a:latin typeface="Times New Roman"/>
                <a:cs typeface="Times New Roman"/>
              </a:rPr>
              <a:t>WARNER </a:t>
            </a:r>
            <a:r>
              <a:rPr lang="fr-FR" sz="1700" dirty="0">
                <a:solidFill>
                  <a:srgbClr val="595959"/>
                </a:solidFill>
                <a:latin typeface="Times New Roman"/>
                <a:cs typeface="Times New Roman"/>
              </a:rPr>
              <a:t>Carl, WOOLFORD Stephen, </a:t>
            </a:r>
            <a:r>
              <a:rPr lang="fr-FR" sz="1700" i="1" dirty="0">
                <a:solidFill>
                  <a:srgbClr val="595959"/>
                </a:solidFill>
                <a:latin typeface="Times New Roman"/>
                <a:cs typeface="Times New Roman"/>
              </a:rPr>
              <a:t>L’Histoire de l’aviation</a:t>
            </a:r>
            <a:r>
              <a:rPr lang="fr-FR" sz="1700" dirty="0">
                <a:solidFill>
                  <a:srgbClr val="595959"/>
                </a:solidFill>
                <a:latin typeface="Times New Roman"/>
                <a:cs typeface="Times New Roman"/>
              </a:rPr>
              <a:t>, Éditions </a:t>
            </a:r>
            <a:r>
              <a:rPr lang="fr-FR" sz="1700" dirty="0" err="1">
                <a:solidFill>
                  <a:srgbClr val="595959"/>
                </a:solidFill>
                <a:latin typeface="Times New Roman"/>
                <a:cs typeface="Times New Roman"/>
              </a:rPr>
              <a:t>Gründ</a:t>
            </a:r>
            <a:r>
              <a:rPr lang="fr-FR" sz="1700" dirty="0">
                <a:solidFill>
                  <a:srgbClr val="595959"/>
                </a:solidFill>
                <a:latin typeface="Times New Roman"/>
                <a:cs typeface="Times New Roman"/>
              </a:rPr>
              <a:t>, Paris, 2009, 60 pages</a:t>
            </a:r>
            <a:r>
              <a:rPr lang="fr-FR" sz="1700" dirty="0" smtClean="0">
                <a:solidFill>
                  <a:srgbClr val="595959"/>
                </a:solidFill>
                <a:latin typeface="Times New Roman"/>
                <a:cs typeface="Times New Roman"/>
              </a:rPr>
              <a:t>.</a:t>
            </a:r>
          </a:p>
          <a:p>
            <a:pPr marL="457200" lvl="0" indent="-457200" algn="just">
              <a:buAutoNum type="arabicPeriod"/>
            </a:pPr>
            <a:r>
              <a:rPr lang="fr-FR" sz="1700" dirty="0" smtClean="0">
                <a:solidFill>
                  <a:srgbClr val="595959"/>
                </a:solidFill>
                <a:latin typeface="Times New Roman"/>
                <a:cs typeface="Times New Roman"/>
              </a:rPr>
              <a:t>C.Y. NIU Michael, </a:t>
            </a:r>
            <a:r>
              <a:rPr lang="fr-FR" sz="1700" i="1" dirty="0" smtClean="0">
                <a:solidFill>
                  <a:srgbClr val="595959"/>
                </a:solidFill>
                <a:latin typeface="Times New Roman"/>
                <a:cs typeface="Times New Roman"/>
              </a:rPr>
              <a:t>Air frame stress </a:t>
            </a:r>
            <a:r>
              <a:rPr lang="fr-FR" sz="1700" i="1" dirty="0" err="1" smtClean="0">
                <a:solidFill>
                  <a:srgbClr val="595959"/>
                </a:solidFill>
                <a:latin typeface="Times New Roman"/>
                <a:cs typeface="Times New Roman"/>
              </a:rPr>
              <a:t>analysis</a:t>
            </a:r>
            <a:r>
              <a:rPr lang="fr-FR" sz="1700" i="1" dirty="0" smtClean="0">
                <a:solidFill>
                  <a:srgbClr val="595959"/>
                </a:solidFill>
                <a:latin typeface="Times New Roman"/>
                <a:cs typeface="Times New Roman"/>
              </a:rPr>
              <a:t> and </a:t>
            </a:r>
            <a:r>
              <a:rPr lang="fr-FR" sz="1700" i="1" dirty="0" err="1" smtClean="0">
                <a:solidFill>
                  <a:srgbClr val="595959"/>
                </a:solidFill>
                <a:latin typeface="Times New Roman"/>
                <a:cs typeface="Times New Roman"/>
              </a:rPr>
              <a:t>sizing</a:t>
            </a:r>
            <a:r>
              <a:rPr lang="fr-FR" sz="1700" i="1" dirty="0" smtClean="0">
                <a:solidFill>
                  <a:srgbClr val="595959"/>
                </a:solidFill>
                <a:latin typeface="Times New Roman"/>
                <a:cs typeface="Times New Roman"/>
              </a:rPr>
              <a:t>, </a:t>
            </a:r>
            <a:r>
              <a:rPr lang="fr-FR" sz="1700" i="1" dirty="0" err="1" smtClean="0">
                <a:solidFill>
                  <a:srgbClr val="595959"/>
                </a:solidFill>
                <a:latin typeface="Times New Roman"/>
                <a:cs typeface="Times New Roman"/>
              </a:rPr>
              <a:t>Conmilit</a:t>
            </a:r>
            <a:r>
              <a:rPr lang="fr-FR" sz="1700" i="1" dirty="0" smtClean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lang="fr-FR" sz="1700" i="1" dirty="0" err="1" smtClean="0">
                <a:solidFill>
                  <a:srgbClr val="595959"/>
                </a:solidFill>
                <a:latin typeface="Times New Roman"/>
                <a:cs typeface="Times New Roman"/>
              </a:rPr>
              <a:t>Press</a:t>
            </a:r>
            <a:r>
              <a:rPr lang="fr-FR" sz="1700" i="1" dirty="0" smtClean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lang="fr-FR" sz="1700" dirty="0" smtClean="0">
                <a:solidFill>
                  <a:srgbClr val="595959"/>
                </a:solidFill>
                <a:latin typeface="Times New Roman"/>
                <a:cs typeface="Times New Roman"/>
              </a:rPr>
              <a:t>Ltd., Hong Kong, 1997, 2</a:t>
            </a:r>
            <a:r>
              <a:rPr lang="fr-FR" sz="1700" baseline="30000" dirty="0" smtClean="0">
                <a:solidFill>
                  <a:srgbClr val="595959"/>
                </a:solidFill>
                <a:latin typeface="Times New Roman"/>
                <a:cs typeface="Times New Roman"/>
              </a:rPr>
              <a:t>ème</a:t>
            </a:r>
            <a:r>
              <a:rPr lang="fr-FR" sz="1700" dirty="0" smtClean="0">
                <a:solidFill>
                  <a:srgbClr val="595959"/>
                </a:solidFill>
                <a:latin typeface="Times New Roman"/>
                <a:cs typeface="Times New Roman"/>
              </a:rPr>
              <a:t> éditions, 795 pages.</a:t>
            </a:r>
          </a:p>
          <a:p>
            <a:pPr marL="457200" lvl="0" indent="-457200" algn="just">
              <a:buAutoNum type="arabicPeriod"/>
            </a:pPr>
            <a:r>
              <a:rPr lang="fr-FR" sz="1700" dirty="0" smtClean="0">
                <a:solidFill>
                  <a:srgbClr val="595959"/>
                </a:solidFill>
                <a:latin typeface="Times New Roman"/>
                <a:cs typeface="Times New Roman"/>
              </a:rPr>
              <a:t>VALLAT Paul, </a:t>
            </a:r>
            <a:r>
              <a:rPr lang="fr-FR" sz="1700" i="1" dirty="0" smtClean="0">
                <a:solidFill>
                  <a:srgbClr val="595959"/>
                </a:solidFill>
                <a:latin typeface="Times New Roman"/>
                <a:cs typeface="Times New Roman"/>
              </a:rPr>
              <a:t>Résistance des matériaux appliquée à l’aviation</a:t>
            </a:r>
            <a:r>
              <a:rPr lang="fr-FR" sz="1700" dirty="0" smtClean="0">
                <a:solidFill>
                  <a:srgbClr val="595959"/>
                </a:solidFill>
                <a:latin typeface="Times New Roman"/>
                <a:cs typeface="Times New Roman"/>
              </a:rPr>
              <a:t>, Librairie polytechnique CH. Béranger, Paris, 1950, 734 pages.</a:t>
            </a:r>
          </a:p>
          <a:p>
            <a:pPr marL="0" lvl="0" indent="0" algn="just">
              <a:buNone/>
            </a:pPr>
            <a:r>
              <a:rPr lang="fr-FR" sz="1700" dirty="0" smtClean="0">
                <a:solidFill>
                  <a:srgbClr val="595959"/>
                </a:solidFill>
                <a:latin typeface="Apple Chancery"/>
                <a:cs typeface="Apple Chancery"/>
              </a:rPr>
              <a:t>En ligne</a:t>
            </a:r>
            <a:endParaRPr lang="fr-CA" sz="1700" dirty="0">
              <a:solidFill>
                <a:srgbClr val="595959"/>
              </a:solidFill>
              <a:latin typeface="Apple Chancery"/>
              <a:cs typeface="Apple Chancery"/>
            </a:endParaRPr>
          </a:p>
          <a:p>
            <a:pPr marL="457200" lvl="0" indent="-457200" algn="just">
              <a:buFont typeface="+mj-lt"/>
              <a:buAutoNum type="arabicPeriod" startAt="4"/>
            </a:pPr>
            <a:r>
              <a:rPr lang="fr-FR" sz="1700" dirty="0" smtClean="0">
                <a:solidFill>
                  <a:srgbClr val="595959"/>
                </a:solidFill>
                <a:latin typeface="Times New Roman"/>
                <a:cs typeface="Times New Roman"/>
              </a:rPr>
              <a:t>Librairie de l’aviation- </a:t>
            </a:r>
            <a:r>
              <a:rPr lang="fr-FR" sz="1700" i="1" dirty="0" smtClean="0">
                <a:solidFill>
                  <a:srgbClr val="595959"/>
                </a:solidFill>
                <a:latin typeface="Times New Roman"/>
                <a:cs typeface="Times New Roman"/>
              </a:rPr>
              <a:t>Stabilité thermique et dynamique</a:t>
            </a:r>
            <a:r>
              <a:rPr lang="fr-FR" sz="1700" dirty="0" smtClean="0">
                <a:solidFill>
                  <a:srgbClr val="595959"/>
                </a:solidFill>
                <a:latin typeface="Times New Roman"/>
                <a:cs typeface="Times New Roman"/>
              </a:rPr>
              <a:t>, http</a:t>
            </a:r>
            <a:r>
              <a:rPr lang="fr-FR" sz="1700" dirty="0">
                <a:solidFill>
                  <a:srgbClr val="595959"/>
                </a:solidFill>
                <a:latin typeface="Times New Roman"/>
                <a:cs typeface="Times New Roman"/>
              </a:rPr>
              <a:t>://</a:t>
            </a:r>
            <a:r>
              <a:rPr lang="fr-FR" sz="1700" dirty="0" err="1">
                <a:solidFill>
                  <a:srgbClr val="595959"/>
                </a:solidFill>
                <a:latin typeface="Times New Roman"/>
                <a:cs typeface="Times New Roman"/>
              </a:rPr>
              <a:t>www.volez.net</a:t>
            </a:r>
            <a:r>
              <a:rPr lang="fr-FR" sz="1700" dirty="0">
                <a:solidFill>
                  <a:srgbClr val="595959"/>
                </a:solidFill>
                <a:latin typeface="Times New Roman"/>
                <a:cs typeface="Times New Roman"/>
              </a:rPr>
              <a:t>/</a:t>
            </a:r>
            <a:r>
              <a:rPr lang="fr-FR" sz="1700" dirty="0" err="1">
                <a:solidFill>
                  <a:srgbClr val="595959"/>
                </a:solidFill>
                <a:latin typeface="Times New Roman"/>
                <a:cs typeface="Times New Roman"/>
              </a:rPr>
              <a:t>aerodynamique</a:t>
            </a:r>
            <a:r>
              <a:rPr lang="fr-FR" sz="1700" dirty="0">
                <a:solidFill>
                  <a:srgbClr val="595959"/>
                </a:solidFill>
                <a:latin typeface="Times New Roman"/>
                <a:cs typeface="Times New Roman"/>
              </a:rPr>
              <a:t>-technique/</a:t>
            </a:r>
            <a:r>
              <a:rPr lang="fr-FR" sz="1700" dirty="0" err="1">
                <a:solidFill>
                  <a:srgbClr val="595959"/>
                </a:solidFill>
                <a:latin typeface="Times New Roman"/>
                <a:cs typeface="Times New Roman"/>
              </a:rPr>
              <a:t>equilibre</a:t>
            </a:r>
            <a:r>
              <a:rPr lang="fr-FR" sz="1700" dirty="0">
                <a:solidFill>
                  <a:srgbClr val="595959"/>
                </a:solidFill>
                <a:latin typeface="Times New Roman"/>
                <a:cs typeface="Times New Roman"/>
              </a:rPr>
              <a:t>-</a:t>
            </a:r>
            <a:r>
              <a:rPr lang="fr-FR" sz="1700" dirty="0" err="1">
                <a:solidFill>
                  <a:srgbClr val="595959"/>
                </a:solidFill>
                <a:latin typeface="Times New Roman"/>
                <a:cs typeface="Times New Roman"/>
              </a:rPr>
              <a:t>stabilite</a:t>
            </a:r>
            <a:r>
              <a:rPr lang="fr-FR" sz="1700" dirty="0">
                <a:solidFill>
                  <a:srgbClr val="595959"/>
                </a:solidFill>
                <a:latin typeface="Times New Roman"/>
                <a:cs typeface="Times New Roman"/>
              </a:rPr>
              <a:t>-avion/</a:t>
            </a:r>
            <a:r>
              <a:rPr lang="fr-FR" sz="1700" dirty="0" err="1">
                <a:solidFill>
                  <a:srgbClr val="595959"/>
                </a:solidFill>
                <a:latin typeface="Times New Roman"/>
                <a:cs typeface="Times New Roman"/>
              </a:rPr>
              <a:t>stabilit</a:t>
            </a:r>
            <a:r>
              <a:rPr lang="fr-FR" sz="1700" dirty="0">
                <a:solidFill>
                  <a:srgbClr val="595959"/>
                </a:solidFill>
                <a:latin typeface="Times New Roman"/>
                <a:cs typeface="Times New Roman"/>
              </a:rPr>
              <a:t>-</a:t>
            </a:r>
            <a:r>
              <a:rPr lang="fr-FR" sz="1700" dirty="0" err="1">
                <a:solidFill>
                  <a:srgbClr val="595959"/>
                </a:solidFill>
                <a:latin typeface="Times New Roman"/>
                <a:cs typeface="Times New Roman"/>
              </a:rPr>
              <a:t>statique-</a:t>
            </a:r>
            <a:r>
              <a:rPr lang="fr-FR" sz="1700" dirty="0" err="1" smtClean="0">
                <a:solidFill>
                  <a:srgbClr val="595959"/>
                </a:solidFill>
                <a:latin typeface="Times New Roman"/>
                <a:cs typeface="Times New Roman"/>
              </a:rPr>
              <a:t>dynamique.html</a:t>
            </a:r>
            <a:r>
              <a:rPr lang="fr-FR" sz="1700" dirty="0" smtClean="0">
                <a:solidFill>
                  <a:srgbClr val="595959"/>
                </a:solidFill>
                <a:latin typeface="Times New Roman"/>
                <a:cs typeface="Times New Roman"/>
              </a:rPr>
              <a:t>, page consultée le 18 mars 2016. </a:t>
            </a:r>
            <a:endParaRPr lang="fr-CA" sz="1700" dirty="0">
              <a:solidFill>
                <a:srgbClr val="595959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+mj-lt"/>
              <a:buAutoNum type="arabicPeriod" startAt="5"/>
            </a:pPr>
            <a:r>
              <a:rPr lang="fr-FR" sz="1700" i="1" dirty="0" smtClean="0">
                <a:solidFill>
                  <a:srgbClr val="595959"/>
                </a:solidFill>
                <a:latin typeface="Times New Roman"/>
                <a:cs typeface="Times New Roman"/>
              </a:rPr>
              <a:t>L’aviation à la recherche de la vitesse</a:t>
            </a:r>
            <a:r>
              <a:rPr lang="fr-FR" sz="1700" dirty="0" smtClean="0">
                <a:solidFill>
                  <a:srgbClr val="595959"/>
                </a:solidFill>
                <a:latin typeface="Times New Roman"/>
                <a:cs typeface="Times New Roman"/>
              </a:rPr>
              <a:t>, http</a:t>
            </a:r>
            <a:r>
              <a:rPr lang="fr-FR" sz="1700" dirty="0">
                <a:solidFill>
                  <a:srgbClr val="595959"/>
                </a:solidFill>
                <a:latin typeface="Times New Roman"/>
                <a:cs typeface="Times New Roman"/>
              </a:rPr>
              <a:t>://</a:t>
            </a:r>
            <a:r>
              <a:rPr lang="fr-FR" sz="1700" dirty="0" err="1">
                <a:solidFill>
                  <a:srgbClr val="595959"/>
                </a:solidFill>
                <a:latin typeface="Times New Roman"/>
                <a:cs typeface="Times New Roman"/>
              </a:rPr>
              <a:t>tpevitesseaviation.e-monsite.com</a:t>
            </a:r>
            <a:r>
              <a:rPr lang="fr-FR" sz="1700" dirty="0">
                <a:solidFill>
                  <a:srgbClr val="595959"/>
                </a:solidFill>
                <a:latin typeface="Times New Roman"/>
                <a:cs typeface="Times New Roman"/>
              </a:rPr>
              <a:t>/pages/vitesse-et-aviation/</a:t>
            </a:r>
            <a:r>
              <a:rPr lang="fr-FR" sz="1700" dirty="0" err="1">
                <a:solidFill>
                  <a:srgbClr val="595959"/>
                </a:solidFill>
                <a:latin typeface="Times New Roman"/>
                <a:cs typeface="Times New Roman"/>
              </a:rPr>
              <a:t>materiaux</a:t>
            </a:r>
            <a:r>
              <a:rPr lang="fr-FR" sz="1700" dirty="0">
                <a:solidFill>
                  <a:srgbClr val="595959"/>
                </a:solidFill>
                <a:latin typeface="Times New Roman"/>
                <a:cs typeface="Times New Roman"/>
              </a:rPr>
              <a:t>-</a:t>
            </a:r>
            <a:r>
              <a:rPr lang="fr-FR" sz="1700" dirty="0" err="1">
                <a:solidFill>
                  <a:srgbClr val="595959"/>
                </a:solidFill>
                <a:latin typeface="Times New Roman"/>
                <a:cs typeface="Times New Roman"/>
              </a:rPr>
              <a:t>de-l-</a:t>
            </a:r>
            <a:r>
              <a:rPr lang="fr-FR" sz="1700" dirty="0" err="1" smtClean="0">
                <a:solidFill>
                  <a:srgbClr val="595959"/>
                </a:solidFill>
                <a:latin typeface="Times New Roman"/>
                <a:cs typeface="Times New Roman"/>
              </a:rPr>
              <a:t>aviation.html</a:t>
            </a:r>
            <a:r>
              <a:rPr lang="fr-FR" sz="1700" dirty="0" smtClean="0">
                <a:solidFill>
                  <a:srgbClr val="595959"/>
                </a:solidFill>
                <a:latin typeface="Times New Roman"/>
                <a:cs typeface="Times New Roman"/>
              </a:rPr>
              <a:t>, page consultée le 19 mars 2016.</a:t>
            </a:r>
            <a:endParaRPr lang="fr-CA" sz="1700" dirty="0">
              <a:solidFill>
                <a:srgbClr val="595959"/>
              </a:solidFill>
              <a:latin typeface="Times New Roman"/>
              <a:cs typeface="Times New Roman"/>
            </a:endParaRPr>
          </a:p>
          <a:p>
            <a:pPr marL="457200" lvl="0" indent="-457200" algn="just">
              <a:buFont typeface="+mj-lt"/>
              <a:buAutoNum type="arabicPeriod" startAt="6"/>
            </a:pPr>
            <a:r>
              <a:rPr lang="fr-FR" sz="1700" i="1" dirty="0" smtClean="0">
                <a:solidFill>
                  <a:srgbClr val="595959"/>
                </a:solidFill>
                <a:latin typeface="Times New Roman"/>
                <a:cs typeface="Times New Roman"/>
              </a:rPr>
              <a:t>Les alliages et les composites utilisés dans l’aéronautique</a:t>
            </a:r>
            <a:r>
              <a:rPr lang="fr-FR" sz="1700" dirty="0" smtClean="0">
                <a:solidFill>
                  <a:srgbClr val="595959"/>
                </a:solidFill>
                <a:latin typeface="Times New Roman"/>
                <a:cs typeface="Times New Roman"/>
              </a:rPr>
              <a:t>, http</a:t>
            </a:r>
            <a:r>
              <a:rPr lang="fr-FR" sz="1700" dirty="0">
                <a:solidFill>
                  <a:srgbClr val="595959"/>
                </a:solidFill>
                <a:latin typeface="Times New Roman"/>
                <a:cs typeface="Times New Roman"/>
              </a:rPr>
              <a:t>://aeronautiques2.free.fr/</a:t>
            </a:r>
            <a:r>
              <a:rPr lang="fr-FR" sz="1700" dirty="0" err="1">
                <a:solidFill>
                  <a:srgbClr val="595959"/>
                </a:solidFill>
                <a:latin typeface="Times New Roman"/>
                <a:cs typeface="Times New Roman"/>
              </a:rPr>
              <a:t>Alliages.php#</a:t>
            </a:r>
            <a:r>
              <a:rPr lang="fr-FR" sz="1700" dirty="0" err="1" smtClean="0">
                <a:solidFill>
                  <a:srgbClr val="595959"/>
                </a:solidFill>
                <a:latin typeface="Times New Roman"/>
                <a:cs typeface="Times New Roman"/>
              </a:rPr>
              <a:t>ancre</a:t>
            </a:r>
            <a:r>
              <a:rPr lang="fr-FR" sz="1700" dirty="0" smtClean="0">
                <a:solidFill>
                  <a:srgbClr val="595959"/>
                </a:solidFill>
                <a:latin typeface="Times New Roman"/>
                <a:cs typeface="Times New Roman"/>
              </a:rPr>
              <a:t>, page consultée le 19 mars 2016. </a:t>
            </a:r>
            <a:endParaRPr lang="fr-CA" sz="1700" dirty="0">
              <a:solidFill>
                <a:srgbClr val="595959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358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/>
          <a:lstStyle/>
          <a:p>
            <a:r>
              <a:rPr lang="fr-FR" cap="small" dirty="0" smtClean="0"/>
              <a:t>Références (suite)</a:t>
            </a:r>
            <a:endParaRPr lang="fr-FR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70163"/>
            <a:ext cx="9144000" cy="5380553"/>
          </a:xfrm>
        </p:spPr>
        <p:txBody>
          <a:bodyPr>
            <a:normAutofit/>
          </a:bodyPr>
          <a:lstStyle/>
          <a:p>
            <a:pPr marL="457200" lvl="0" indent="-457200" algn="just">
              <a:buFont typeface="+mj-lt"/>
              <a:buAutoNum type="arabicPeriod" startAt="7"/>
            </a:pPr>
            <a:r>
              <a:rPr lang="fr-FR" sz="1700" i="1" dirty="0">
                <a:solidFill>
                  <a:srgbClr val="595959"/>
                </a:solidFill>
                <a:latin typeface="Times New Roman"/>
                <a:cs typeface="Times New Roman"/>
              </a:rPr>
              <a:t>B.I.A- Brevet d’initiation à l’aéronautique</a:t>
            </a:r>
            <a:r>
              <a:rPr lang="fr-FR" sz="1700" dirty="0">
                <a:solidFill>
                  <a:srgbClr val="595959"/>
                </a:solidFill>
                <a:latin typeface="Times New Roman"/>
                <a:cs typeface="Times New Roman"/>
              </a:rPr>
              <a:t>, http://</a:t>
            </a:r>
            <a:r>
              <a:rPr lang="fr-FR" sz="1700" dirty="0" err="1">
                <a:solidFill>
                  <a:srgbClr val="595959"/>
                </a:solidFill>
                <a:latin typeface="Times New Roman"/>
                <a:cs typeface="Times New Roman"/>
              </a:rPr>
              <a:t>lewebpedagogique.com</a:t>
            </a:r>
            <a:r>
              <a:rPr lang="fr-FR" sz="1700" dirty="0">
                <a:solidFill>
                  <a:srgbClr val="595959"/>
                </a:solidFill>
                <a:latin typeface="Times New Roman"/>
                <a:cs typeface="Times New Roman"/>
              </a:rPr>
              <a:t>/</a:t>
            </a:r>
            <a:r>
              <a:rPr lang="fr-FR" sz="1700" dirty="0" err="1">
                <a:solidFill>
                  <a:srgbClr val="595959"/>
                </a:solidFill>
                <a:latin typeface="Times New Roman"/>
                <a:cs typeface="Times New Roman"/>
              </a:rPr>
              <a:t>sergebarranxbia</a:t>
            </a:r>
            <a:r>
              <a:rPr lang="fr-FR" sz="1700" dirty="0">
                <a:solidFill>
                  <a:srgbClr val="595959"/>
                </a:solidFill>
                <a:latin typeface="Times New Roman"/>
                <a:cs typeface="Times New Roman"/>
              </a:rPr>
              <a:t>/2008/10/24/cours-n°6-efforts-contraintes-et-materiaux-utilises-types-de-fuselage/, page consultée le 19 mars 2016. </a:t>
            </a:r>
            <a:endParaRPr lang="fr-FR" sz="1700" i="1" dirty="0" smtClean="0">
              <a:latin typeface="Times New Roman"/>
              <a:cs typeface="Times New Roman"/>
            </a:endParaRPr>
          </a:p>
          <a:p>
            <a:pPr marL="457200" indent="-457200" algn="just">
              <a:buFont typeface="+mj-lt"/>
              <a:buAutoNum type="arabicPeriod" startAt="7"/>
            </a:pPr>
            <a:r>
              <a:rPr lang="fr-FR" sz="1700" i="1" dirty="0" smtClean="0">
                <a:latin typeface="Times New Roman"/>
                <a:cs typeface="Times New Roman"/>
              </a:rPr>
              <a:t>Le bois en construction aéronautique</a:t>
            </a:r>
            <a:r>
              <a:rPr lang="fr-FR" sz="1700" dirty="0" smtClean="0">
                <a:latin typeface="Times New Roman"/>
                <a:cs typeface="Times New Roman"/>
              </a:rPr>
              <a:t>, http</a:t>
            </a:r>
            <a:r>
              <a:rPr lang="fr-FR" sz="1700" dirty="0">
                <a:latin typeface="Times New Roman"/>
                <a:cs typeface="Times New Roman"/>
              </a:rPr>
              <a:t>://</a:t>
            </a:r>
            <a:r>
              <a:rPr lang="fr-FR" sz="1700" dirty="0" err="1">
                <a:latin typeface="Times New Roman"/>
                <a:cs typeface="Times New Roman"/>
              </a:rPr>
              <a:t>www.aero</a:t>
            </a:r>
            <a:r>
              <a:rPr lang="fr-FR" sz="1700" dirty="0">
                <a:latin typeface="Times New Roman"/>
                <a:cs typeface="Times New Roman"/>
              </a:rPr>
              <a:t>-constructeurs-amateurs-</a:t>
            </a:r>
            <a:r>
              <a:rPr lang="fr-FR" sz="1700" dirty="0" err="1">
                <a:latin typeface="Times New Roman"/>
                <a:cs typeface="Times New Roman"/>
              </a:rPr>
              <a:t>atlantique.fr</a:t>
            </a:r>
            <a:r>
              <a:rPr lang="fr-FR" sz="1700" dirty="0">
                <a:latin typeface="Times New Roman"/>
                <a:cs typeface="Times New Roman"/>
              </a:rPr>
              <a:t>/</a:t>
            </a:r>
            <a:r>
              <a:rPr lang="fr-FR" sz="1700" dirty="0" err="1">
                <a:latin typeface="Times New Roman"/>
                <a:cs typeface="Times New Roman"/>
              </a:rPr>
              <a:t>joomla</a:t>
            </a:r>
            <a:r>
              <a:rPr lang="fr-FR" sz="1700" dirty="0">
                <a:latin typeface="Times New Roman"/>
                <a:cs typeface="Times New Roman"/>
              </a:rPr>
              <a:t>/technique-</a:t>
            </a:r>
            <a:r>
              <a:rPr lang="fr-FR" sz="1700" dirty="0" err="1">
                <a:latin typeface="Times New Roman"/>
                <a:cs typeface="Times New Roman"/>
              </a:rPr>
              <a:t>generale</a:t>
            </a:r>
            <a:r>
              <a:rPr lang="fr-FR" sz="1700" dirty="0">
                <a:latin typeface="Times New Roman"/>
                <a:cs typeface="Times New Roman"/>
              </a:rPr>
              <a:t>/111-tech-bois/288-les-bois-en-construction-</a:t>
            </a:r>
            <a:r>
              <a:rPr lang="fr-FR" sz="1700" dirty="0" smtClean="0">
                <a:latin typeface="Times New Roman"/>
                <a:cs typeface="Times New Roman"/>
              </a:rPr>
              <a:t>aeronautique, page consultée le 19 mars 2016.</a:t>
            </a:r>
            <a:endParaRPr lang="fr-CA" sz="1700" dirty="0">
              <a:latin typeface="Times New Roman"/>
              <a:cs typeface="Times New Roman"/>
            </a:endParaRPr>
          </a:p>
          <a:p>
            <a:pPr marL="457200" lvl="0" indent="-457200" algn="just">
              <a:buFont typeface="+mj-lt"/>
              <a:buAutoNum type="arabicPeriod" startAt="9"/>
            </a:pPr>
            <a:r>
              <a:rPr lang="fr-FR" sz="1700" dirty="0" smtClean="0">
                <a:latin typeface="Times New Roman"/>
                <a:cs typeface="Times New Roman"/>
              </a:rPr>
              <a:t>DUBOST Benoît, </a:t>
            </a:r>
            <a:r>
              <a:rPr lang="fr-FR" sz="1700" i="1" dirty="0" smtClean="0">
                <a:latin typeface="Times New Roman"/>
                <a:cs typeface="Times New Roman"/>
              </a:rPr>
              <a:t>Les alliages d’aluminium pour l’allégement des structures dans l’aéronautique et la carrosserie automobile</a:t>
            </a:r>
            <a:r>
              <a:rPr lang="fr-FR" sz="1700" dirty="0" smtClean="0">
                <a:latin typeface="Times New Roman"/>
                <a:cs typeface="Times New Roman"/>
              </a:rPr>
              <a:t>, http</a:t>
            </a:r>
            <a:r>
              <a:rPr lang="fr-FR" sz="1700" dirty="0">
                <a:latin typeface="Times New Roman"/>
                <a:cs typeface="Times New Roman"/>
              </a:rPr>
              <a:t>://</a:t>
            </a:r>
            <a:r>
              <a:rPr lang="fr-FR" sz="1700" dirty="0" err="1">
                <a:latin typeface="Times New Roman"/>
                <a:cs typeface="Times New Roman"/>
              </a:rPr>
              <a:t>www.mediachimie.org</a:t>
            </a:r>
            <a:r>
              <a:rPr lang="fr-FR" sz="1700" dirty="0">
                <a:latin typeface="Times New Roman"/>
                <a:cs typeface="Times New Roman"/>
              </a:rPr>
              <a:t>/sites/default/files/transports_p105.</a:t>
            </a:r>
            <a:r>
              <a:rPr lang="fr-FR" sz="1700" dirty="0" smtClean="0">
                <a:latin typeface="Times New Roman"/>
                <a:cs typeface="Times New Roman"/>
              </a:rPr>
              <a:t>pdf [PDF]</a:t>
            </a:r>
            <a:endParaRPr lang="fr-CA" sz="1700" dirty="0">
              <a:latin typeface="Times New Roman"/>
              <a:cs typeface="Times New Roman"/>
            </a:endParaRPr>
          </a:p>
          <a:p>
            <a:pPr marL="457200" lvl="0" indent="-457200" algn="just">
              <a:buFont typeface="+mj-lt"/>
              <a:buAutoNum type="arabicPeriod" startAt="10"/>
            </a:pPr>
            <a:r>
              <a:rPr lang="fr-FR" sz="1700" dirty="0" smtClean="0">
                <a:latin typeface="Times New Roman"/>
                <a:cs typeface="Times New Roman"/>
              </a:rPr>
              <a:t>Les composites : des matériaux d’avenir- </a:t>
            </a:r>
            <a:r>
              <a:rPr lang="fr-FR" sz="1700" i="1" dirty="0" smtClean="0">
                <a:latin typeface="Times New Roman"/>
                <a:cs typeface="Times New Roman"/>
              </a:rPr>
              <a:t>Partie 10 : les composites dans l’aéronautique</a:t>
            </a:r>
            <a:r>
              <a:rPr lang="fr-FR" sz="1700" dirty="0" smtClean="0">
                <a:latin typeface="Times New Roman"/>
                <a:cs typeface="Times New Roman"/>
              </a:rPr>
              <a:t>, http</a:t>
            </a:r>
            <a:r>
              <a:rPr lang="fr-FR" sz="1700" dirty="0">
                <a:latin typeface="Times New Roman"/>
                <a:cs typeface="Times New Roman"/>
              </a:rPr>
              <a:t>://</a:t>
            </a:r>
            <a:r>
              <a:rPr lang="fr-FR" sz="1700" dirty="0" err="1">
                <a:latin typeface="Times New Roman"/>
                <a:cs typeface="Times New Roman"/>
              </a:rPr>
              <a:t>www.pluscomposites.eu</a:t>
            </a:r>
            <a:r>
              <a:rPr lang="fr-FR" sz="1700" dirty="0">
                <a:latin typeface="Times New Roman"/>
                <a:cs typeface="Times New Roman"/>
              </a:rPr>
              <a:t>/sites/default/files/chroniques-techniques-chapitre10-FR.pdf </a:t>
            </a:r>
            <a:r>
              <a:rPr lang="fr-FR" sz="1700" dirty="0" smtClean="0">
                <a:latin typeface="Times New Roman"/>
                <a:cs typeface="Times New Roman"/>
              </a:rPr>
              <a:t>[PDF]</a:t>
            </a:r>
            <a:endParaRPr lang="fr-CA" sz="1700" dirty="0">
              <a:latin typeface="Times New Roman"/>
              <a:cs typeface="Times New Roman"/>
            </a:endParaRPr>
          </a:p>
          <a:p>
            <a:pPr marL="457200" lvl="0" indent="-457200" algn="just">
              <a:buFont typeface="+mj-lt"/>
              <a:buAutoNum type="arabicPeriod" startAt="11"/>
            </a:pPr>
            <a:r>
              <a:rPr lang="fr-FR" sz="1700" dirty="0" smtClean="0">
                <a:latin typeface="Times New Roman"/>
                <a:cs typeface="Times New Roman"/>
              </a:rPr>
              <a:t>National </a:t>
            </a:r>
            <a:r>
              <a:rPr lang="fr-FR" sz="1700" dirty="0" err="1" smtClean="0">
                <a:latin typeface="Times New Roman"/>
                <a:cs typeface="Times New Roman"/>
              </a:rPr>
              <a:t>Aeronautics</a:t>
            </a:r>
            <a:r>
              <a:rPr lang="fr-FR" sz="1700" dirty="0" smtClean="0">
                <a:latin typeface="Times New Roman"/>
                <a:cs typeface="Times New Roman"/>
              </a:rPr>
              <a:t> and </a:t>
            </a:r>
            <a:r>
              <a:rPr lang="fr-FR" sz="1700" dirty="0" err="1" smtClean="0">
                <a:latin typeface="Times New Roman"/>
                <a:cs typeface="Times New Roman"/>
              </a:rPr>
              <a:t>Space</a:t>
            </a:r>
            <a:r>
              <a:rPr lang="fr-FR" sz="1700" dirty="0" smtClean="0">
                <a:latin typeface="Times New Roman"/>
                <a:cs typeface="Times New Roman"/>
              </a:rPr>
              <a:t> Administration- </a:t>
            </a:r>
            <a:r>
              <a:rPr lang="fr-FR" sz="1700" i="1" dirty="0" smtClean="0">
                <a:latin typeface="Times New Roman"/>
                <a:cs typeface="Times New Roman"/>
              </a:rPr>
              <a:t>Composite</a:t>
            </a:r>
            <a:r>
              <a:rPr lang="fr-FR" sz="1700" dirty="0" smtClean="0">
                <a:latin typeface="Times New Roman"/>
                <a:cs typeface="Times New Roman"/>
              </a:rPr>
              <a:t>s, http</a:t>
            </a:r>
            <a:r>
              <a:rPr lang="fr-FR" sz="1700" dirty="0">
                <a:latin typeface="Times New Roman"/>
                <a:cs typeface="Times New Roman"/>
              </a:rPr>
              <a:t>://</a:t>
            </a:r>
            <a:r>
              <a:rPr lang="fr-FR" sz="1700" dirty="0" err="1">
                <a:latin typeface="Times New Roman"/>
                <a:cs typeface="Times New Roman"/>
              </a:rPr>
              <a:t>www.aeronautics.nasa.gov</a:t>
            </a:r>
            <a:r>
              <a:rPr lang="fr-FR" sz="1700" dirty="0">
                <a:latin typeface="Times New Roman"/>
                <a:cs typeface="Times New Roman"/>
              </a:rPr>
              <a:t>/</a:t>
            </a:r>
            <a:r>
              <a:rPr lang="fr-FR" sz="1700" dirty="0" err="1">
                <a:latin typeface="Times New Roman"/>
                <a:cs typeface="Times New Roman"/>
              </a:rPr>
              <a:t>pdf</a:t>
            </a:r>
            <a:r>
              <a:rPr lang="fr-FR" sz="1700" dirty="0">
                <a:latin typeface="Times New Roman"/>
                <a:cs typeface="Times New Roman"/>
              </a:rPr>
              <a:t>/composites_k-12.</a:t>
            </a:r>
            <a:r>
              <a:rPr lang="fr-FR" sz="1700" dirty="0" smtClean="0">
                <a:latin typeface="Times New Roman"/>
                <a:cs typeface="Times New Roman"/>
              </a:rPr>
              <a:t>pdf [PDF]</a:t>
            </a:r>
            <a:endParaRPr lang="fr-CA" sz="1700" dirty="0">
              <a:latin typeface="Times New Roman"/>
              <a:cs typeface="Times New Roman"/>
            </a:endParaRPr>
          </a:p>
          <a:p>
            <a:pPr algn="just">
              <a:buFont typeface="+mj-lt"/>
              <a:buAutoNum type="arabicPeriod" startAt="12"/>
            </a:pPr>
            <a:r>
              <a:rPr lang="fr-FR" sz="1700" dirty="0" smtClean="0">
                <a:latin typeface="Times New Roman"/>
                <a:cs typeface="Times New Roman"/>
              </a:rPr>
              <a:t>TSE William, </a:t>
            </a:r>
            <a:r>
              <a:rPr lang="fr-FR" sz="1700" i="1" dirty="0" smtClean="0">
                <a:latin typeface="Times New Roman"/>
                <a:cs typeface="Times New Roman"/>
              </a:rPr>
              <a:t>Caractérisation électrique de matériaux en composite pour fuselages</a:t>
            </a:r>
            <a:r>
              <a:rPr lang="fr-FR" sz="1700" dirty="0" smtClean="0">
                <a:latin typeface="Times New Roman"/>
                <a:cs typeface="Times New Roman"/>
              </a:rPr>
              <a:t>, </a:t>
            </a:r>
            <a:r>
              <a:rPr lang="fr-FR" sz="1700" dirty="0" err="1">
                <a:latin typeface="Times New Roman"/>
                <a:cs typeface="Times New Roman"/>
              </a:rPr>
              <a:t>https</a:t>
            </a:r>
            <a:r>
              <a:rPr lang="fr-FR" sz="1700" dirty="0">
                <a:latin typeface="Times New Roman"/>
                <a:cs typeface="Times New Roman"/>
              </a:rPr>
              <a:t>://</a:t>
            </a:r>
            <a:r>
              <a:rPr lang="fr-FR" sz="1700" dirty="0" err="1">
                <a:latin typeface="Times New Roman"/>
                <a:cs typeface="Times New Roman"/>
              </a:rPr>
              <a:t>publications.polymtl.ca</a:t>
            </a:r>
            <a:r>
              <a:rPr lang="fr-FR" sz="1700" dirty="0">
                <a:latin typeface="Times New Roman"/>
                <a:cs typeface="Times New Roman"/>
              </a:rPr>
              <a:t>/493/1/</a:t>
            </a:r>
            <a:r>
              <a:rPr lang="fr-FR" sz="1700" dirty="0" smtClean="0">
                <a:latin typeface="Times New Roman"/>
                <a:cs typeface="Times New Roman"/>
              </a:rPr>
              <a:t>2010_WilliamTse.pdf [PDF]</a:t>
            </a:r>
            <a:endParaRPr lang="fr-CA" sz="17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079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53492"/>
            <a:ext cx="8913813" cy="914400"/>
          </a:xfrm>
        </p:spPr>
        <p:txBody>
          <a:bodyPr/>
          <a:lstStyle/>
          <a:p>
            <a:r>
              <a:rPr lang="fr-FR" cap="small" dirty="0" smtClean="0"/>
              <a:t>Références (suite)</a:t>
            </a:r>
            <a:endParaRPr lang="fr-FR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1534781"/>
            <a:ext cx="8913813" cy="4939523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13"/>
            </a:pPr>
            <a:r>
              <a:rPr lang="fr-FR" sz="1700" dirty="0" smtClean="0">
                <a:latin typeface="Times New Roman"/>
                <a:cs typeface="Times New Roman"/>
              </a:rPr>
              <a:t> GOHORIANU Gina, </a:t>
            </a:r>
            <a:r>
              <a:rPr lang="fr-FR" sz="1700" i="1" dirty="0" smtClean="0">
                <a:latin typeface="Times New Roman"/>
                <a:cs typeface="Times New Roman"/>
              </a:rPr>
              <a:t>Interaction entre les défauts d’usinage et la tenue en matage d’assemblage</a:t>
            </a:r>
            <a:r>
              <a:rPr lang="fr-FR" sz="1700" dirty="0" smtClean="0">
                <a:latin typeface="Times New Roman"/>
                <a:cs typeface="Times New Roman"/>
              </a:rPr>
              <a:t>, </a:t>
            </a:r>
            <a:r>
              <a:rPr lang="fr-FR" sz="1700" dirty="0">
                <a:latin typeface="Times New Roman"/>
                <a:cs typeface="Times New Roman"/>
              </a:rPr>
              <a:t>http://</a:t>
            </a:r>
            <a:r>
              <a:rPr lang="fr-FR" sz="1700" dirty="0" err="1">
                <a:latin typeface="Times New Roman"/>
                <a:cs typeface="Times New Roman"/>
              </a:rPr>
              <a:t>thesesups.ups-tlse.fr</a:t>
            </a:r>
            <a:r>
              <a:rPr lang="fr-FR" sz="1700" dirty="0">
                <a:latin typeface="Times New Roman"/>
                <a:cs typeface="Times New Roman"/>
              </a:rPr>
              <a:t>/248/1/</a:t>
            </a:r>
            <a:r>
              <a:rPr lang="fr-FR" sz="1700" dirty="0" err="1" smtClean="0">
                <a:latin typeface="Times New Roman"/>
                <a:cs typeface="Times New Roman"/>
              </a:rPr>
              <a:t>Gohorianu_Gina.pdf</a:t>
            </a:r>
            <a:r>
              <a:rPr lang="fr-FR" sz="1700" dirty="0" smtClean="0">
                <a:latin typeface="Times New Roman"/>
                <a:cs typeface="Times New Roman"/>
              </a:rPr>
              <a:t> [PDF]</a:t>
            </a:r>
            <a:endParaRPr lang="fr-CA" sz="1700" dirty="0">
              <a:latin typeface="Times New Roman"/>
              <a:cs typeface="Times New Roman"/>
            </a:endParaRPr>
          </a:p>
          <a:p>
            <a:pPr marL="457200" indent="-457200" algn="just">
              <a:buFont typeface="+mj-lt"/>
              <a:buAutoNum type="arabicPeriod" startAt="14"/>
            </a:pPr>
            <a:r>
              <a:rPr lang="fr-FR" sz="1700" dirty="0" smtClean="0">
                <a:latin typeface="Times New Roman"/>
                <a:cs typeface="Times New Roman"/>
              </a:rPr>
              <a:t>BOURDET Paul, </a:t>
            </a:r>
            <a:r>
              <a:rPr lang="fr-FR" sz="1700" i="1" dirty="0" smtClean="0">
                <a:latin typeface="Times New Roman"/>
                <a:cs typeface="Times New Roman"/>
              </a:rPr>
              <a:t>Développement </a:t>
            </a:r>
            <a:r>
              <a:rPr lang="fr-FR" sz="1700" i="1" dirty="0">
                <a:latin typeface="Times New Roman"/>
                <a:cs typeface="Times New Roman"/>
              </a:rPr>
              <a:t>d’une méthode de simulation du comportement en fatigue de pièces minces en alliage d’aluminium </a:t>
            </a:r>
            <a:r>
              <a:rPr lang="fr-FR" sz="1700" i="1" dirty="0" smtClean="0">
                <a:latin typeface="Times New Roman"/>
                <a:cs typeface="Times New Roman"/>
              </a:rPr>
              <a:t>soumise </a:t>
            </a:r>
            <a:r>
              <a:rPr lang="fr-FR" sz="1700" i="1" dirty="0">
                <a:latin typeface="Times New Roman"/>
                <a:cs typeface="Times New Roman"/>
              </a:rPr>
              <a:t>à de la corrosion par piqûres </a:t>
            </a:r>
            <a:r>
              <a:rPr lang="fr-FR" sz="1700" i="1" dirty="0" smtClean="0">
                <a:latin typeface="Times New Roman"/>
                <a:cs typeface="Times New Roman"/>
              </a:rPr>
              <a:t>,</a:t>
            </a:r>
            <a:r>
              <a:rPr lang="fr-FR" sz="1700" dirty="0" smtClean="0">
                <a:latin typeface="Times New Roman"/>
                <a:cs typeface="Times New Roman"/>
              </a:rPr>
              <a:t>http</a:t>
            </a:r>
            <a:r>
              <a:rPr lang="fr-FR" sz="1700" dirty="0">
                <a:latin typeface="Times New Roman"/>
                <a:cs typeface="Times New Roman"/>
              </a:rPr>
              <a:t>://</a:t>
            </a:r>
            <a:r>
              <a:rPr lang="fr-FR" sz="1700" dirty="0" err="1">
                <a:latin typeface="Times New Roman"/>
                <a:cs typeface="Times New Roman"/>
              </a:rPr>
              <a:t>eprint.insa-toulouse.fr</a:t>
            </a:r>
            <a:r>
              <a:rPr lang="fr-FR" sz="1700" dirty="0">
                <a:latin typeface="Times New Roman"/>
                <a:cs typeface="Times New Roman"/>
              </a:rPr>
              <a:t>/143/1/</a:t>
            </a:r>
            <a:r>
              <a:rPr lang="fr-FR" sz="1700" dirty="0" err="1" smtClean="0">
                <a:latin typeface="Times New Roman"/>
                <a:cs typeface="Times New Roman"/>
              </a:rPr>
              <a:t>Bourdet.pdf</a:t>
            </a:r>
            <a:r>
              <a:rPr lang="fr-FR" sz="1700" dirty="0" smtClean="0">
                <a:latin typeface="Times New Roman"/>
                <a:cs typeface="Times New Roman"/>
              </a:rPr>
              <a:t> [PDF]</a:t>
            </a:r>
            <a:endParaRPr lang="fr-CA" sz="1700" dirty="0">
              <a:latin typeface="Times New Roman"/>
              <a:cs typeface="Times New Roman"/>
            </a:endParaRPr>
          </a:p>
          <a:p>
            <a:pPr marL="457200" indent="-457200" algn="just">
              <a:buFont typeface="+mj-lt"/>
              <a:buAutoNum type="arabicPeriod" startAt="15"/>
            </a:pPr>
            <a:r>
              <a:rPr lang="fr-FR" sz="1700" dirty="0" smtClean="0">
                <a:latin typeface="Times New Roman"/>
                <a:cs typeface="Times New Roman"/>
              </a:rPr>
              <a:t>ZIRMI Omar</a:t>
            </a:r>
            <a:r>
              <a:rPr lang="fr-FR" sz="1700" dirty="0">
                <a:latin typeface="Times New Roman"/>
                <a:cs typeface="Times New Roman"/>
              </a:rPr>
              <a:t>, </a:t>
            </a:r>
            <a:r>
              <a:rPr lang="fr-FR" sz="1700" i="1" dirty="0">
                <a:latin typeface="Times New Roman"/>
                <a:cs typeface="Times New Roman"/>
              </a:rPr>
              <a:t>Analyse de </a:t>
            </a:r>
            <a:r>
              <a:rPr lang="fr-FR" sz="1700" i="1" dirty="0" smtClean="0">
                <a:latin typeface="Times New Roman"/>
                <a:cs typeface="Times New Roman"/>
              </a:rPr>
              <a:t>fabricabilité en </a:t>
            </a:r>
            <a:r>
              <a:rPr lang="fr-FR" sz="1700" i="1" dirty="0">
                <a:latin typeface="Times New Roman"/>
                <a:cs typeface="Times New Roman"/>
              </a:rPr>
              <a:t>conception de </a:t>
            </a:r>
            <a:r>
              <a:rPr lang="fr-FR" sz="1700" i="1" dirty="0" smtClean="0">
                <a:latin typeface="Times New Roman"/>
                <a:cs typeface="Times New Roman"/>
              </a:rPr>
              <a:t>gammes d'usinage </a:t>
            </a:r>
            <a:r>
              <a:rPr lang="fr-FR" sz="1700" i="1" dirty="0">
                <a:latin typeface="Times New Roman"/>
                <a:cs typeface="Times New Roman"/>
              </a:rPr>
              <a:t>pour </a:t>
            </a:r>
            <a:r>
              <a:rPr lang="fr-FR" sz="1700" i="1" dirty="0" smtClean="0">
                <a:latin typeface="Times New Roman"/>
                <a:cs typeface="Times New Roman"/>
              </a:rPr>
              <a:t>l'aéronautique,</a:t>
            </a:r>
            <a:r>
              <a:rPr lang="fr-FR" sz="1700" dirty="0" smtClean="0">
                <a:latin typeface="Times New Roman"/>
                <a:cs typeface="Times New Roman"/>
              </a:rPr>
              <a:t> </a:t>
            </a:r>
            <a:r>
              <a:rPr lang="fr-FR" sz="1700" dirty="0" err="1" smtClean="0">
                <a:latin typeface="Times New Roman"/>
                <a:cs typeface="Times New Roman"/>
              </a:rPr>
              <a:t>https</a:t>
            </a:r>
            <a:r>
              <a:rPr lang="fr-FR" sz="1700" dirty="0">
                <a:latin typeface="Times New Roman"/>
                <a:cs typeface="Times New Roman"/>
              </a:rPr>
              <a:t>://</a:t>
            </a:r>
            <a:r>
              <a:rPr lang="fr-FR" sz="1700" dirty="0" err="1">
                <a:latin typeface="Times New Roman"/>
                <a:cs typeface="Times New Roman"/>
              </a:rPr>
              <a:t>hal.archives-ouvertes.fr</a:t>
            </a:r>
            <a:r>
              <a:rPr lang="fr-FR" sz="1700" dirty="0">
                <a:latin typeface="Times New Roman"/>
                <a:cs typeface="Times New Roman"/>
              </a:rPr>
              <a:t>/tel-00278101/</a:t>
            </a:r>
            <a:r>
              <a:rPr lang="fr-FR" sz="1700" dirty="0" smtClean="0">
                <a:latin typeface="Times New Roman"/>
                <a:cs typeface="Times New Roman"/>
              </a:rPr>
              <a:t>document [PDF]</a:t>
            </a:r>
            <a:endParaRPr lang="fr-CA" sz="1700" dirty="0">
              <a:latin typeface="Times New Roman"/>
              <a:cs typeface="Times New Roman"/>
            </a:endParaRPr>
          </a:p>
          <a:p>
            <a:pPr marL="457200" indent="-457200" algn="just">
              <a:buFont typeface="+mj-lt"/>
              <a:buAutoNum type="arabicPeriod" startAt="16"/>
            </a:pPr>
            <a:r>
              <a:rPr lang="fr-FR" sz="1700" dirty="0" smtClean="0">
                <a:latin typeface="Times New Roman"/>
                <a:cs typeface="Times New Roman"/>
              </a:rPr>
              <a:t>Programme de formation de l’école québécoise-</a:t>
            </a:r>
            <a:r>
              <a:rPr lang="fr-FR" sz="1700" i="1" dirty="0" smtClean="0">
                <a:latin typeface="Times New Roman"/>
                <a:cs typeface="Times New Roman"/>
              </a:rPr>
              <a:t>applications technologiques et scientifiques</a:t>
            </a:r>
            <a:r>
              <a:rPr lang="fr-FR" sz="1700" dirty="0" smtClean="0">
                <a:latin typeface="Times New Roman"/>
                <a:cs typeface="Times New Roman"/>
              </a:rPr>
              <a:t>, http</a:t>
            </a:r>
            <a:r>
              <a:rPr lang="fr-FR" sz="1700" dirty="0">
                <a:latin typeface="Times New Roman"/>
                <a:cs typeface="Times New Roman"/>
              </a:rPr>
              <a:t>://www1.mels.gouv.qc.ca/sections/</a:t>
            </a:r>
            <a:r>
              <a:rPr lang="fr-FR" sz="1700" dirty="0" err="1">
                <a:latin typeface="Times New Roman"/>
                <a:cs typeface="Times New Roman"/>
              </a:rPr>
              <a:t>programmeFormation</a:t>
            </a:r>
            <a:r>
              <a:rPr lang="fr-FR" sz="1700" dirty="0">
                <a:latin typeface="Times New Roman"/>
                <a:cs typeface="Times New Roman"/>
              </a:rPr>
              <a:t>/secondaire2/medias/6d-</a:t>
            </a:r>
            <a:r>
              <a:rPr lang="fr-FR" sz="1700" dirty="0" smtClean="0">
                <a:latin typeface="Times New Roman"/>
                <a:cs typeface="Times New Roman"/>
              </a:rPr>
              <a:t>pfeq_applictech.pdf [PDF]</a:t>
            </a:r>
          </a:p>
          <a:p>
            <a:pPr marL="457200" indent="-457200" algn="just">
              <a:buFont typeface="+mj-lt"/>
              <a:buAutoNum type="arabicPeriod" startAt="16"/>
            </a:pPr>
            <a:r>
              <a:rPr lang="fr-FR" sz="1700" i="1" dirty="0" smtClean="0">
                <a:latin typeface="Times New Roman"/>
                <a:cs typeface="Times New Roman"/>
              </a:rPr>
              <a:t>Microlattice, matériaux le plus légers au monde, composé </a:t>
            </a:r>
            <a:r>
              <a:rPr lang="fr-FR" sz="1700" i="1" dirty="0">
                <a:latin typeface="Times New Roman"/>
                <a:cs typeface="Times New Roman"/>
              </a:rPr>
              <a:t>à</a:t>
            </a:r>
            <a:r>
              <a:rPr lang="fr-FR" sz="1700" i="1" dirty="0" smtClean="0">
                <a:latin typeface="Times New Roman"/>
                <a:cs typeface="Times New Roman"/>
              </a:rPr>
              <a:t> 99,9 % </a:t>
            </a:r>
            <a:r>
              <a:rPr lang="fr-FR" sz="1700" i="1" dirty="0">
                <a:latin typeface="Times New Roman"/>
                <a:cs typeface="Times New Roman"/>
              </a:rPr>
              <a:t>d’air, </a:t>
            </a:r>
            <a:r>
              <a:rPr lang="fr-FR" sz="1700" dirty="0">
                <a:latin typeface="Times New Roman"/>
                <a:cs typeface="Times New Roman"/>
              </a:rPr>
              <a:t>http://</a:t>
            </a:r>
            <a:r>
              <a:rPr lang="fr-FR" sz="1700" dirty="0" err="1">
                <a:latin typeface="Times New Roman"/>
                <a:cs typeface="Times New Roman"/>
              </a:rPr>
              <a:t>www.tuxboard.com</a:t>
            </a:r>
            <a:r>
              <a:rPr lang="fr-FR" sz="1700" dirty="0">
                <a:latin typeface="Times New Roman"/>
                <a:cs typeface="Times New Roman"/>
              </a:rPr>
              <a:t>/</a:t>
            </a:r>
            <a:r>
              <a:rPr lang="fr-FR" sz="1700" dirty="0" err="1">
                <a:latin typeface="Times New Roman"/>
                <a:cs typeface="Times New Roman"/>
              </a:rPr>
              <a:t>microlattice-boeing</a:t>
            </a:r>
            <a:r>
              <a:rPr lang="fr-FR" sz="1700" dirty="0" smtClean="0">
                <a:latin typeface="Times New Roman"/>
                <a:cs typeface="Times New Roman"/>
              </a:rPr>
              <a:t>/, consultée le 30 mars 2016. </a:t>
            </a:r>
          </a:p>
          <a:p>
            <a:pPr marL="0" indent="0" algn="just">
              <a:buNone/>
            </a:pPr>
            <a:endParaRPr lang="fr-CA" sz="17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115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914400"/>
          </a:xfrm>
        </p:spPr>
        <p:txBody>
          <a:bodyPr/>
          <a:lstStyle/>
          <a:p>
            <a:r>
              <a:rPr lang="fr-FR" sz="4000" cap="small" dirty="0" smtClean="0"/>
              <a:t>L’Éole à vapeur</a:t>
            </a:r>
            <a:endParaRPr lang="fr-FR" sz="4000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2624" y="1925918"/>
            <a:ext cx="7610476" cy="1967872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sz="2600" dirty="0" smtClean="0">
                <a:cs typeface="Times New Roman"/>
              </a:rPr>
              <a:t>En 1890, l’ingénieur français Clément Ader affirma que son </a:t>
            </a:r>
            <a:r>
              <a:rPr lang="fr-FR" sz="2600" dirty="0">
                <a:cs typeface="Times New Roman"/>
              </a:rPr>
              <a:t>É</a:t>
            </a:r>
            <a:r>
              <a:rPr lang="fr-FR" sz="2600" dirty="0" smtClean="0">
                <a:cs typeface="Times New Roman"/>
              </a:rPr>
              <a:t>ole à vapeur avait volé sur 50 mètres à 20 centimètres du sol.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fr-FR" dirty="0" smtClean="0">
                <a:latin typeface="Times New Roman"/>
                <a:cs typeface="Times New Roman"/>
              </a:rPr>
              <a:t> </a:t>
            </a:r>
            <a:endParaRPr lang="fr-FR" dirty="0">
              <a:latin typeface="Times New Roman"/>
              <a:cs typeface="Times New Roman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24" y="4011975"/>
            <a:ext cx="74549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88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8776" y="577228"/>
            <a:ext cx="8913813" cy="914400"/>
          </a:xfrm>
        </p:spPr>
        <p:txBody>
          <a:bodyPr/>
          <a:lstStyle/>
          <a:p>
            <a:r>
              <a:rPr lang="fr-FR" sz="4000" cap="small" dirty="0" smtClean="0"/>
              <a:t>Les frères Wright</a:t>
            </a:r>
            <a:endParaRPr lang="fr-FR" sz="4000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87865"/>
            <a:ext cx="5424013" cy="476279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sz="2200" dirty="0" smtClean="0">
                <a:cs typeface="Times New Roman"/>
              </a:rPr>
              <a:t>Ce furent les frères Wright qui réussirent le premier vol motorisé et dirigé en s’inspirant des planeurs. </a:t>
            </a:r>
          </a:p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sz="2200" dirty="0" smtClean="0">
                <a:cs typeface="Times New Roman"/>
              </a:rPr>
              <a:t>En 1900, ils avaient mis au point le premier de leurs planeurs expérimentaux. Le vol fut un succès, mais sans toutefois créer la </a:t>
            </a:r>
            <a:r>
              <a:rPr lang="fr-FR" sz="2200" b="1" dirty="0" smtClean="0">
                <a:cs typeface="Times New Roman"/>
              </a:rPr>
              <a:t>portance</a:t>
            </a:r>
            <a:r>
              <a:rPr lang="fr-FR" sz="2200" dirty="0" smtClean="0">
                <a:cs typeface="Times New Roman"/>
              </a:rPr>
              <a:t> espérée.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605" y="1687866"/>
            <a:ext cx="3140432" cy="472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7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cap="small" dirty="0" smtClean="0"/>
              <a:t>Leurs prototypes</a:t>
            </a:r>
            <a:endParaRPr lang="fr-FR" sz="4000" cap="small" dirty="0"/>
          </a:p>
        </p:txBody>
      </p:sp>
      <p:sp>
        <p:nvSpPr>
          <p:cNvPr id="6" name="ZoneTexte 5"/>
          <p:cNvSpPr txBox="1"/>
          <p:nvPr/>
        </p:nvSpPr>
        <p:spPr>
          <a:xfrm>
            <a:off x="601524" y="2088943"/>
            <a:ext cx="808527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/>
              </a:rPr>
              <a:t>En 1903, ils avaient créé un moteur d’un poids de 80 kg et d’une puissance de 12 chevaux. </a:t>
            </a: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/>
              </a:rPr>
              <a:t>Ils firent 260 mètres en 59 secondes à bord du Flyer. </a:t>
            </a:r>
          </a:p>
          <a:p>
            <a:pPr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</a:pPr>
            <a:endParaRPr lang="fr-FR" sz="2400" b="1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/>
              </a:rPr>
              <a:t>Cela correspond à environ 16 kilomètres par heure.</a:t>
            </a:r>
          </a:p>
        </p:txBody>
      </p:sp>
    </p:spTree>
    <p:extLst>
      <p:ext uri="{BB962C8B-B14F-4D97-AF65-F5344CB8AC3E}">
        <p14:creationId xmlns:p14="http://schemas.microsoft.com/office/powerpoint/2010/main" val="86361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868362"/>
          </a:xfrm>
        </p:spPr>
        <p:txBody>
          <a:bodyPr/>
          <a:lstStyle/>
          <a:p>
            <a:r>
              <a:rPr lang="fr-FR" sz="4000" cap="small" dirty="0" smtClean="0"/>
              <a:t>Le Flyer</a:t>
            </a:r>
            <a:endParaRPr lang="fr-FR" sz="4000" cap="small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356" y="1871693"/>
            <a:ext cx="4209144" cy="32639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33673" y="868362"/>
            <a:ext cx="433672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b="1" cap="small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/>
              </a:rPr>
              <a:t>Matériaux</a:t>
            </a:r>
            <a:endParaRPr lang="fr-CA" sz="2000" cap="small" dirty="0">
              <a:solidFill>
                <a:schemeClr val="tx1">
                  <a:lumMod val="65000"/>
                  <a:lumOff val="35000"/>
                </a:schemeClr>
              </a:solidFill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buFont typeface="Arial"/>
              <a:buChar char="•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/>
              </a:rPr>
              <a:t>Bois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/>
              </a:rPr>
              <a:t>d’épicéa et bois de frêne pour les ailes. </a:t>
            </a:r>
            <a:endParaRPr lang="fr-CA" sz="2000" dirty="0">
              <a:solidFill>
                <a:schemeClr val="tx1">
                  <a:lumMod val="65000"/>
                  <a:lumOff val="35000"/>
                </a:schemeClr>
              </a:solidFill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buFont typeface="Arial"/>
              <a:buChar char="•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/>
              </a:rPr>
              <a:t>Tissu mousseline recouvrant les ailes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2000" b="1" cap="small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/>
              </a:rPr>
              <a:t>Caractéristiques</a:t>
            </a:r>
            <a:endParaRPr lang="fr-CA" sz="2000" b="1" cap="small" dirty="0">
              <a:solidFill>
                <a:schemeClr val="tx1">
                  <a:lumMod val="65000"/>
                  <a:lumOff val="35000"/>
                </a:schemeClr>
              </a:solidFill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buFont typeface="Arial"/>
              <a:buChar char="•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/>
              </a:rPr>
              <a:t>Grande résistance à la traction et à la compression, grande légèreté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/>
              </a:rPr>
              <a:t>et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/>
              </a:rPr>
              <a:t>bon marché.</a:t>
            </a:r>
            <a:endParaRPr lang="fr-CA" sz="2000" dirty="0">
              <a:solidFill>
                <a:schemeClr val="tx1">
                  <a:lumMod val="65000"/>
                  <a:lumOff val="35000"/>
                </a:schemeClr>
              </a:solidFill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buFont typeface="Arial"/>
              <a:buChar char="•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/>
              </a:rPr>
              <a:t>Tissu lâche en coton ayant une grande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/>
              </a:rPr>
              <a:t>légèreté.</a:t>
            </a:r>
            <a:endParaRPr lang="fr-CA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2369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09" y="263737"/>
            <a:ext cx="8913813" cy="914400"/>
          </a:xfrm>
        </p:spPr>
        <p:txBody>
          <a:bodyPr/>
          <a:lstStyle/>
          <a:p>
            <a:r>
              <a:rPr lang="fr-FR" sz="4000" cap="small" dirty="0" smtClean="0"/>
              <a:t>La traversée de la Manche</a:t>
            </a:r>
            <a:endParaRPr lang="fr-FR" sz="4000" cap="small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1190666"/>
            <a:ext cx="4344339" cy="5606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sz="2000" dirty="0" smtClean="0">
                <a:solidFill>
                  <a:srgbClr val="595959"/>
                </a:solidFill>
                <a:cs typeface="Times New Roman"/>
              </a:rPr>
              <a:t>En juillet 1909, Louis Blériot réussit l’exploit en traversant la grande étendue d’eau, soit </a:t>
            </a:r>
            <a:r>
              <a:rPr lang="fr-FR" sz="2000" b="1" dirty="0" smtClean="0">
                <a:solidFill>
                  <a:srgbClr val="595959"/>
                </a:solidFill>
                <a:cs typeface="Times New Roman"/>
              </a:rPr>
              <a:t>36 kilomètres en 37 minutes</a:t>
            </a:r>
            <a:r>
              <a:rPr lang="fr-FR" sz="2000" dirty="0" smtClean="0">
                <a:solidFill>
                  <a:srgbClr val="595959"/>
                </a:solidFill>
                <a:cs typeface="Times New Roman"/>
              </a:rPr>
              <a:t> à bord de son monoplan, le Blériot XI.</a:t>
            </a:r>
          </a:p>
          <a:p>
            <a:pPr marL="342900" indent="-342900"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endParaRPr lang="fr-FR" sz="2000" dirty="0">
              <a:solidFill>
                <a:srgbClr val="595959"/>
              </a:solidFill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fr-FR" sz="2000" b="1" dirty="0" smtClean="0">
                <a:solidFill>
                  <a:srgbClr val="595959"/>
                </a:solidFill>
                <a:cs typeface="Times New Roman"/>
              </a:rPr>
              <a:t>Propriétés du Blériot XI : </a:t>
            </a:r>
            <a:r>
              <a:rPr lang="fr-FR" sz="2000" dirty="0" smtClean="0">
                <a:solidFill>
                  <a:srgbClr val="595959"/>
                </a:solidFill>
                <a:cs typeface="Times New Roman"/>
              </a:rPr>
              <a:t>moteur à l’avant, queue arrière, ailes montées à l’avant, élévateurs et gouvernail. </a:t>
            </a:r>
            <a:endParaRPr lang="fr-FR" sz="2000" dirty="0">
              <a:solidFill>
                <a:srgbClr val="595959"/>
              </a:solidFill>
              <a:cs typeface="Times New Roman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101" y="3888174"/>
            <a:ext cx="4060288" cy="273354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101" y="1371599"/>
            <a:ext cx="3943325" cy="238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1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11594</TotalTime>
  <Words>1624</Words>
  <Application>Microsoft Macintosh PowerPoint</Application>
  <PresentationFormat>Présentation à l'écran (4:3)</PresentationFormat>
  <Paragraphs>240</Paragraphs>
  <Slides>49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0" baseType="lpstr">
      <vt:lpstr>Perception</vt:lpstr>
      <vt:lpstr>Les matériaux de l’aviation</vt:lpstr>
      <vt:lpstr>Plan de la présentation</vt:lpstr>
      <vt:lpstr>Les débuts de l’aviation Les grands pionniers</vt:lpstr>
      <vt:lpstr>Le premier vol</vt:lpstr>
      <vt:lpstr>L’Éole à vapeur</vt:lpstr>
      <vt:lpstr>Les frères Wright</vt:lpstr>
      <vt:lpstr>Leurs prototypes</vt:lpstr>
      <vt:lpstr>Le Flyer</vt:lpstr>
      <vt:lpstr>La traversée de la Manche</vt:lpstr>
      <vt:lpstr>Quelques faits</vt:lpstr>
      <vt:lpstr>Quelques faits</vt:lpstr>
      <vt:lpstr>Quelques faits</vt:lpstr>
      <vt:lpstr>Quelques faits</vt:lpstr>
      <vt:lpstr>Quelques faits</vt:lpstr>
      <vt:lpstr>Quelques faits</vt:lpstr>
      <vt:lpstr>Airbus A-380</vt:lpstr>
      <vt:lpstr>l’aviation moderne</vt:lpstr>
      <vt:lpstr>Concepts de physique importants</vt:lpstr>
      <vt:lpstr>Concepts de physique importants</vt:lpstr>
      <vt:lpstr>Concepts de physiques importants</vt:lpstr>
      <vt:lpstr>Les matériaux de l’aéronautique Les contraintes</vt:lpstr>
      <vt:lpstr>Les contraintes subies par le fuselage</vt:lpstr>
      <vt:lpstr>Graphique expliquant les cycles de pressurisation et de dépressurisation</vt:lpstr>
      <vt:lpstr>Les contraintes subies par la voilure</vt:lpstr>
      <vt:lpstr>Les matériaux de l’aéronautique Les matériaux et leurs propriétés</vt:lpstr>
      <vt:lpstr>Les matériaux composites Matrices renforcées par des fibres</vt:lpstr>
      <vt:lpstr>Particularités des résines thermoplastiques</vt:lpstr>
      <vt:lpstr>Fibres de carbone</vt:lpstr>
      <vt:lpstr>Fibres de carbone (Suite)</vt:lpstr>
      <vt:lpstr>Fibres de carbone (suite)</vt:lpstr>
      <vt:lpstr>Carbone-époxy</vt:lpstr>
      <vt:lpstr>Kevlar</vt:lpstr>
      <vt:lpstr>Alliages</vt:lpstr>
      <vt:lpstr>Série 2000 &amp; 7000</vt:lpstr>
      <vt:lpstr>Série 2000 &amp; 7000 (suite)</vt:lpstr>
      <vt:lpstr>Alliages de titane</vt:lpstr>
      <vt:lpstr>Alliage Ti555-3</vt:lpstr>
      <vt:lpstr>Alliages d’acier</vt:lpstr>
      <vt:lpstr>Airbus</vt:lpstr>
      <vt:lpstr>Boeing 787 Dreamliner</vt:lpstr>
      <vt:lpstr>Pneus</vt:lpstr>
      <vt:lpstr>Microlattice</vt:lpstr>
      <vt:lpstr>Pertinence pour l’enseignement secondaire</vt:lpstr>
      <vt:lpstr>Pertinence pour l’enseignement secondaire Univers technologique</vt:lpstr>
      <vt:lpstr>Construction d’un avion</vt:lpstr>
      <vt:lpstr>Avez-vous des questions?</vt:lpstr>
      <vt:lpstr>Références</vt:lpstr>
      <vt:lpstr>Références (suite)</vt:lpstr>
      <vt:lpstr>Références (suite)</vt:lpstr>
    </vt:vector>
  </TitlesOfParts>
  <Company>Université Laval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matériaux de l’aviation</dc:title>
  <dc:creator>Émilie Dumais</dc:creator>
  <cp:lastModifiedBy>Émilie Dumais</cp:lastModifiedBy>
  <cp:revision>133</cp:revision>
  <cp:lastPrinted>2016-03-30T02:15:37Z</cp:lastPrinted>
  <dcterms:created xsi:type="dcterms:W3CDTF">2016-03-23T02:06:41Z</dcterms:created>
  <dcterms:modified xsi:type="dcterms:W3CDTF">2016-04-07T20:47:22Z</dcterms:modified>
</cp:coreProperties>
</file>