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292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5" r:id="rId12"/>
    <p:sldId id="266" r:id="rId13"/>
    <p:sldId id="271" r:id="rId14"/>
    <p:sldId id="269" r:id="rId15"/>
    <p:sldId id="283" r:id="rId16"/>
    <p:sldId id="284" r:id="rId17"/>
    <p:sldId id="268" r:id="rId18"/>
    <p:sldId id="285" r:id="rId19"/>
    <p:sldId id="270" r:id="rId20"/>
    <p:sldId id="288" r:id="rId21"/>
    <p:sldId id="273" r:id="rId22"/>
    <p:sldId id="272" r:id="rId23"/>
    <p:sldId id="274" r:id="rId24"/>
    <p:sldId id="275" r:id="rId25"/>
    <p:sldId id="276" r:id="rId26"/>
    <p:sldId id="280" r:id="rId27"/>
    <p:sldId id="287" r:id="rId28"/>
    <p:sldId id="293" r:id="rId29"/>
    <p:sldId id="290" r:id="rId30"/>
    <p:sldId id="291" r:id="rId31"/>
    <p:sldId id="281" r:id="rId32"/>
    <p:sldId id="277" r:id="rId33"/>
    <p:sldId id="294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F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7" autoAdjust="0"/>
    <p:restoredTop sz="81954" autoAdjust="0"/>
  </p:normalViewPr>
  <p:slideViewPr>
    <p:cSldViewPr>
      <p:cViewPr varScale="1">
        <p:scale>
          <a:sx n="95" d="100"/>
          <a:sy n="95" d="100"/>
        </p:scale>
        <p:origin x="-20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plotArea>
      <c:layout/>
      <c:pieChart>
        <c:varyColors val="1"/>
        <c:ser>
          <c:idx val="0"/>
          <c:order val="0"/>
          <c:cat>
            <c:strLit>
              <c:ptCount val="1"/>
              <c:pt idx="0">
                <c:v>C2S</c:v>
              </c:pt>
            </c:strLit>
          </c:cat>
          <c:val>
            <c:numRef>
              <c:f>Feuil1!$A$1:$A$4</c:f>
              <c:numCache>
                <c:formatCode>General</c:formatCode>
                <c:ptCount val="4"/>
                <c:pt idx="0">
                  <c:v>60</c:v>
                </c:pt>
                <c:pt idx="1">
                  <c:v>22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v>C2S</c:v>
          </c:tx>
          <c:cat>
            <c:strLit>
              <c:ptCount val="1"/>
              <c:pt idx="0">
                <c:v>C2S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plotArea>
      <c:layout/>
      <c:pieChart>
        <c:varyColors val="1"/>
        <c:ser>
          <c:idx val="0"/>
          <c:order val="0"/>
          <c:val>
            <c:numRef>
              <c:f>Feuil1!$A$1:$A$7</c:f>
              <c:numCache>
                <c:formatCode>General</c:formatCode>
                <c:ptCount val="7"/>
                <c:pt idx="0">
                  <c:v>48</c:v>
                </c:pt>
                <c:pt idx="1">
                  <c:v>16</c:v>
                </c:pt>
                <c:pt idx="2">
                  <c:v>14</c:v>
                </c:pt>
                <c:pt idx="3">
                  <c:v>11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firstSliceAng val="0"/>
      </c:pieChart>
    </c:plotArea>
    <c:plotVisOnly val="1"/>
  </c:chart>
  <c:spPr>
    <a:solidFill>
      <a:schemeClr val="bg1"/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</cdr:x>
      <cdr:y>0.48485</cdr:y>
    </cdr:from>
    <cdr:to>
      <cdr:x>0.78378</cdr:x>
      <cdr:y>0.5045</cdr:y>
    </cdr:to>
    <cdr:sp macro="" textlink="">
      <cdr:nvSpPr>
        <cdr:cNvPr id="3" name="Connecteur droit 2"/>
        <cdr:cNvSpPr/>
      </cdr:nvSpPr>
      <cdr:spPr>
        <a:xfrm xmlns:a="http://schemas.openxmlformats.org/drawingml/2006/main">
          <a:off x="3000396" y="1143008"/>
          <a:ext cx="359121" cy="4633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0.67568</cdr:x>
      <cdr:y>0.27027</cdr:y>
    </cdr:from>
    <cdr:to>
      <cdr:x>1</cdr:x>
      <cdr:y>0.72073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929222" y="857256"/>
          <a:ext cx="1714512" cy="1428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fr-C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0DD80-E0A4-464E-BDDE-DD798BA87A0C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5EA16-EC37-4BD3-9534-E64805F196D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17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18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22</a:t>
            </a:fld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24</a:t>
            </a:fld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25</a:t>
            </a:fld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26</a:t>
            </a:fld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27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28</a:t>
            </a:fld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29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EA16-EC37-4BD3-9534-E64805F196D8}" type="slidenum">
              <a:rPr lang="fr-CA" smtClean="0"/>
              <a:pPr/>
              <a:t>15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03813C-899F-41E3-878C-FA849805327A}" type="datetimeFigureOut">
              <a:rPr lang="fr-FR" smtClean="0"/>
              <a:pPr/>
              <a:t>31/03/2016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6227D4-ED5A-425E-ABD7-F126D78BA51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W0G6OqoOQ" TargetMode="External"/><Relationship Id="rId2" Type="http://schemas.openxmlformats.org/officeDocument/2006/relationships/hyperlink" Target="https://www.youtube.com/watch?v=tFGU1mhFHG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onprovincial.com/public/files/pdf/fr/bp_beton_fibres.pdf" TargetMode="External"/><Relationship Id="rId2" Type="http://schemas.openxmlformats.org/officeDocument/2006/relationships/hyperlink" Target="http://betonabq.org/pdf/aDocument_Fibres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l.archives-ouvertes.fr/tel-00006001/documen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l.usherbrooke.ca/cours/gci340/chap2.pdf" TargetMode="External"/><Relationship Id="rId2" Type="http://schemas.openxmlformats.org/officeDocument/2006/relationships/hyperlink" Target="http://www.udppc.asso.fr/bupdoc/consultation/article-bup.php?ID_fiche=61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0" y="1857364"/>
            <a:ext cx="7498080" cy="1143000"/>
          </a:xfrm>
        </p:spPr>
        <p:txBody>
          <a:bodyPr>
            <a:noAutofit/>
          </a:bodyPr>
          <a:lstStyle/>
          <a:p>
            <a:r>
              <a:rPr lang="en-CA" sz="8800" dirty="0" smtClean="0"/>
              <a:t>LE BÉTON</a:t>
            </a:r>
            <a:endParaRPr lang="fr-CA" sz="8800" dirty="0"/>
          </a:p>
        </p:txBody>
      </p:sp>
      <p:sp>
        <p:nvSpPr>
          <p:cNvPr id="5" name="ZoneTexte 4"/>
          <p:cNvSpPr txBox="1"/>
          <p:nvPr/>
        </p:nvSpPr>
        <p:spPr>
          <a:xfrm>
            <a:off x="1643042" y="4500570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Laurence Samson</a:t>
            </a:r>
          </a:p>
          <a:p>
            <a:r>
              <a:rPr lang="en-CA" dirty="0" err="1" smtClean="0"/>
              <a:t>Université</a:t>
            </a:r>
            <a:r>
              <a:rPr lang="en-CA" dirty="0" smtClean="0"/>
              <a:t> Laval</a:t>
            </a:r>
          </a:p>
          <a:p>
            <a:endParaRPr lang="en-CA" dirty="0"/>
          </a:p>
          <a:p>
            <a:r>
              <a:rPr lang="en-CA" dirty="0" err="1" smtClean="0"/>
              <a:t>Dans</a:t>
            </a:r>
            <a:r>
              <a:rPr lang="en-CA" dirty="0" smtClean="0"/>
              <a:t> le cadre du </a:t>
            </a:r>
            <a:r>
              <a:rPr lang="en-CA" dirty="0" err="1" smtClean="0"/>
              <a:t>cours</a:t>
            </a:r>
            <a:r>
              <a:rPr lang="en-CA" dirty="0" smtClean="0"/>
              <a:t> CHM-2904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Ciment</a:t>
            </a:r>
            <a:r>
              <a:rPr lang="en-CA" dirty="0" smtClean="0"/>
              <a:t> </a:t>
            </a:r>
            <a:r>
              <a:rPr lang="en-CA" dirty="0" err="1" smtClean="0"/>
              <a:t>portland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52" y="1571612"/>
            <a:ext cx="5900750" cy="2400304"/>
          </a:xfrm>
        </p:spPr>
        <p:txBody>
          <a:bodyPr/>
          <a:lstStyle/>
          <a:p>
            <a:pPr>
              <a:buNone/>
            </a:pPr>
            <a:endParaRPr lang="en-CA" sz="1600" dirty="0"/>
          </a:p>
          <a:p>
            <a:pPr>
              <a:buNone/>
            </a:pPr>
            <a:r>
              <a:rPr lang="en-CA" sz="2000" dirty="0" smtClean="0"/>
              <a:t>Fine </a:t>
            </a:r>
            <a:r>
              <a:rPr lang="en-CA" sz="2000" dirty="0" err="1" smtClean="0"/>
              <a:t>poudre</a:t>
            </a:r>
            <a:r>
              <a:rPr lang="en-CA" sz="2000" dirty="0" smtClean="0"/>
              <a:t> qui </a:t>
            </a:r>
            <a:r>
              <a:rPr lang="en-CA" sz="2000" dirty="0" err="1" smtClean="0"/>
              <a:t>réagit</a:t>
            </a:r>
            <a:r>
              <a:rPr lang="en-CA" sz="2000" dirty="0" smtClean="0"/>
              <a:t> au contact de </a:t>
            </a:r>
            <a:r>
              <a:rPr lang="en-CA" sz="2000" dirty="0" err="1" smtClean="0"/>
              <a:t>l’eau</a:t>
            </a:r>
            <a:r>
              <a:rPr lang="en-CA" sz="2000" dirty="0" smtClean="0"/>
              <a:t>. </a:t>
            </a:r>
          </a:p>
          <a:p>
            <a:pPr>
              <a:buNone/>
            </a:pPr>
            <a:r>
              <a:rPr lang="en-CA" sz="2000" dirty="0" err="1" smtClean="0"/>
              <a:t>Forme</a:t>
            </a:r>
            <a:r>
              <a:rPr lang="en-CA" sz="2000" dirty="0" smtClean="0"/>
              <a:t> </a:t>
            </a:r>
            <a:r>
              <a:rPr lang="en-CA" sz="2000" dirty="0" err="1" smtClean="0"/>
              <a:t>une</a:t>
            </a:r>
            <a:r>
              <a:rPr lang="en-CA" sz="2000" dirty="0" smtClean="0"/>
              <a:t> </a:t>
            </a:r>
            <a:r>
              <a:rPr lang="en-CA" sz="2000" dirty="0" err="1" smtClean="0"/>
              <a:t>pâte</a:t>
            </a:r>
            <a:r>
              <a:rPr lang="en-CA" sz="2000" dirty="0" smtClean="0"/>
              <a:t> </a:t>
            </a:r>
            <a:r>
              <a:rPr lang="en-CA" sz="2000" dirty="0" err="1" smtClean="0"/>
              <a:t>collante</a:t>
            </a:r>
            <a:r>
              <a:rPr lang="en-CA" sz="2000" dirty="0" smtClean="0"/>
              <a:t> qui enrobe </a:t>
            </a:r>
            <a:r>
              <a:rPr lang="en-CA" sz="2000" dirty="0" err="1" smtClean="0"/>
              <a:t>tous</a:t>
            </a:r>
            <a:r>
              <a:rPr lang="en-CA" sz="2000" dirty="0" smtClean="0"/>
              <a:t> les</a:t>
            </a:r>
          </a:p>
          <a:p>
            <a:pPr>
              <a:buNone/>
            </a:pPr>
            <a:r>
              <a:rPr lang="en-CA" sz="2000" dirty="0" err="1" smtClean="0"/>
              <a:t>granulats</a:t>
            </a:r>
            <a:r>
              <a:rPr lang="en-CA" sz="2000" dirty="0" smtClean="0"/>
              <a:t>.</a:t>
            </a:r>
          </a:p>
        </p:txBody>
      </p:sp>
      <p:pic>
        <p:nvPicPr>
          <p:cNvPr id="6" name="Picture 2" descr="Ciment g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14686"/>
            <a:ext cx="4153609" cy="264320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57686" y="5929330"/>
            <a:ext cx="31432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http://www.infociments.fr/betons/composition/constituants/ciment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041421"/>
          </a:xfrm>
        </p:spPr>
        <p:txBody>
          <a:bodyPr>
            <a:normAutofit/>
          </a:bodyPr>
          <a:lstStyle/>
          <a:p>
            <a:r>
              <a:rPr lang="en-CA" dirty="0" smtClean="0"/>
              <a:t>Production du </a:t>
            </a:r>
            <a:r>
              <a:rPr lang="en-CA" dirty="0" err="1" smtClean="0"/>
              <a:t>ciment</a:t>
            </a:r>
            <a:r>
              <a:rPr lang="en-CA" dirty="0" smtClean="0"/>
              <a:t> Portland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5786" y="4214818"/>
            <a:ext cx="7358114" cy="1643050"/>
          </a:xfrm>
        </p:spPr>
        <p:txBody>
          <a:bodyPr/>
          <a:lstStyle/>
          <a:p>
            <a:r>
              <a:rPr lang="en-CA" dirty="0" smtClean="0"/>
              <a:t> </a:t>
            </a:r>
            <a:endParaRPr lang="fr-CA" dirty="0"/>
          </a:p>
        </p:txBody>
      </p:sp>
      <p:pic>
        <p:nvPicPr>
          <p:cNvPr id="27650" name="Picture 2" descr="http://www.prc.cnrs-gif.fr/IMG/gif/schema_clin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8572528" cy="21691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158" y="378619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http://www.prc.cnrs-gif.fr/spip.php?rubrique49&amp;lang=fr</a:t>
            </a:r>
            <a:endParaRPr lang="fr-CA" sz="800" dirty="0"/>
          </a:p>
        </p:txBody>
      </p:sp>
      <p:pic>
        <p:nvPicPr>
          <p:cNvPr id="27652" name="Picture 4" descr="Aspect du clinker après refroidisse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357694"/>
            <a:ext cx="2286016" cy="228601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71868" y="6642556"/>
            <a:ext cx="16369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800" dirty="0" smtClean="0"/>
              <a:t>http://lebeton.free.fr/ciment.html</a:t>
            </a:r>
            <a:endParaRPr lang="fr-CA" sz="800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4607719" y="4036223"/>
            <a:ext cx="35719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Composition </a:t>
            </a:r>
            <a:r>
              <a:rPr lang="en-CA" dirty="0" err="1" smtClean="0"/>
              <a:t>chimique</a:t>
            </a:r>
            <a:r>
              <a:rPr lang="en-CA" dirty="0" smtClean="0"/>
              <a:t> du </a:t>
            </a:r>
            <a:r>
              <a:rPr lang="en-CA" dirty="0" err="1" smtClean="0"/>
              <a:t>ciment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643050"/>
            <a:ext cx="3686172" cy="190023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S: </a:t>
            </a:r>
            <a:r>
              <a:rPr lang="en-CA" sz="2400" dirty="0" err="1" smtClean="0"/>
              <a:t>Silice</a:t>
            </a:r>
            <a:r>
              <a:rPr lang="en-CA" sz="2400" dirty="0" smtClean="0"/>
              <a:t> SiO2</a:t>
            </a:r>
          </a:p>
          <a:p>
            <a:r>
              <a:rPr lang="en-CA" sz="2400" dirty="0" smtClean="0"/>
              <a:t>C: </a:t>
            </a:r>
            <a:r>
              <a:rPr lang="en-CA" sz="2400" dirty="0" err="1" smtClean="0"/>
              <a:t>Chaux</a:t>
            </a:r>
            <a:r>
              <a:rPr lang="en-CA" sz="2400" dirty="0" smtClean="0"/>
              <a:t> </a:t>
            </a:r>
            <a:r>
              <a:rPr lang="en-CA" sz="2400" dirty="0" err="1" smtClean="0"/>
              <a:t>CaO</a:t>
            </a:r>
            <a:endParaRPr lang="en-CA" sz="2400" dirty="0" smtClean="0"/>
          </a:p>
          <a:p>
            <a:r>
              <a:rPr lang="en-CA" sz="2400" dirty="0" smtClean="0"/>
              <a:t>A: </a:t>
            </a:r>
            <a:r>
              <a:rPr lang="en-CA" sz="2400" dirty="0" err="1" smtClean="0"/>
              <a:t>Alumine</a:t>
            </a:r>
            <a:r>
              <a:rPr lang="en-CA" sz="2400" dirty="0" smtClean="0"/>
              <a:t> Al203</a:t>
            </a:r>
          </a:p>
          <a:p>
            <a:r>
              <a:rPr lang="en-CA" sz="2400" dirty="0" smtClean="0"/>
              <a:t>F: </a:t>
            </a:r>
            <a:r>
              <a:rPr lang="en-CA" sz="2400" dirty="0" err="1" smtClean="0"/>
              <a:t>Oxyde</a:t>
            </a:r>
            <a:r>
              <a:rPr lang="en-CA" sz="2400" dirty="0" smtClean="0"/>
              <a:t> de </a:t>
            </a:r>
            <a:r>
              <a:rPr lang="en-CA" sz="2400" dirty="0" err="1" smtClean="0"/>
              <a:t>fer</a:t>
            </a:r>
            <a:r>
              <a:rPr lang="en-CA" sz="2400" dirty="0" smtClean="0"/>
              <a:t> Fe2O3</a:t>
            </a:r>
            <a:endParaRPr lang="fr-CA" sz="2400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5072034" y="3143248"/>
          <a:ext cx="407196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929454" y="5715016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45 à 65% de </a:t>
            </a:r>
            <a:r>
              <a:rPr lang="en-CA" dirty="0" smtClean="0">
                <a:solidFill>
                  <a:srgbClr val="FF0000"/>
                </a:solidFill>
              </a:rPr>
              <a:t>C3S </a:t>
            </a:r>
            <a:r>
              <a:rPr lang="en-CA" dirty="0" smtClean="0"/>
              <a:t>(silicate </a:t>
            </a:r>
            <a:r>
              <a:rPr lang="en-CA" dirty="0" err="1" smtClean="0"/>
              <a:t>tricalcique</a:t>
            </a:r>
            <a:r>
              <a:rPr lang="en-CA" dirty="0" smtClean="0"/>
              <a:t>)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4357686" y="492919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15 à 25% de </a:t>
            </a:r>
            <a:r>
              <a:rPr lang="en-CA" dirty="0" smtClean="0">
                <a:solidFill>
                  <a:srgbClr val="FF0000"/>
                </a:solidFill>
              </a:rPr>
              <a:t>C2S</a:t>
            </a:r>
            <a:r>
              <a:rPr lang="en-CA" dirty="0" smtClean="0"/>
              <a:t> (silicate </a:t>
            </a:r>
            <a:r>
              <a:rPr lang="en-CA" dirty="0" err="1" smtClean="0"/>
              <a:t>bicalcite</a:t>
            </a:r>
            <a:r>
              <a:rPr lang="en-CA" dirty="0" smtClean="0"/>
              <a:t>)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4500562" y="264318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0 à 10% de </a:t>
            </a:r>
            <a:r>
              <a:rPr lang="en-CA" dirty="0" smtClean="0">
                <a:solidFill>
                  <a:srgbClr val="FF0000"/>
                </a:solidFill>
              </a:rPr>
              <a:t>C4AF</a:t>
            </a:r>
            <a:r>
              <a:rPr lang="en-CA" dirty="0" smtClean="0"/>
              <a:t> (</a:t>
            </a:r>
            <a:r>
              <a:rPr lang="en-CA" dirty="0" err="1" smtClean="0"/>
              <a:t>alumino</a:t>
            </a:r>
            <a:r>
              <a:rPr lang="en-CA" dirty="0" smtClean="0"/>
              <a:t>-ferrite </a:t>
            </a:r>
            <a:r>
              <a:rPr lang="en-CA" dirty="0" err="1" smtClean="0"/>
              <a:t>tétracalcique</a:t>
            </a:r>
            <a:r>
              <a:rPr lang="en-CA" dirty="0" smtClean="0"/>
              <a:t>)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6786546" y="192880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0 à 15% de </a:t>
            </a:r>
            <a:r>
              <a:rPr lang="en-CA" dirty="0" smtClean="0">
                <a:solidFill>
                  <a:srgbClr val="FF0000"/>
                </a:solidFill>
              </a:rPr>
              <a:t>C3A </a:t>
            </a:r>
            <a:r>
              <a:rPr lang="en-CA" dirty="0" smtClean="0"/>
              <a:t>(</a:t>
            </a:r>
            <a:r>
              <a:rPr lang="en-CA" dirty="0" err="1" smtClean="0"/>
              <a:t>aluminate</a:t>
            </a:r>
            <a:r>
              <a:rPr lang="en-CA" dirty="0" smtClean="0"/>
              <a:t> </a:t>
            </a:r>
            <a:r>
              <a:rPr lang="en-CA" dirty="0" err="1" smtClean="0"/>
              <a:t>tricalcique</a:t>
            </a:r>
            <a:r>
              <a:rPr lang="en-CA" dirty="0" smtClean="0"/>
              <a:t>)</a:t>
            </a:r>
            <a:endParaRPr lang="fr-CA" dirty="0"/>
          </a:p>
        </p:txBody>
      </p:sp>
      <p:cxnSp>
        <p:nvCxnSpPr>
          <p:cNvPr id="10" name="Connecteur droit 9"/>
          <p:cNvCxnSpPr/>
          <p:nvPr/>
        </p:nvCxnSpPr>
        <p:spPr>
          <a:xfrm rot="10800000" flipV="1">
            <a:off x="5786446" y="4786322"/>
            <a:ext cx="571504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10800000">
            <a:off x="6072198" y="3500438"/>
            <a:ext cx="428628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6200000" flipV="1">
            <a:off x="7393801" y="5179231"/>
            <a:ext cx="642942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 flipH="1" flipV="1">
            <a:off x="6715934" y="3142454"/>
            <a:ext cx="71358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Figure ‎2.1: Micrographe en lumière réfléchie d’une section polie de clinker de ciment Portland (Taylor (1997)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3676650" cy="2771776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57158" y="63579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http://theses.ulaval.ca/archimede/fichiers/23642/ch02.html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Eau de </a:t>
            </a:r>
            <a:r>
              <a:rPr lang="en-CA" dirty="0" err="1" smtClean="0"/>
              <a:t>gâchage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28" y="1571612"/>
            <a:ext cx="7498080" cy="4800600"/>
          </a:xfrm>
        </p:spPr>
        <p:txBody>
          <a:bodyPr/>
          <a:lstStyle/>
          <a:p>
            <a:r>
              <a:rPr lang="en-CA" dirty="0" smtClean="0"/>
              <a:t>Eau potable sans </a:t>
            </a:r>
            <a:r>
              <a:rPr lang="en-CA" dirty="0" err="1" smtClean="0"/>
              <a:t>impureté</a:t>
            </a:r>
            <a:r>
              <a:rPr lang="en-CA" dirty="0" smtClean="0"/>
              <a:t>.</a:t>
            </a:r>
          </a:p>
          <a:p>
            <a:r>
              <a:rPr lang="en-CA" dirty="0" err="1" smtClean="0"/>
              <a:t>Normes</a:t>
            </a:r>
            <a:r>
              <a:rPr lang="en-CA" dirty="0" smtClean="0"/>
              <a:t> CSA</a:t>
            </a:r>
          </a:p>
          <a:p>
            <a:endParaRPr lang="en-CA" dirty="0"/>
          </a:p>
          <a:p>
            <a:pPr>
              <a:buNone/>
            </a:pPr>
            <a:endParaRPr lang="en-CA" dirty="0" smtClean="0"/>
          </a:p>
        </p:txBody>
      </p:sp>
      <p:pic>
        <p:nvPicPr>
          <p:cNvPr id="35842" name="Picture 2" descr="http://p7.storage.canalblog.com/77/40/273733/12462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000372"/>
            <a:ext cx="4095779" cy="307183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43372" y="600076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http://lafermemotier.canalblog.com/archives/2007/04/22/4705662.html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Hydratation</a:t>
            </a:r>
            <a:r>
              <a:rPr lang="en-CA" dirty="0" smtClean="0"/>
              <a:t> des silicates de calcium           C3S et C2S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600200"/>
            <a:ext cx="7358114" cy="4525963"/>
          </a:xfrm>
        </p:spPr>
        <p:txBody>
          <a:bodyPr/>
          <a:lstStyle/>
          <a:p>
            <a:pPr>
              <a:buNone/>
            </a:pPr>
            <a:endParaRPr lang="fr-CA" dirty="0" smtClean="0"/>
          </a:p>
          <a:p>
            <a:pPr>
              <a:buNone/>
            </a:pPr>
            <a:r>
              <a:rPr lang="fr-CA" sz="2800" dirty="0" smtClean="0"/>
              <a:t>C</a:t>
            </a:r>
            <a:r>
              <a:rPr lang="fr-CA" sz="2800" baseline="-25000" dirty="0" smtClean="0"/>
              <a:t>3</a:t>
            </a:r>
            <a:r>
              <a:rPr lang="fr-CA" sz="2800" dirty="0" smtClean="0"/>
              <a:t>S : 2C</a:t>
            </a:r>
            <a:r>
              <a:rPr lang="fr-CA" sz="2800" baseline="-25000" dirty="0" smtClean="0"/>
              <a:t>3</a:t>
            </a:r>
            <a:r>
              <a:rPr lang="fr-CA" sz="2800" dirty="0" smtClean="0"/>
              <a:t>S + 6H→</a:t>
            </a:r>
            <a:r>
              <a:rPr lang="fr-CA" sz="2800" dirty="0" smtClean="0">
                <a:solidFill>
                  <a:srgbClr val="C00000"/>
                </a:solidFill>
              </a:rPr>
              <a:t>C</a:t>
            </a:r>
            <a:r>
              <a:rPr lang="fr-CA" sz="2800" baseline="-25000" dirty="0" smtClean="0">
                <a:solidFill>
                  <a:srgbClr val="C00000"/>
                </a:solidFill>
              </a:rPr>
              <a:t>3</a:t>
            </a:r>
            <a:r>
              <a:rPr lang="fr-CA" sz="2800" dirty="0" smtClean="0">
                <a:solidFill>
                  <a:srgbClr val="C00000"/>
                </a:solidFill>
              </a:rPr>
              <a:t>S</a:t>
            </a:r>
            <a:r>
              <a:rPr lang="fr-CA" sz="2800" baseline="-25000" dirty="0" smtClean="0">
                <a:solidFill>
                  <a:srgbClr val="C00000"/>
                </a:solidFill>
              </a:rPr>
              <a:t>2</a:t>
            </a:r>
            <a:r>
              <a:rPr lang="fr-CA" sz="2800" dirty="0" smtClean="0">
                <a:solidFill>
                  <a:srgbClr val="C00000"/>
                </a:solidFill>
              </a:rPr>
              <a:t>H</a:t>
            </a:r>
            <a:r>
              <a:rPr lang="fr-CA" sz="2800" baseline="-25000" dirty="0" smtClean="0">
                <a:solidFill>
                  <a:srgbClr val="C00000"/>
                </a:solidFill>
              </a:rPr>
              <a:t>3</a:t>
            </a:r>
            <a:r>
              <a:rPr lang="fr-CA" sz="2800" dirty="0" smtClean="0"/>
              <a:t>+ 3CH</a:t>
            </a:r>
          </a:p>
          <a:p>
            <a:pPr>
              <a:buNone/>
            </a:pPr>
            <a:r>
              <a:rPr lang="fr-CA" sz="2800" dirty="0" smtClean="0"/>
              <a:t>C</a:t>
            </a:r>
            <a:r>
              <a:rPr lang="fr-CA" sz="2800" baseline="-25000" dirty="0" smtClean="0"/>
              <a:t>2</a:t>
            </a:r>
            <a:r>
              <a:rPr lang="fr-CA" sz="2800" dirty="0" smtClean="0"/>
              <a:t>S : 2C</a:t>
            </a:r>
            <a:r>
              <a:rPr lang="fr-CA" sz="2800" baseline="-25000" dirty="0" smtClean="0"/>
              <a:t>2</a:t>
            </a:r>
            <a:r>
              <a:rPr lang="fr-CA" sz="2800" dirty="0" smtClean="0"/>
              <a:t>S + 4H→C</a:t>
            </a:r>
            <a:r>
              <a:rPr lang="fr-CA" sz="2800" baseline="-25000" dirty="0" smtClean="0"/>
              <a:t>3</a:t>
            </a:r>
            <a:r>
              <a:rPr lang="fr-CA" sz="2800" dirty="0" smtClean="0"/>
              <a:t>S</a:t>
            </a:r>
            <a:r>
              <a:rPr lang="fr-CA" sz="2800" baseline="-25000" dirty="0" smtClean="0"/>
              <a:t>2</a:t>
            </a:r>
            <a:r>
              <a:rPr lang="fr-CA" sz="2800" dirty="0" smtClean="0"/>
              <a:t>H</a:t>
            </a:r>
            <a:r>
              <a:rPr lang="fr-CA" sz="2800" baseline="-25000" dirty="0" smtClean="0"/>
              <a:t>3</a:t>
            </a:r>
            <a:r>
              <a:rPr lang="fr-CA" sz="2800" dirty="0" smtClean="0"/>
              <a:t>+ CH (</a:t>
            </a:r>
            <a:r>
              <a:rPr lang="fr-CA" sz="2800" dirty="0" err="1">
                <a:solidFill>
                  <a:srgbClr val="C00000"/>
                </a:solidFill>
              </a:rPr>
              <a:t>P</a:t>
            </a:r>
            <a:r>
              <a:rPr lang="fr-CA" sz="2800" dirty="0" err="1" smtClean="0">
                <a:solidFill>
                  <a:srgbClr val="C00000"/>
                </a:solidFill>
              </a:rPr>
              <a:t>ortlandite</a:t>
            </a:r>
            <a:r>
              <a:rPr lang="fr-CA" sz="2800" dirty="0" smtClean="0"/>
              <a:t>)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9" name="Picture 2" descr="http://www.fondation-lamap.org/sites/default/files/upload/media/ressources/science/20369/Image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86124"/>
            <a:ext cx="4714908" cy="329154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28728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http://www.fondation-lamap.org/fr/page/20369/29-notions-clefs-materiaux-de-construction-et-developpement-durable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001024" cy="1143000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Hydratation</a:t>
            </a:r>
            <a:r>
              <a:rPr lang="en-CA" dirty="0" smtClean="0"/>
              <a:t> de </a:t>
            </a:r>
            <a:r>
              <a:rPr lang="en-CA" dirty="0" err="1" smtClean="0"/>
              <a:t>l’aluminate</a:t>
            </a:r>
            <a:r>
              <a:rPr lang="en-CA" dirty="0" smtClean="0"/>
              <a:t> </a:t>
            </a:r>
            <a:r>
              <a:rPr lang="en-CA" dirty="0" err="1" smtClean="0"/>
              <a:t>tricalcique</a:t>
            </a:r>
            <a:r>
              <a:rPr lang="en-CA" dirty="0" smtClean="0"/>
              <a:t> C3A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928802"/>
            <a:ext cx="8715404" cy="4429156"/>
          </a:xfrm>
        </p:spPr>
        <p:txBody>
          <a:bodyPr/>
          <a:lstStyle/>
          <a:p>
            <a:pPr>
              <a:buNone/>
            </a:pPr>
            <a:endParaRPr lang="en-CA" sz="2400" dirty="0" smtClean="0"/>
          </a:p>
          <a:p>
            <a:pPr>
              <a:buNone/>
            </a:pPr>
            <a:r>
              <a:rPr lang="en-CA" sz="2400" dirty="0" smtClean="0"/>
              <a:t>2C₃A + 27H → C₂AH₈ + C₄AH₁₉</a:t>
            </a:r>
          </a:p>
          <a:p>
            <a:pPr>
              <a:buNone/>
            </a:pPr>
            <a:r>
              <a:rPr lang="en-CA" sz="2400" dirty="0" smtClean="0"/>
              <a:t>C₂AH₈ + C₄AH₁₉ → 2C₃AH₆ + 15H</a:t>
            </a:r>
          </a:p>
          <a:p>
            <a:pPr>
              <a:buNone/>
            </a:pPr>
            <a:endParaRPr lang="en-CA" sz="2400" dirty="0" smtClean="0"/>
          </a:p>
          <a:p>
            <a:pPr>
              <a:buNone/>
            </a:pPr>
            <a:endParaRPr lang="en-CA" sz="2400" dirty="0"/>
          </a:p>
          <a:p>
            <a:pPr>
              <a:buNone/>
            </a:pPr>
            <a:r>
              <a:rPr lang="en-CA" sz="2400" dirty="0" smtClean="0"/>
              <a:t>C₃A +3CSH₂ + 26H → C₆ASH₃₂ (</a:t>
            </a:r>
            <a:r>
              <a:rPr lang="en-CA" sz="2400" dirty="0" err="1" smtClean="0">
                <a:solidFill>
                  <a:srgbClr val="C00000"/>
                </a:solidFill>
              </a:rPr>
              <a:t>Ettringite</a:t>
            </a:r>
            <a:r>
              <a:rPr lang="en-CA" sz="2400" dirty="0" smtClean="0">
                <a:solidFill>
                  <a:srgbClr val="C00000"/>
                </a:solidFill>
              </a:rPr>
              <a:t>, Aft</a:t>
            </a:r>
            <a:r>
              <a:rPr lang="en-CA" sz="2400" dirty="0" smtClean="0"/>
              <a:t>)</a:t>
            </a:r>
          </a:p>
          <a:p>
            <a:pPr>
              <a:buNone/>
            </a:pPr>
            <a:endParaRPr lang="en-CA" sz="2400" dirty="0"/>
          </a:p>
          <a:p>
            <a:pPr>
              <a:buNone/>
            </a:pPr>
            <a:r>
              <a:rPr lang="en-CA" sz="2400" dirty="0" smtClean="0"/>
              <a:t>2C₃A + C₆S₃H₃₂ + 4H → 3C₄ASH₁₂ (</a:t>
            </a:r>
            <a:r>
              <a:rPr lang="fr-CA" sz="2400" dirty="0" err="1" smtClean="0"/>
              <a:t>monosulfate</a:t>
            </a:r>
            <a:r>
              <a:rPr lang="fr-CA" sz="2400" dirty="0" smtClean="0"/>
              <a:t> de calcium hydraté</a:t>
            </a:r>
            <a:r>
              <a:rPr lang="en-CA" sz="2400" dirty="0" smtClean="0"/>
              <a:t>, </a:t>
            </a:r>
            <a:r>
              <a:rPr lang="en-CA" sz="2400" dirty="0" err="1" smtClean="0"/>
              <a:t>Afm</a:t>
            </a:r>
            <a:r>
              <a:rPr lang="en-CA" sz="2400" dirty="0" smtClean="0"/>
              <a:t>)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58370" name="Picture 2" descr="Aiguilles d'ettring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85860"/>
            <a:ext cx="3333750" cy="2628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86644" y="3857628"/>
            <a:ext cx="16369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800" dirty="0" smtClean="0"/>
              <a:t>http://lebeton.free.fr/ciment.html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Hydratation</a:t>
            </a:r>
            <a:r>
              <a:rPr lang="en-CA" dirty="0" smtClean="0"/>
              <a:t> de </a:t>
            </a:r>
            <a:r>
              <a:rPr lang="en-CA" dirty="0" err="1" smtClean="0"/>
              <a:t>l’alumino</a:t>
            </a:r>
            <a:r>
              <a:rPr lang="en-CA" dirty="0" smtClean="0"/>
              <a:t>-ferrite C₄AF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28" y="2357430"/>
            <a:ext cx="7498080" cy="4800600"/>
          </a:xfrm>
        </p:spPr>
        <p:txBody>
          <a:bodyPr>
            <a:normAutofit/>
          </a:bodyPr>
          <a:lstStyle/>
          <a:p>
            <a:r>
              <a:rPr lang="en-CA" dirty="0" smtClean="0"/>
              <a:t>C₄AF + 2CH + 14H → C₄(A,F)H₁₃ + (A,F)H₃</a:t>
            </a:r>
          </a:p>
          <a:p>
            <a:endParaRPr lang="en-CA" dirty="0"/>
          </a:p>
          <a:p>
            <a:r>
              <a:rPr lang="en-CA" dirty="0" err="1" smtClean="0"/>
              <a:t>Réaction</a:t>
            </a:r>
            <a:r>
              <a:rPr lang="en-CA" dirty="0" smtClean="0"/>
              <a:t> </a:t>
            </a:r>
            <a:r>
              <a:rPr lang="en-CA" dirty="0" err="1" smtClean="0"/>
              <a:t>lente</a:t>
            </a:r>
            <a:r>
              <a:rPr lang="en-CA" dirty="0" smtClean="0"/>
              <a:t> (</a:t>
            </a:r>
            <a:r>
              <a:rPr lang="en-CA" dirty="0" err="1" smtClean="0"/>
              <a:t>retardée</a:t>
            </a:r>
            <a:r>
              <a:rPr lang="en-CA" dirty="0" smtClean="0"/>
              <a:t> par le </a:t>
            </a:r>
            <a:r>
              <a:rPr lang="en-CA" dirty="0" err="1" smtClean="0"/>
              <a:t>gypse</a:t>
            </a:r>
            <a:r>
              <a:rPr lang="en-CA" dirty="0" smtClean="0"/>
              <a:t>). </a:t>
            </a:r>
            <a:r>
              <a:rPr lang="en-CA" dirty="0" err="1" smtClean="0"/>
              <a:t>Peu</a:t>
            </a:r>
            <a:r>
              <a:rPr lang="en-CA" dirty="0" smtClean="0"/>
              <a:t> de </a:t>
            </a:r>
            <a:r>
              <a:rPr lang="en-CA" dirty="0" err="1" smtClean="0"/>
              <a:t>dégagement</a:t>
            </a:r>
            <a:r>
              <a:rPr lang="en-CA" dirty="0" smtClean="0"/>
              <a:t> </a:t>
            </a:r>
            <a:r>
              <a:rPr lang="en-CA" dirty="0" err="1" smtClean="0"/>
              <a:t>thermique</a:t>
            </a:r>
            <a:r>
              <a:rPr lang="en-CA" dirty="0" smtClean="0"/>
              <a:t>.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643866" cy="1041397"/>
          </a:xfrm>
        </p:spPr>
        <p:txBody>
          <a:bodyPr>
            <a:normAutofit/>
          </a:bodyPr>
          <a:lstStyle/>
          <a:p>
            <a:r>
              <a:rPr lang="en-CA" dirty="0" err="1" smtClean="0"/>
              <a:t>Hydratation</a:t>
            </a:r>
            <a:r>
              <a:rPr lang="en-CA" dirty="0" smtClean="0"/>
              <a:t> du </a:t>
            </a:r>
            <a:r>
              <a:rPr lang="en-CA" dirty="0" err="1" smtClean="0"/>
              <a:t>ciment</a:t>
            </a:r>
            <a:endParaRPr lang="fr-CA" dirty="0"/>
          </a:p>
        </p:txBody>
      </p:sp>
      <p:pic>
        <p:nvPicPr>
          <p:cNvPr id="28674" name="Picture 2" descr="Figure ‎2.3: Courbe typique de calorimétrie isotherme d’un ci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7358114" cy="46560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728" y="64293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http://theses.ulaval.ca/archimede/fichiers/23642/ch02.html</a:t>
            </a:r>
            <a:endParaRPr lang="fr-CA" sz="800" dirty="0"/>
          </a:p>
        </p:txBody>
      </p:sp>
      <p:sp>
        <p:nvSpPr>
          <p:cNvPr id="7" name="Rectangle 6"/>
          <p:cNvSpPr/>
          <p:nvPr/>
        </p:nvSpPr>
        <p:spPr>
          <a:xfrm>
            <a:off x="1785918" y="2786058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rgbClr val="C00000"/>
                </a:solidFill>
              </a:rPr>
              <a:t>ettringite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4678" y="3214686"/>
            <a:ext cx="128588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C00000"/>
                </a:solidFill>
              </a:rPr>
              <a:t>CSH + </a:t>
            </a:r>
            <a:r>
              <a:rPr lang="en-CA" dirty="0" err="1" smtClean="0">
                <a:solidFill>
                  <a:srgbClr val="C00000"/>
                </a:solidFill>
              </a:rPr>
              <a:t>portlandite</a:t>
            </a:r>
            <a:endParaRPr lang="fr-CA" dirty="0">
              <a:solidFill>
                <a:srgbClr val="C0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rot="5400000" flipH="1" flipV="1">
            <a:off x="1785918" y="335756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4072728" y="3856834"/>
            <a:ext cx="42783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214290"/>
            <a:ext cx="7772400" cy="1470025"/>
          </a:xfrm>
        </p:spPr>
        <p:txBody>
          <a:bodyPr>
            <a:normAutofit/>
          </a:bodyPr>
          <a:lstStyle/>
          <a:p>
            <a:r>
              <a:rPr lang="en-CA" dirty="0" err="1" smtClean="0"/>
              <a:t>Bilan</a:t>
            </a:r>
            <a:r>
              <a:rPr lang="en-CA" dirty="0" smtClean="0"/>
              <a:t> </a:t>
            </a:r>
            <a:r>
              <a:rPr lang="en-CA" dirty="0" err="1" smtClean="0"/>
              <a:t>volumétrique</a:t>
            </a:r>
            <a:r>
              <a:rPr lang="en-CA" dirty="0" smtClean="0"/>
              <a:t> de la </a:t>
            </a:r>
            <a:r>
              <a:rPr lang="en-CA" dirty="0" err="1" smtClean="0"/>
              <a:t>pâte</a:t>
            </a:r>
            <a:r>
              <a:rPr lang="en-CA" dirty="0" smtClean="0"/>
              <a:t> de </a:t>
            </a:r>
            <a:r>
              <a:rPr lang="en-CA" dirty="0" err="1" smtClean="0"/>
              <a:t>ciment</a:t>
            </a:r>
            <a:r>
              <a:rPr lang="en-CA" dirty="0" smtClean="0"/>
              <a:t> </a:t>
            </a:r>
            <a:r>
              <a:rPr lang="en-CA" dirty="0"/>
              <a:t>P</a:t>
            </a:r>
            <a:r>
              <a:rPr lang="en-CA" dirty="0" smtClean="0"/>
              <a:t>ortland</a:t>
            </a:r>
            <a:endParaRPr lang="fr-CA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1357290" y="2643182"/>
          <a:ext cx="428628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43438" y="364331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48% 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C-S-H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6" name="Connecteur droit 5"/>
          <p:cNvSpPr/>
          <p:nvPr/>
        </p:nvSpPr>
        <p:spPr>
          <a:xfrm flipV="1">
            <a:off x="3357554" y="4572008"/>
            <a:ext cx="45719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Connecteur droit 6"/>
          <p:cNvSpPr/>
          <p:nvPr/>
        </p:nvSpPr>
        <p:spPr>
          <a:xfrm>
            <a:off x="2786050" y="2857496"/>
            <a:ext cx="285752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" name="Connecteur droit 7"/>
          <p:cNvSpPr/>
          <p:nvPr/>
        </p:nvSpPr>
        <p:spPr>
          <a:xfrm>
            <a:off x="3071802" y="2643182"/>
            <a:ext cx="142876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Connecteur droit 8"/>
          <p:cNvSpPr/>
          <p:nvPr/>
        </p:nvSpPr>
        <p:spPr>
          <a:xfrm>
            <a:off x="2285984" y="3286124"/>
            <a:ext cx="57150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Connecteur droit 9"/>
          <p:cNvSpPr/>
          <p:nvPr/>
        </p:nvSpPr>
        <p:spPr>
          <a:xfrm flipV="1">
            <a:off x="2143108" y="4071942"/>
            <a:ext cx="642942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643174" y="200024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4% </a:t>
            </a:r>
          </a:p>
          <a:p>
            <a:r>
              <a:rPr lang="en-CA" dirty="0" err="1" smtClean="0"/>
              <a:t>autres</a:t>
            </a:r>
            <a:endParaRPr lang="fr-CA" dirty="0"/>
          </a:p>
        </p:txBody>
      </p:sp>
      <p:sp>
        <p:nvSpPr>
          <p:cNvPr id="12" name="ZoneTexte 11"/>
          <p:cNvSpPr txBox="1"/>
          <p:nvPr/>
        </p:nvSpPr>
        <p:spPr>
          <a:xfrm>
            <a:off x="3428992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3% </a:t>
            </a:r>
            <a:r>
              <a:rPr lang="en-CA" dirty="0" err="1" smtClean="0"/>
              <a:t>anhyde</a:t>
            </a:r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1142976" y="300037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11% </a:t>
            </a:r>
            <a:r>
              <a:rPr lang="en-CA" dirty="0" err="1" smtClean="0"/>
              <a:t>Afm</a:t>
            </a:r>
            <a:endParaRPr lang="en-CA" dirty="0" smtClean="0"/>
          </a:p>
          <a:p>
            <a:r>
              <a:rPr lang="en-CA" dirty="0" smtClean="0"/>
              <a:t>(</a:t>
            </a:r>
            <a:r>
              <a:rPr lang="en-CA" dirty="0" err="1" smtClean="0">
                <a:solidFill>
                  <a:srgbClr val="C00000"/>
                </a:solidFill>
              </a:rPr>
              <a:t>Ettringite</a:t>
            </a:r>
            <a:r>
              <a:rPr lang="en-CA" dirty="0" smtClean="0"/>
              <a:t>)</a:t>
            </a:r>
            <a:endParaRPr lang="fr-CA" dirty="0"/>
          </a:p>
        </p:txBody>
      </p:sp>
      <p:sp>
        <p:nvSpPr>
          <p:cNvPr id="14" name="ZoneTexte 13"/>
          <p:cNvSpPr txBox="1"/>
          <p:nvPr/>
        </p:nvSpPr>
        <p:spPr>
          <a:xfrm>
            <a:off x="1142976" y="407194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14% CH</a:t>
            </a:r>
            <a:endParaRPr lang="fr-CA" dirty="0"/>
          </a:p>
          <a:p>
            <a:r>
              <a:rPr lang="en-CA" dirty="0" smtClean="0"/>
              <a:t>(</a:t>
            </a:r>
            <a:r>
              <a:rPr lang="en-CA" dirty="0" err="1" smtClean="0">
                <a:solidFill>
                  <a:srgbClr val="C00000"/>
                </a:solidFill>
              </a:rPr>
              <a:t>Portlandite</a:t>
            </a:r>
            <a:r>
              <a:rPr lang="en-CA" dirty="0" smtClean="0"/>
              <a:t>)</a:t>
            </a:r>
            <a:endParaRPr lang="fr-CA" dirty="0"/>
          </a:p>
        </p:txBody>
      </p:sp>
      <p:sp>
        <p:nvSpPr>
          <p:cNvPr id="15" name="ZoneTexte 14"/>
          <p:cNvSpPr txBox="1"/>
          <p:nvPr/>
        </p:nvSpPr>
        <p:spPr>
          <a:xfrm>
            <a:off x="2714612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16% pores</a:t>
            </a:r>
            <a:endParaRPr lang="fr-CA" dirty="0"/>
          </a:p>
        </p:txBody>
      </p:sp>
      <p:sp>
        <p:nvSpPr>
          <p:cNvPr id="16" name="Connecteur droit 15"/>
          <p:cNvSpPr/>
          <p:nvPr/>
        </p:nvSpPr>
        <p:spPr>
          <a:xfrm flipH="1">
            <a:off x="3428992" y="2500306"/>
            <a:ext cx="45719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000232" y="26431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4% Aft</a:t>
            </a:r>
            <a:endParaRPr lang="fr-CA" dirty="0"/>
          </a:p>
        </p:txBody>
      </p:sp>
      <p:pic>
        <p:nvPicPr>
          <p:cNvPr id="18" name="Picture 2" descr="http://www.masterbuilder.co.in/wp-content/uploads/2015/04/Exploring-the-Chemical-Properties-1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000240"/>
            <a:ext cx="3429024" cy="342902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071538" y="5715016"/>
            <a:ext cx="7929618" cy="7143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700" dirty="0" smtClean="0">
                <a:solidFill>
                  <a:srgbClr val="FF0000"/>
                </a:solidFill>
              </a:rPr>
              <a:t>CSH : liaisons </a:t>
            </a:r>
            <a:r>
              <a:rPr lang="en-CA" sz="1700" dirty="0" err="1" smtClean="0">
                <a:solidFill>
                  <a:srgbClr val="FF0000"/>
                </a:solidFill>
              </a:rPr>
              <a:t>chimiques</a:t>
            </a:r>
            <a:r>
              <a:rPr lang="en-CA" sz="1700" dirty="0" smtClean="0">
                <a:solidFill>
                  <a:srgbClr val="FF0000"/>
                </a:solidFill>
              </a:rPr>
              <a:t> (</a:t>
            </a:r>
            <a:r>
              <a:rPr lang="en-CA" sz="1700" dirty="0" err="1" smtClean="0">
                <a:solidFill>
                  <a:srgbClr val="FF0000"/>
                </a:solidFill>
              </a:rPr>
              <a:t>covalente</a:t>
            </a:r>
            <a:r>
              <a:rPr lang="en-CA" sz="1700" dirty="0" smtClean="0">
                <a:solidFill>
                  <a:srgbClr val="FF0000"/>
                </a:solidFill>
              </a:rPr>
              <a:t>/</a:t>
            </a:r>
            <a:r>
              <a:rPr lang="en-CA" sz="1700" dirty="0" err="1" smtClean="0">
                <a:solidFill>
                  <a:srgbClr val="FF0000"/>
                </a:solidFill>
              </a:rPr>
              <a:t>ionique</a:t>
            </a:r>
            <a:r>
              <a:rPr lang="en-CA" sz="1700" dirty="0" smtClean="0">
                <a:solidFill>
                  <a:srgbClr val="FF0000"/>
                </a:solidFill>
              </a:rPr>
              <a:t>) </a:t>
            </a:r>
            <a:r>
              <a:rPr lang="en-CA" sz="1700" dirty="0" err="1" smtClean="0">
                <a:solidFill>
                  <a:srgbClr val="FF0000"/>
                </a:solidFill>
              </a:rPr>
              <a:t>donnent</a:t>
            </a:r>
            <a:r>
              <a:rPr lang="en-CA" sz="1700" dirty="0" smtClean="0">
                <a:solidFill>
                  <a:srgbClr val="FF0000"/>
                </a:solidFill>
              </a:rPr>
              <a:t> </a:t>
            </a:r>
            <a:r>
              <a:rPr lang="en-CA" sz="1700" dirty="0" err="1" smtClean="0">
                <a:solidFill>
                  <a:srgbClr val="FF0000"/>
                </a:solidFill>
              </a:rPr>
              <a:t>sa</a:t>
            </a:r>
            <a:r>
              <a:rPr lang="en-CA" sz="1700" dirty="0" smtClean="0">
                <a:solidFill>
                  <a:srgbClr val="FF0000"/>
                </a:solidFill>
              </a:rPr>
              <a:t> </a:t>
            </a:r>
            <a:r>
              <a:rPr lang="en-CA" sz="1700" dirty="0" err="1" smtClean="0">
                <a:solidFill>
                  <a:srgbClr val="FF0000"/>
                </a:solidFill>
              </a:rPr>
              <a:t>rigidité</a:t>
            </a:r>
            <a:r>
              <a:rPr lang="en-CA" sz="1700" dirty="0" smtClean="0">
                <a:solidFill>
                  <a:srgbClr val="FF0000"/>
                </a:solidFill>
              </a:rPr>
              <a:t> au </a:t>
            </a:r>
            <a:r>
              <a:rPr lang="en-CA" sz="1700" dirty="0" err="1" smtClean="0">
                <a:solidFill>
                  <a:srgbClr val="FF0000"/>
                </a:solidFill>
              </a:rPr>
              <a:t>béton</a:t>
            </a:r>
            <a:endParaRPr lang="fr-CA" sz="1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granulats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60 à 75 % du volume du </a:t>
            </a:r>
            <a:r>
              <a:rPr lang="en-CA" dirty="0" err="1" smtClean="0"/>
              <a:t>béton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2 </a:t>
            </a:r>
            <a:r>
              <a:rPr lang="en-CA" dirty="0" err="1" smtClean="0"/>
              <a:t>catégories</a:t>
            </a:r>
            <a:endParaRPr lang="en-CA" dirty="0" smtClean="0"/>
          </a:p>
          <a:p>
            <a:r>
              <a:rPr lang="en-CA" dirty="0" err="1" smtClean="0"/>
              <a:t>Granulats</a:t>
            </a:r>
            <a:r>
              <a:rPr lang="en-CA" dirty="0" smtClean="0"/>
              <a:t> fins (˂ 5mm) </a:t>
            </a:r>
          </a:p>
          <a:p>
            <a:r>
              <a:rPr lang="en-CA" dirty="0" err="1" smtClean="0"/>
              <a:t>Gros</a:t>
            </a:r>
            <a:r>
              <a:rPr lang="en-CA" dirty="0" smtClean="0"/>
              <a:t> </a:t>
            </a:r>
            <a:r>
              <a:rPr lang="en-CA" dirty="0" err="1" smtClean="0"/>
              <a:t>granulats</a:t>
            </a:r>
            <a:r>
              <a:rPr lang="en-CA" dirty="0" smtClean="0"/>
              <a:t> (≈ 10 à 40mm)</a:t>
            </a:r>
            <a:endParaRPr lang="fr-CA" dirty="0"/>
          </a:p>
        </p:txBody>
      </p:sp>
      <p:pic>
        <p:nvPicPr>
          <p:cNvPr id="36866" name="Picture 2" descr="https://maconnerie.bilp.fr/sites/maconnerie.bilp.fr/local/cache-gd2/948c7f3b5ef20eb2f1f95da0d4835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4429132"/>
            <a:ext cx="4705350" cy="2019301"/>
          </a:xfrm>
          <a:prstGeom prst="rect">
            <a:avLst/>
          </a:prstGeom>
          <a:noFill/>
        </p:spPr>
      </p:pic>
      <p:sp>
        <p:nvSpPr>
          <p:cNvPr id="36868" name="AutoShape 4" descr="data:image/jpeg;base64,/9j/4AAQSkZJRgABAQAAAQABAAD/2wCEAAkGBxASEBUQEBIWFRUVFhYWEBUVFxUWFRAVFRYXFhUWFRYYHSggGBolGxYVITEiJS0rLi4uFx8zODMsNygtLisBCgoKDg0OGhAQGi0lHyUtLS0tLS0tLS0tLS0tLS0tLS0tLS0tLSstLS0tLS0tLS0tLS0tLS0tLS0tLS0tLS0tK//AABEIALcBEwMBIgACEQEDEQH/xAAbAAADAQEBAQEAAAAAAAAAAAAAAQIDBAUGB//EADMQAAEEAQMCBAUEAgIDAQAAAAEAAhEhMQNBURJhBCJxgTKRobHwBULB0eHxE2IUUnKC/8QAFwEBAQEBAAAAAAAAAAAAAAAAAAECA//EAB4RAQEBAQACAgMAAAAAAAAAAAABEQISE0FRAyEx/9oADAMBAAIRAxEAPwD9uCEIQCCULN5lBqEkBCBpITQCEIQCEJEoGhTJTBQNCEIBCEIBCEIBCEIBKdknOS00FJoSQCaJRKBQhEpIGkiFM8IKQp6uU0DSQhBSCUlm53yQMmfRNo5SDVaBoSTQCaEIBCEIBSmpmEFEJOU1/SpBSFKJVFIUyiUFSlKUoQOVLnJOd81Iv+VALRoSATQNJCEAhCSByiUkIE4pgJOCUoH2SamBtt90IGhJNA1AYrSQCaSaATSTQCaSaASQkgaRQkgAEISJQNZ6uu1vxEBcPjf1IAEMs88bUPwLy9d5nBM8yVjrvFkey/8AVGDZx9Ar0f1DScY6oPBpfOanUAZjsLB74/pZl8ASY74kzQu8fdc/ZV8X2KF8z4T9SeyLrgr2PB/qjHwCQHHac+hXWdypY7HNTAhEolaQ0JSiUDQhCAQiUpQNJCSBykQhCAQhCAQlKEFoQhAJpJhAIQhAIlCSBykhKUDSlTqagAswuDxHjSab/lS2RcdWv4lrc54Xl+I8U52a7be5WLncnOP5WIcCOr/NGly67tWQFpJo+v5/KxbqC2iYo5ImDtBnjbcK3TAa3mz7zfYxHuFD3gOgETOMVvU/hXOtBzgDMTuIIOPX5rHW1JjeTUCRV2dgr1NMT1dI3JI3gCK479gsNSAKqLd05IvP5soFq6pB8rSZFxXTODf+0mAlwBIERyD1bGJ4qPVU1g5stEn913B3GTW1p6oa0WC7tZLTET90R6nhv1N7DBHU35kf1/hev4fxrH7weCvluvpJkk8dq75KvTccugDAgm99/f5LpO7Ex9fKa+f8P+pPaBYI7/2vU8N49j94PBXWdSpjslCmU5WkOU1MolA0FKUIBNJCBoQhBKEIQaIQhAIQhA0kIQCEiVhq+IDfVBuSuTW8YB8K5dXxJdN1jG/8rn6jP3XO9/TUi9XWOSfmsJMffb6rLUzPUZJgUCAY7fyd1LdcyQRjBBo+nGFytUi8iASOIoycya7FRqBsQewdXbPCA+pAAyTJxGJIqI3U62qQQBe++N4IoZH1WVTqabSQa8p/cDIkZ7SlqCTgGjO/sKxI+yz1MdLiAIFk/Ue5+iT9AH4XGY6ZMETNx3u/QKC9J85EdRuIEdNST+4YRqVNG4AFekgbxn0+SrT6mtDf/WADzQExtwsW63nDX04kw3Li1u9G9j7wgWoZiaIdBzexI+ZVtGxFzUGgLjAxt7e6xdqGcOcL6Q5uImbNzeCtC0z8Q6SJxcnIAG1jvaB6ji0ggAyfMMEDsT3hJ2o2Q0RPxXJEYJkUDfvab9ATJJxiNzBJ7GfvhYDUExDouXEQ0ZiZMkH3Hog3b4j9rrIEmJ6QJu/Y/wBLRmoemR7nmNgeEms6bFDeBZqAZWei4EEmhcF3eaWtR63hfHuYIsjg3tsvU8P41jux4K+Y0ZcJMiCRiCbHPplbl1cYwce63z3Ux9TKAV4PhPHvbvIIEA3nuvU0fGNd2K6zqVMdSagFOVpFJhSnKBoJSQgJQkhBomlKCUDQs57wiYQWoe8ASVnreIAxZXn6uoTkrN6xZG+v4s7UFyPf+f2oc6d1g501JifpFgncZXK9NNNTWIMATU4Py/OFlqak7HBNC2/kfRLUExMiDz8VHMZF47LPTcQSAbySBUGYFzf5usWg1Wku5FESRUGax81lotzDZLSQ2RAiBTTaosPVOIO9mIjyx8MwD/tU5wMEDGAKnYzwFFTqWZMAc1nEH84WZ1nADY8gfFIw2aJ+at7AXAQ4zZJJIEcTjJ/AjxAqOkOiODBBB3oEHfsgjqMf9gPMN5H3F+ibntbRcR1EkZjzGgDEA9srTrBiBuQSTH1iz+SsTqgEzIwBvPesC4vhQGuI3JwHwJcByLgZk9lWkQ0eU0BABiREz7Y32CloMdQFn5D/ALD2ilfSHCDYgx7xAg9/sgl7wR1TsDBuP55+SRDOmBiBMG8T68IOm8GG4Ak2CJujU8ER9FPQNgBFGJsEjECxB+Y2hBHW0fG0T0yT5TTSN6qYInlZah1HOAEBk/FALgQdjMc/XELcMtwEW6528uR8mqumIJJzQdFSLiM8xyrgG+YdOBkRRJB+3dBA6rwDABFYu/dEAR1cQDe+8bLAujYyY/8AmsuqYON/mg1b5RmROTZsVA9SraL6qg4jfGfzhDjBmaxe9YA5/wArPxGqRciDHaRIm4/JRGzHGp+ma5WvXHpyud27gMA437QN0tPUJBFH/wDJjMEe3rsVdHp+F/UHCiZH2Xq+H8QHjylfMlpncijY/O1ro0tUtIiZ/N1udJj6QFOVw+A8aH+U/EMrtC7S6yuUmukSoJVNwqGUIlJBtCRyqUuCA6gFz6+rApaucvO13zc+v9LPVxYyfqC+a+uPsucalQJEGJ59OZtW6SR2zwePz1Uunn8/v+lxtaR/yzFVE9+2FOoTtUnaf42ifwrNziLzW1UpY5xFxEeu+O6zQ3dRFidxViL99kapqJvA5JMwMehxXsh4uYx+EHtJWbWAyDQBB8pjzZg98Z5UFajBTnQek1HmIPrz/Sp+o0CbNCYB3MTH5Cx64bE+WCJkOsTMnBNfNNkE5BBPkgggtFEkEXNiLSCxgCZFC81HPebXPqAGHHqBsxuTGCDYo8reJ+AGhZNx2B/gKNRpaWuFkmD09ImQRucSeqkUvD6wgt3FuzIBmCKzAGOU9YEQBjaNjMiR3uUzMyYAE5+IisVXoFiNRvUSBZ+KLM0G4wP7UEs6usgEmCDkiRJJizWflHKt9290EXDSRRq4dB9VWt0gdZEnDQIomBIqREz6So68zLjJgtEdAyCQcx0xO/2Cmazb80xmIPTFH7bqGVJM+aektBhtTZrvatpMCSCKIkcGRUJg2YAg7t24me0fRBPwt6zDY+KzYE0J+X4FXhNWyJpoyT1OLpzvgyLWP/LqYeJJIgNdJbIk9RIEAcn6YWrXBtnMDH7iRxzP3yrBqCH9Ja7qABDiIgk5mPTHquVzXAgMcHEGHOILQYkG2iM+1YW7mgQxrQTEXxvByaj6LDq/5KYfLDm6hDnNc3bykXPH35tRq8NJPUBYtsWQavtj5qL6bv0E9PAgWVtpNMw39o6R1SSRmZOfdYAtB6bHSMCaEYH0PyUVn4bqinDZtVic3MxFVjvXQxsSLzuaPtwsDqOBgDqHTO2Tvmd+NlXhGGDIwTBvcnANmP5CDaZMO5oDaJskexS1HGDEntyI25UkdMQJ2kkSY5O+/wA+6sabXeYgDpILZgQbEiDjPz7qo00CRBNYoGp3j5r3vC6/W2cRleD4ZpMk3x3BOx4Hfhev+kHPtXA2XTj+pXoNG6pNJdmSQhCDpSTQggrzPFsiTE70vUK5PFaBNj+vqs9T9LHlG/4NjP3WOs8BwEH12BOL/Mrp1tOO25HJWT9M8xWN7x70uLTBhIiIgGDk4kGz337HlZvInoj14szVWefVW57QQLN0AJwLE+yHaXUZkjBkGCc5HCyrI6omKFyYI8oEzPqQQm6jE5sRZAN3Pv8ANN+kCCA7pJ3bAI5zKl/TDg3IMuq8TIjOD7yoih0kNjGAIgZjEeqz1A4fCBE4I2nma3K00yK3BMtIMjlU7UyQRwcV7+qKyYAOoEmCPiBB2AjBnG8nKjw2qXS64y2rbQBBPqTyugGuk95mpMTsaXKSZ6YhpAE1BLz8ybGRFoE7Xs0TJjJIIuuAf8qtJnR5WgCZmSKgSSALzSoacNDXEGAJNyeZFkyZCqjIkUYPOcVeKUEsaZDZJgHqoVdCaivor6iaFTsRPFyO0p6gESIjJPfYekH2gIYTIFCBtjsL2VHPBDYe7qAkHYkj/rBnZHh9SSGljobYcRkmZGKIn6rVrCTMYzwe2J4+qNVsTI9emJ/K3QQXNb5iDN7TXt7o6SCSBJkSTA6gKdY3r7J6okyDB9AdjA5Io/JLW1ug/tugLl5gGGj/AOQ6uygbPEtc47AVYokioO47rnLiILQQAdiD1ZERBgySZHZdGm0tB6IlxJM2Ad8YwK7LLpAPXYILhGxozM2RQxug11HOnygEGJJOPp7/ACScQcmgYdkWPN8U0MdtiufwryQDQbAENAhpOwMQctHt3hU1gdMyZBhpggi6cIImTEjtlBWuABJcYuhBgnjnKTHgtDgCJ+GiKJ447rXTLScSRPVRi4PoR3XN4dhB6SPLUA9J6bON+c8bKii80HmiRBBxj6TS3Gm2u1tobcV6qH/9eDXw/FwOfXv3T6DLW3kEGbdU9PpYyg18NJMEHihRm/6Puvf/AE7w/S37endcv6T4EtEvMmSQd4JkAzxMey9ULtxz8s2mhCF1ZJCAhB0IQhAKSmkg5vE+GBBgCav0x9z815+t4Ui3XAkkDPoB+WvYKlzQRBwcrF4lWV4RabwCPhGxJ57FJ7SM4nAEn0E0vZf4YEQK47ey59XwbjYIH8lYvFXXmdAHtNmI7n85WGu9obkEmQ0iAbnpgmj/AK5XbreC6vjbJHExHELN2iRAGK4gDc1vCxYrka7MD4aDQbPqJ+6pjogtFdViINTfzC0e0i6iRkmhyeSpfoG/OYOBAp2xEieFkZPaXOGMZ/cLwKx/Szaz/jPmoWQSeokmeoXMAZqMdls/SIPUSBzmfL9slU1pJ3ECif3Db3RWWo0FgLoGTMTEtO+PnSNJwcAQZBAsfCR2jkLR7JkGJ3m4IAGNqTbpmRxx/wC1zIO0cJgx1AXENigRABFjN9qhaNbAjcCBJsHsfzCekQ4ydvhERAJzyCQAnqjBdcEWcC4JHJv7K4M3avTZMSMEUDHMZqExDnHAnIq+K/MJOYQOrUMx5m3E5okxOcJv0ASHHNnq7QBe+DCIw0mQ6SLgSM9JiIgflqzozBAM7giQaiBOMDC2cz4sC6jJECSfeVi0dImYO8YdW3y+iip8WyR5WgxcOxMiIGJ/N0xLodERgG7PNURdhWNMA3IkQDJk/wAf6Q9l2CdvY3OawmDBjHAQGgTe3SSbdtMkTa0a1xM9DY6ZJJ/dQjFizfYUpDHdILc7tEAGsOMHEH3C1/8AH6gSGzAkTNyPW/dBk5zQSf2gZNiKPqPtWyu42kCztPp+ZWmj4HUaMkyIAiWjMAAH6k7Z57ND9O1C4F0BvEX85jivWytSVHmaYdBLZn5gcQePnC9fwHgHR1PPmOBkD2Xb4bwDGDyj3XUAunP4/tLSa2MJpwiF1ZCRRCSAQlKEHShJCASTSQKEQmnCCYQnCEEwszoiIAj0WqEwc2p4RhohZD9PaCTzZXchZ8YuvNf4E7Lmd4J5cDcCR04BNEHC9qEoU8Ia8XU8K8YBr6+v0WTtLUm8A/MRjOV78IhT1rrwWaE+aCI+H3iaWb9F7iPK4bbGcEGPbPdfRFqQap6zXz2r4Z2CJknNge3H9qtTwzjUeU1uHDmCPb5L3ugcDv3ThPWa8T/w3UObE+t/dN/6Y/pgG7IJuLJxXNL2oThX1xNeM39NcQOoDYmYyFbv0w5BHvN8CdgvVhOFfCGvPH6Zp/usRv8AW106Xh2twFvCIWpzDUwmAqhCqFCITQgSE0kCKRTKlAkJoQbShCEApeeMoc5SO35/aDRuE0gmgEIQgIRCE0ChKFSklApTRHb87qTSBpoSQEIhEoQKE4QmgUIhNIlAkmzJ+iTjyqaEDhJEoQNCSEAhJCASJSJSiUDlJIhAKBoRKEGqRKaEGYWgCEIGhCEAiU0IEiU0ICVIOUIQBdspKEIHKUoQgJTlJCBymChCAlQ43fshCAaFSEIEUShCBSiUkICUSkhAnFPqhCECPJ3QhCAlCEIP/9k="/>
          <p:cNvSpPr>
            <a:spLocks noChangeAspect="1" noChangeArrowheads="1"/>
          </p:cNvSpPr>
          <p:nvPr/>
        </p:nvSpPr>
        <p:spPr bwMode="auto">
          <a:xfrm>
            <a:off x="155575" y="-1493838"/>
            <a:ext cx="4705350" cy="3124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6870" name="AutoShape 6" descr="data:image/jpeg;base64,/9j/4AAQSkZJRgABAQAAAQABAAD/2wCEAAkGBxASEBUQEBIWFRUVFhYWEBUVFxUWFRAVFRYXFhUWFRYYHSggGBolGxYVITEiJS0rLi4uFx8zODMsNygtLisBCgoKDg0OGhAQGi0lHyUtLS0tLS0tLS0tLS0tLS0tLS0tLS0tLSstLS0tLS0tLS0tLS0tLS0tLS0tLS0tLS0tK//AABEIALcBEwMBIgACEQEDEQH/xAAbAAADAQEBAQEAAAAAAAAAAAAAAQIDBAUGB//EADMQAAEEAQMCBAUEAgIDAQAAAAEAAhEhMQNBURJhBCJxgTKRobHwBULB0eHxE2IUUnKC/8QAFwEBAQEBAAAAAAAAAAAAAAAAAAECA//EAB4RAQEBAQACAgMAAAAAAAAAAAABEQISE0FRAyEx/9oADAMBAAIRAxEAPwD9uCEIQCCULN5lBqEkBCBpITQCEIQCEJEoGhTJTBQNCEIBCEIBCEIBCEIBKdknOS00FJoSQCaJRKBQhEpIGkiFM8IKQp6uU0DSQhBSCUlm53yQMmfRNo5SDVaBoSTQCaEIBCEIBSmpmEFEJOU1/SpBSFKJVFIUyiUFSlKUoQOVLnJOd81Iv+VALRoSATQNJCEAhCSByiUkIE4pgJOCUoH2SamBtt90IGhJNA1AYrSQCaSaATSTQCaSaASQkgaRQkgAEISJQNZ6uu1vxEBcPjf1IAEMs88bUPwLy9d5nBM8yVjrvFkey/8AVGDZx9Ar0f1DScY6oPBpfOanUAZjsLB74/pZl8ASY74kzQu8fdc/ZV8X2KF8z4T9SeyLrgr2PB/qjHwCQHHac+hXWdypY7HNTAhEolaQ0JSiUDQhCAQiUpQNJCSBykQhCAQhCAQlKEFoQhAJpJhAIQhAIlCSBykhKUDSlTqagAswuDxHjSab/lS2RcdWv4lrc54Xl+I8U52a7be5WLncnOP5WIcCOr/NGly67tWQFpJo+v5/KxbqC2iYo5ImDtBnjbcK3TAa3mz7zfYxHuFD3gOgETOMVvU/hXOtBzgDMTuIIOPX5rHW1JjeTUCRV2dgr1NMT1dI3JI3gCK479gsNSAKqLd05IvP5soFq6pB8rSZFxXTODf+0mAlwBIERyD1bGJ4qPVU1g5stEn913B3GTW1p6oa0WC7tZLTET90R6nhv1N7DBHU35kf1/hev4fxrH7weCvluvpJkk8dq75KvTccugDAgm99/f5LpO7Ex9fKa+f8P+pPaBYI7/2vU8N49j94PBXWdSpjslCmU5WkOU1MolA0FKUIBNJCBoQhBKEIQaIQhAIQhA0kIQCEiVhq+IDfVBuSuTW8YB8K5dXxJdN1jG/8rn6jP3XO9/TUi9XWOSfmsJMffb6rLUzPUZJgUCAY7fyd1LdcyQRjBBo+nGFytUi8iASOIoycya7FRqBsQewdXbPCA+pAAyTJxGJIqI3U62qQQBe++N4IoZH1WVTqabSQa8p/cDIkZ7SlqCTgGjO/sKxI+yz1MdLiAIFk/Ue5+iT9AH4XGY6ZMETNx3u/QKC9J85EdRuIEdNST+4YRqVNG4AFekgbxn0+SrT6mtDf/WADzQExtwsW63nDX04kw3Li1u9G9j7wgWoZiaIdBzexI+ZVtGxFzUGgLjAxt7e6xdqGcOcL6Q5uImbNzeCtC0z8Q6SJxcnIAG1jvaB6ji0ggAyfMMEDsT3hJ2o2Q0RPxXJEYJkUDfvab9ATJJxiNzBJ7GfvhYDUExDouXEQ0ZiZMkH3Hog3b4j9rrIEmJ6QJu/Y/wBLRmoemR7nmNgeEms6bFDeBZqAZWei4EEmhcF3eaWtR63hfHuYIsjg3tsvU8P41jux4K+Y0ZcJMiCRiCbHPplbl1cYwce63z3Ux9TKAV4PhPHvbvIIEA3nuvU0fGNd2K6zqVMdSagFOVpFJhSnKBoJSQgJQkhBomlKCUDQs57wiYQWoe8ASVnreIAxZXn6uoTkrN6xZG+v4s7UFyPf+f2oc6d1g501JifpFgncZXK9NNNTWIMATU4Py/OFlqak7HBNC2/kfRLUExMiDz8VHMZF47LPTcQSAbySBUGYFzf5usWg1Wku5FESRUGax81lotzDZLSQ2RAiBTTaosPVOIO9mIjyx8MwD/tU5wMEDGAKnYzwFFTqWZMAc1nEH84WZ1nADY8gfFIw2aJ+at7AXAQ4zZJJIEcTjJ/AjxAqOkOiODBBB3oEHfsgjqMf9gPMN5H3F+ibntbRcR1EkZjzGgDEA9srTrBiBuQSTH1iz+SsTqgEzIwBvPesC4vhQGuI3JwHwJcByLgZk9lWkQ0eU0BABiREz7Y32CloMdQFn5D/ALD2ilfSHCDYgx7xAg9/sgl7wR1TsDBuP55+SRDOmBiBMG8T68IOm8GG4Ak2CJujU8ER9FPQNgBFGJsEjECxB+Y2hBHW0fG0T0yT5TTSN6qYInlZah1HOAEBk/FALgQdjMc/XELcMtwEW6528uR8mqumIJJzQdFSLiM8xyrgG+YdOBkRRJB+3dBA6rwDABFYu/dEAR1cQDe+8bLAujYyY/8AmsuqYON/mg1b5RmROTZsVA9SraL6qg4jfGfzhDjBmaxe9YA5/wArPxGqRciDHaRIm4/JRGzHGp+ma5WvXHpyud27gMA437QN0tPUJBFH/wDJjMEe3rsVdHp+F/UHCiZH2Xq+H8QHjylfMlpncijY/O1ro0tUtIiZ/N1udJj6QFOVw+A8aH+U/EMrtC7S6yuUmukSoJVNwqGUIlJBtCRyqUuCA6gFz6+rApaucvO13zc+v9LPVxYyfqC+a+uPsucalQJEGJ59OZtW6SR2zwePz1Uunn8/v+lxtaR/yzFVE9+2FOoTtUnaf42ifwrNziLzW1UpY5xFxEeu+O6zQ3dRFidxViL99kapqJvA5JMwMehxXsh4uYx+EHtJWbWAyDQBB8pjzZg98Z5UFajBTnQek1HmIPrz/Sp+o0CbNCYB3MTH5Cx64bE+WCJkOsTMnBNfNNkE5BBPkgggtFEkEXNiLSCxgCZFC81HPebXPqAGHHqBsxuTGCDYo8reJ+AGhZNx2B/gKNRpaWuFkmD09ImQRucSeqkUvD6wgt3FuzIBmCKzAGOU9YEQBjaNjMiR3uUzMyYAE5+IisVXoFiNRvUSBZ+KLM0G4wP7UEs6usgEmCDkiRJJizWflHKt9290EXDSRRq4dB9VWt0gdZEnDQIomBIqREz6So68zLjJgtEdAyCQcx0xO/2Cmazb80xmIPTFH7bqGVJM+aektBhtTZrvatpMCSCKIkcGRUJg2YAg7t24me0fRBPwt6zDY+KzYE0J+X4FXhNWyJpoyT1OLpzvgyLWP/LqYeJJIgNdJbIk9RIEAcn6YWrXBtnMDH7iRxzP3yrBqCH9Ja7qABDiIgk5mPTHquVzXAgMcHEGHOILQYkG2iM+1YW7mgQxrQTEXxvByaj6LDq/5KYfLDm6hDnNc3bykXPH35tRq8NJPUBYtsWQavtj5qL6bv0E9PAgWVtpNMw39o6R1SSRmZOfdYAtB6bHSMCaEYH0PyUVn4bqinDZtVic3MxFVjvXQxsSLzuaPtwsDqOBgDqHTO2Tvmd+NlXhGGDIwTBvcnANmP5CDaZMO5oDaJskexS1HGDEntyI25UkdMQJ2kkSY5O+/wA+6sabXeYgDpILZgQbEiDjPz7qo00CRBNYoGp3j5r3vC6/W2cRleD4ZpMk3x3BOx4Hfhev+kHPtXA2XTj+pXoNG6pNJdmSQhCDpSTQggrzPFsiTE70vUK5PFaBNj+vqs9T9LHlG/4NjP3WOs8BwEH12BOL/Mrp1tOO25HJWT9M8xWN7x70uLTBhIiIgGDk4kGz337HlZvInoj14szVWefVW57QQLN0AJwLE+yHaXUZkjBkGCc5HCyrI6omKFyYI8oEzPqQQm6jE5sRZAN3Pv8ANN+kCCA7pJ3bAI5zKl/TDg3IMuq8TIjOD7yoih0kNjGAIgZjEeqz1A4fCBE4I2nma3K00yK3BMtIMjlU7UyQRwcV7+qKyYAOoEmCPiBB2AjBnG8nKjw2qXS64y2rbQBBPqTyugGuk95mpMTsaXKSZ6YhpAE1BLz8ybGRFoE7Xs0TJjJIIuuAf8qtJnR5WgCZmSKgSSALzSoacNDXEGAJNyeZFkyZCqjIkUYPOcVeKUEsaZDZJgHqoVdCaivor6iaFTsRPFyO0p6gESIjJPfYekH2gIYTIFCBtjsL2VHPBDYe7qAkHYkj/rBnZHh9SSGljobYcRkmZGKIn6rVrCTMYzwe2J4+qNVsTI9emJ/K3QQXNb5iDN7TXt7o6SCSBJkSTA6gKdY3r7J6okyDB9AdjA5Io/JLW1ug/tugLl5gGGj/AOQ6uygbPEtc47AVYokioO47rnLiILQQAdiD1ZERBgySZHZdGm0tB6IlxJM2Ad8YwK7LLpAPXYILhGxozM2RQxug11HOnygEGJJOPp7/ACScQcmgYdkWPN8U0MdtiufwryQDQbAENAhpOwMQctHt3hU1gdMyZBhpggi6cIImTEjtlBWuABJcYuhBgnjnKTHgtDgCJ+GiKJ447rXTLScSRPVRi4PoR3XN4dhB6SPLUA9J6bON+c8bKii80HmiRBBxj6TS3Gm2u1tobcV6qH/9eDXw/FwOfXv3T6DLW3kEGbdU9PpYyg18NJMEHihRm/6Puvf/AE7w/S37endcv6T4EtEvMmSQd4JkAzxMey9ULtxz8s2mhCF1ZJCAhB0IQhAKSmkg5vE+GBBgCav0x9z815+t4Ui3XAkkDPoB+WvYKlzQRBwcrF4lWV4RabwCPhGxJ57FJ7SM4nAEn0E0vZf4YEQK47ey59XwbjYIH8lYvFXXmdAHtNmI7n85WGu9obkEmQ0iAbnpgmj/AK5XbreC6vjbJHExHELN2iRAGK4gDc1vCxYrka7MD4aDQbPqJ+6pjogtFdViINTfzC0e0i6iRkmhyeSpfoG/OYOBAp2xEieFkZPaXOGMZ/cLwKx/Szaz/jPmoWQSeokmeoXMAZqMdls/SIPUSBzmfL9slU1pJ3ECif3Db3RWWo0FgLoGTMTEtO+PnSNJwcAQZBAsfCR2jkLR7JkGJ3m4IAGNqTbpmRxx/wC1zIO0cJgx1AXENigRABFjN9qhaNbAjcCBJsHsfzCekQ4ydvhERAJzyCQAnqjBdcEWcC4JHJv7K4M3avTZMSMEUDHMZqExDnHAnIq+K/MJOYQOrUMx5m3E5okxOcJv0ASHHNnq7QBe+DCIw0mQ6SLgSM9JiIgflqzozBAM7giQaiBOMDC2cz4sC6jJECSfeVi0dImYO8YdW3y+iip8WyR5WgxcOxMiIGJ/N0xLodERgG7PNURdhWNMA3IkQDJk/wAf6Q9l2CdvY3OawmDBjHAQGgTe3SSbdtMkTa0a1xM9DY6ZJJ/dQjFizfYUpDHdILc7tEAGsOMHEH3C1/8AH6gSGzAkTNyPW/dBk5zQSf2gZNiKPqPtWyu42kCztPp+ZWmj4HUaMkyIAiWjMAAH6k7Z57ND9O1C4F0BvEX85jivWytSVHmaYdBLZn5gcQePnC9fwHgHR1PPmOBkD2Xb4bwDGDyj3XUAunP4/tLSa2MJpwiF1ZCRRCSAQlKEHShJCASTSQKEQmnCCYQnCEEwszoiIAj0WqEwc2p4RhohZD9PaCTzZXchZ8YuvNf4E7Lmd4J5cDcCR04BNEHC9qEoU8Ia8XU8K8YBr6+v0WTtLUm8A/MRjOV78IhT1rrwWaE+aCI+H3iaWb9F7iPK4bbGcEGPbPdfRFqQap6zXz2r4Z2CJknNge3H9qtTwzjUeU1uHDmCPb5L3ugcDv3ThPWa8T/w3UObE+t/dN/6Y/pgG7IJuLJxXNL2oThX1xNeM39NcQOoDYmYyFbv0w5BHvN8CdgvVhOFfCGvPH6Zp/usRv8AW106Xh2twFvCIWpzDUwmAqhCqFCITQgSE0kCKRTKlAkJoQbShCEApeeMoc5SO35/aDRuE0gmgEIQgIRCE0ChKFSklApTRHb87qTSBpoSQEIhEoQKE4QmgUIhNIlAkmzJ+iTjyqaEDhJEoQNCSEAhJCASJSJSiUDlJIhAKBoRKEGqRKaEGYWgCEIGhCEAiU0IEiU0ICVIOUIQBdspKEIHKUoQgJTlJCBymChCAlQ43fshCAaFSEIEUShCBSiUkICUSkhAnFPqhCECPJ3QhCAlCEIP/9k="/>
          <p:cNvSpPr>
            <a:spLocks noChangeAspect="1" noChangeArrowheads="1"/>
          </p:cNvSpPr>
          <p:nvPr/>
        </p:nvSpPr>
        <p:spPr bwMode="auto">
          <a:xfrm>
            <a:off x="155575" y="-1493838"/>
            <a:ext cx="4705350" cy="3124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6872" name="AutoShape 8" descr="data:image/jpeg;base64,/9j/4AAQSkZJRgABAQAAAQABAAD/2wCEAAkGBxASEBUQEBIWFRUVFhYWEBUVFxUWFRAVFRYXFhUWFRYYHSggGBolGxYVITEiJS0rLi4uFx8zODMsNygtLisBCgoKDg0OGhAQGi0lHyUtLS0tLS0tLS0tLS0tLS0tLS0tLS0tLSstLS0tLS0tLS0tLS0tLS0tLS0tLS0tLS0tK//AABEIALcBEwMBIgACEQEDEQH/xAAbAAADAQEBAQEAAAAAAAAAAAAAAQIDBAUGB//EADMQAAEEAQMCBAUEAgIDAQAAAAEAAhEhMQNBURJhBCJxgTKRobHwBULB0eHxE2IUUnKC/8QAFwEBAQEBAAAAAAAAAAAAAAAAAAECA//EAB4RAQEBAQACAgMAAAAAAAAAAAABEQISE0FRAyEx/9oADAMBAAIRAxEAPwD9uCEIQCCULN5lBqEkBCBpITQCEIQCEJEoGhTJTBQNCEIBCEIBCEIBCEIBKdknOS00FJoSQCaJRKBQhEpIGkiFM8IKQp6uU0DSQhBSCUlm53yQMmfRNo5SDVaBoSTQCaEIBCEIBSmpmEFEJOU1/SpBSFKJVFIUyiUFSlKUoQOVLnJOd81Iv+VALRoSATQNJCEAhCSByiUkIE4pgJOCUoH2SamBtt90IGhJNA1AYrSQCaSaATSTQCaSaASQkgaRQkgAEISJQNZ6uu1vxEBcPjf1IAEMs88bUPwLy9d5nBM8yVjrvFkey/8AVGDZx9Ar0f1DScY6oPBpfOanUAZjsLB74/pZl8ASY74kzQu8fdc/ZV8X2KF8z4T9SeyLrgr2PB/qjHwCQHHac+hXWdypY7HNTAhEolaQ0JSiUDQhCAQiUpQNJCSBykQhCAQhCAQlKEFoQhAJpJhAIQhAIlCSBykhKUDSlTqagAswuDxHjSab/lS2RcdWv4lrc54Xl+I8U52a7be5WLncnOP5WIcCOr/NGly67tWQFpJo+v5/KxbqC2iYo5ImDtBnjbcK3TAa3mz7zfYxHuFD3gOgETOMVvU/hXOtBzgDMTuIIOPX5rHW1JjeTUCRV2dgr1NMT1dI3JI3gCK479gsNSAKqLd05IvP5soFq6pB8rSZFxXTODf+0mAlwBIERyD1bGJ4qPVU1g5stEn913B3GTW1p6oa0WC7tZLTET90R6nhv1N7DBHU35kf1/hev4fxrH7weCvluvpJkk8dq75KvTccugDAgm99/f5LpO7Ex9fKa+f8P+pPaBYI7/2vU8N49j94PBXWdSpjslCmU5WkOU1MolA0FKUIBNJCBoQhBKEIQaIQhAIQhA0kIQCEiVhq+IDfVBuSuTW8YB8K5dXxJdN1jG/8rn6jP3XO9/TUi9XWOSfmsJMffb6rLUzPUZJgUCAY7fyd1LdcyQRjBBo+nGFytUi8iASOIoycya7FRqBsQewdXbPCA+pAAyTJxGJIqI3U62qQQBe++N4IoZH1WVTqabSQa8p/cDIkZ7SlqCTgGjO/sKxI+yz1MdLiAIFk/Ue5+iT9AH4XGY6ZMETNx3u/QKC9J85EdRuIEdNST+4YRqVNG4AFekgbxn0+SrT6mtDf/WADzQExtwsW63nDX04kw3Li1u9G9j7wgWoZiaIdBzexI+ZVtGxFzUGgLjAxt7e6xdqGcOcL6Q5uImbNzeCtC0z8Q6SJxcnIAG1jvaB6ji0ggAyfMMEDsT3hJ2o2Q0RPxXJEYJkUDfvab9ATJJxiNzBJ7GfvhYDUExDouXEQ0ZiZMkH3Hog3b4j9rrIEmJ6QJu/Y/wBLRmoemR7nmNgeEms6bFDeBZqAZWei4EEmhcF3eaWtR63hfHuYIsjg3tsvU8P41jux4K+Y0ZcJMiCRiCbHPplbl1cYwce63z3Ux9TKAV4PhPHvbvIIEA3nuvU0fGNd2K6zqVMdSagFOVpFJhSnKBoJSQgJQkhBomlKCUDQs57wiYQWoe8ASVnreIAxZXn6uoTkrN6xZG+v4s7UFyPf+f2oc6d1g501JifpFgncZXK9NNNTWIMATU4Py/OFlqak7HBNC2/kfRLUExMiDz8VHMZF47LPTcQSAbySBUGYFzf5usWg1Wku5FESRUGax81lotzDZLSQ2RAiBTTaosPVOIO9mIjyx8MwD/tU5wMEDGAKnYzwFFTqWZMAc1nEH84WZ1nADY8gfFIw2aJ+at7AXAQ4zZJJIEcTjJ/AjxAqOkOiODBBB3oEHfsgjqMf9gPMN5H3F+ibntbRcR1EkZjzGgDEA9srTrBiBuQSTH1iz+SsTqgEzIwBvPesC4vhQGuI3JwHwJcByLgZk9lWkQ0eU0BABiREz7Y32CloMdQFn5D/ALD2ilfSHCDYgx7xAg9/sgl7wR1TsDBuP55+SRDOmBiBMG8T68IOm8GG4Ak2CJujU8ER9FPQNgBFGJsEjECxB+Y2hBHW0fG0T0yT5TTSN6qYInlZah1HOAEBk/FALgQdjMc/XELcMtwEW6528uR8mqumIJJzQdFSLiM8xyrgG+YdOBkRRJB+3dBA6rwDABFYu/dEAR1cQDe+8bLAujYyY/8AmsuqYON/mg1b5RmROTZsVA9SraL6qg4jfGfzhDjBmaxe9YA5/wArPxGqRciDHaRIm4/JRGzHGp+ma5WvXHpyud27gMA437QN0tPUJBFH/wDJjMEe3rsVdHp+F/UHCiZH2Xq+H8QHjylfMlpncijY/O1ro0tUtIiZ/N1udJj6QFOVw+A8aH+U/EMrtC7S6yuUmukSoJVNwqGUIlJBtCRyqUuCA6gFz6+rApaucvO13zc+v9LPVxYyfqC+a+uPsucalQJEGJ59OZtW6SR2zwePz1Uunn8/v+lxtaR/yzFVE9+2FOoTtUnaf42ifwrNziLzW1UpY5xFxEeu+O6zQ3dRFidxViL99kapqJvA5JMwMehxXsh4uYx+EHtJWbWAyDQBB8pjzZg98Z5UFajBTnQek1HmIPrz/Sp+o0CbNCYB3MTH5Cx64bE+WCJkOsTMnBNfNNkE5BBPkgggtFEkEXNiLSCxgCZFC81HPebXPqAGHHqBsxuTGCDYo8reJ+AGhZNx2B/gKNRpaWuFkmD09ImQRucSeqkUvD6wgt3FuzIBmCKzAGOU9YEQBjaNjMiR3uUzMyYAE5+IisVXoFiNRvUSBZ+KLM0G4wP7UEs6usgEmCDkiRJJizWflHKt9290EXDSRRq4dB9VWt0gdZEnDQIomBIqREz6So68zLjJgtEdAyCQcx0xO/2Cmazb80xmIPTFH7bqGVJM+aektBhtTZrvatpMCSCKIkcGRUJg2YAg7t24me0fRBPwt6zDY+KzYE0J+X4FXhNWyJpoyT1OLpzvgyLWP/LqYeJJIgNdJbIk9RIEAcn6YWrXBtnMDH7iRxzP3yrBqCH9Ja7qABDiIgk5mPTHquVzXAgMcHEGHOILQYkG2iM+1YW7mgQxrQTEXxvByaj6LDq/5KYfLDm6hDnNc3bykXPH35tRq8NJPUBYtsWQavtj5qL6bv0E9PAgWVtpNMw39o6R1SSRmZOfdYAtB6bHSMCaEYH0PyUVn4bqinDZtVic3MxFVjvXQxsSLzuaPtwsDqOBgDqHTO2Tvmd+NlXhGGDIwTBvcnANmP5CDaZMO5oDaJskexS1HGDEntyI25UkdMQJ2kkSY5O+/wA+6sabXeYgDpILZgQbEiDjPz7qo00CRBNYoGp3j5r3vC6/W2cRleD4ZpMk3x3BOx4Hfhev+kHPtXA2XTj+pXoNG6pNJdmSQhCDpSTQggrzPFsiTE70vUK5PFaBNj+vqs9T9LHlG/4NjP3WOs8BwEH12BOL/Mrp1tOO25HJWT9M8xWN7x70uLTBhIiIgGDk4kGz337HlZvInoj14szVWefVW57QQLN0AJwLE+yHaXUZkjBkGCc5HCyrI6omKFyYI8oEzPqQQm6jE5sRZAN3Pv8ANN+kCCA7pJ3bAI5zKl/TDg3IMuq8TIjOD7yoih0kNjGAIgZjEeqz1A4fCBE4I2nma3K00yK3BMtIMjlU7UyQRwcV7+qKyYAOoEmCPiBB2AjBnG8nKjw2qXS64y2rbQBBPqTyugGuk95mpMTsaXKSZ6YhpAE1BLz8ybGRFoE7Xs0TJjJIIuuAf8qtJnR5WgCZmSKgSSALzSoacNDXEGAJNyeZFkyZCqjIkUYPOcVeKUEsaZDZJgHqoVdCaivor6iaFTsRPFyO0p6gESIjJPfYekH2gIYTIFCBtjsL2VHPBDYe7qAkHYkj/rBnZHh9SSGljobYcRkmZGKIn6rVrCTMYzwe2J4+qNVsTI9emJ/K3QQXNb5iDN7TXt7o6SCSBJkSTA6gKdY3r7J6okyDB9AdjA5Io/JLW1ug/tugLl5gGGj/AOQ6uygbPEtc47AVYokioO47rnLiILQQAdiD1ZERBgySZHZdGm0tB6IlxJM2Ad8YwK7LLpAPXYILhGxozM2RQxug11HOnygEGJJOPp7/ACScQcmgYdkWPN8U0MdtiufwryQDQbAENAhpOwMQctHt3hU1gdMyZBhpggi6cIImTEjtlBWuABJcYuhBgnjnKTHgtDgCJ+GiKJ447rXTLScSRPVRi4PoR3XN4dhB6SPLUA9J6bON+c8bKii80HmiRBBxj6TS3Gm2u1tobcV6qH/9eDXw/FwOfXv3T6DLW3kEGbdU9PpYyg18NJMEHihRm/6Puvf/AE7w/S37endcv6T4EtEvMmSQd4JkAzxMey9ULtxz8s2mhCF1ZJCAhB0IQhAKSmkg5vE+GBBgCav0x9z815+t4Ui3XAkkDPoB+WvYKlzQRBwcrF4lWV4RabwCPhGxJ57FJ7SM4nAEn0E0vZf4YEQK47ey59XwbjYIH8lYvFXXmdAHtNmI7n85WGu9obkEmQ0iAbnpgmj/AK5XbreC6vjbJHExHELN2iRAGK4gDc1vCxYrka7MD4aDQbPqJ+6pjogtFdViINTfzC0e0i6iRkmhyeSpfoG/OYOBAp2xEieFkZPaXOGMZ/cLwKx/Szaz/jPmoWQSeokmeoXMAZqMdls/SIPUSBzmfL9slU1pJ3ECif3Db3RWWo0FgLoGTMTEtO+PnSNJwcAQZBAsfCR2jkLR7JkGJ3m4IAGNqTbpmRxx/wC1zIO0cJgx1AXENigRABFjN9qhaNbAjcCBJsHsfzCekQ4ydvhERAJzyCQAnqjBdcEWcC4JHJv7K4M3avTZMSMEUDHMZqExDnHAnIq+K/MJOYQOrUMx5m3E5okxOcJv0ASHHNnq7QBe+DCIw0mQ6SLgSM9JiIgflqzozBAM7giQaiBOMDC2cz4sC6jJECSfeVi0dImYO8YdW3y+iip8WyR5WgxcOxMiIGJ/N0xLodERgG7PNURdhWNMA3IkQDJk/wAf6Q9l2CdvY3OawmDBjHAQGgTe3SSbdtMkTa0a1xM9DY6ZJJ/dQjFizfYUpDHdILc7tEAGsOMHEH3C1/8AH6gSGzAkTNyPW/dBk5zQSf2gZNiKPqPtWyu42kCztPp+ZWmj4HUaMkyIAiWjMAAH6k7Z57ND9O1C4F0BvEX85jivWytSVHmaYdBLZn5gcQePnC9fwHgHR1PPmOBkD2Xb4bwDGDyj3XUAunP4/tLSa2MJpwiF1ZCRRCSAQlKEHShJCASTSQKEQmnCCYQnCEEwszoiIAj0WqEwc2p4RhohZD9PaCTzZXchZ8YuvNf4E7Lmd4J5cDcCR04BNEHC9qEoU8Ia8XU8K8YBr6+v0WTtLUm8A/MRjOV78IhT1rrwWaE+aCI+H3iaWb9F7iPK4bbGcEGPbPdfRFqQap6zXz2r4Z2CJknNge3H9qtTwzjUeU1uHDmCPb5L3ugcDv3ThPWa8T/w3UObE+t/dN/6Y/pgG7IJuLJxXNL2oThX1xNeM39NcQOoDYmYyFbv0w5BHvN8CdgvVhOFfCGvPH6Zp/usRv8AW106Xh2twFvCIWpzDUwmAqhCqFCITQgSE0kCKRTKlAkJoQbShCEApeeMoc5SO35/aDRuE0gmgEIQgIRCE0ChKFSklApTRHb87qTSBpoSQEIhEoQKE4QmgUIhNIlAkmzJ+iTjyqaEDhJEoQNCSEAhJCASJSJSiUDlJIhAKBoRKEGqRKaEGYWgCEIGhCEAiU0IEiU0ICVIOUIQBdspKEIHKUoQgJTlJCBymChCAlQ43fshCAaFSEIEUShCBSiUkICUSkhAnFPqhCECPJ3QhCAlCEIP/9k="/>
          <p:cNvSpPr>
            <a:spLocks noChangeAspect="1" noChangeArrowheads="1"/>
          </p:cNvSpPr>
          <p:nvPr/>
        </p:nvSpPr>
        <p:spPr bwMode="auto">
          <a:xfrm>
            <a:off x="155575" y="-1493838"/>
            <a:ext cx="4705350" cy="3124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6874" name="AutoShape 10" descr="data:image/jpeg;base64,/9j/4AAQSkZJRgABAQAAAQABAAD/2wCEAAkGBxASEBUQEBIWFRUVFhYWEBUVFxUWFRAVFRYXFhUWFRYYHSggGBolGxYVITEiJS0rLi4uFx8zODMsNygtLisBCgoKDg0OGhAQGi0lHyUtLS0tLS0tLS0tLS0tLS0tLS0tLS0tLSstLS0tLS0tLS0tLS0tLS0tLS0tLS0tLS0tK//AABEIALcBEwMBIgACEQEDEQH/xAAbAAADAQEBAQEAAAAAAAAAAAAAAQIDBAUGB//EADMQAAEEAQMCBAUEAgIDAQAAAAEAAhEhMQNBURJhBCJxgTKRobHwBULB0eHxE2IUUnKC/8QAFwEBAQEBAAAAAAAAAAAAAAAAAAECA//EAB4RAQEBAQACAgMAAAAAAAAAAAABEQISE0FRAyEx/9oADAMBAAIRAxEAPwD9uCEIQCCULN5lBqEkBCBpITQCEIQCEJEoGhTJTBQNCEIBCEIBCEIBCEIBKdknOS00FJoSQCaJRKBQhEpIGkiFM8IKQp6uU0DSQhBSCUlm53yQMmfRNo5SDVaBoSTQCaEIBCEIBSmpmEFEJOU1/SpBSFKJVFIUyiUFSlKUoQOVLnJOd81Iv+VALRoSATQNJCEAhCSByiUkIE4pgJOCUoH2SamBtt90IGhJNA1AYrSQCaSaATSTQCaSaASQkgaRQkgAEISJQNZ6uu1vxEBcPjf1IAEMs88bUPwLy9d5nBM8yVjrvFkey/8AVGDZx9Ar0f1DScY6oPBpfOanUAZjsLB74/pZl8ASY74kzQu8fdc/ZV8X2KF8z4T9SeyLrgr2PB/qjHwCQHHac+hXWdypY7HNTAhEolaQ0JSiUDQhCAQiUpQNJCSBykQhCAQhCAQlKEFoQhAJpJhAIQhAIlCSBykhKUDSlTqagAswuDxHjSab/lS2RcdWv4lrc54Xl+I8U52a7be5WLncnOP5WIcCOr/NGly67tWQFpJo+v5/KxbqC2iYo5ImDtBnjbcK3TAa3mz7zfYxHuFD3gOgETOMVvU/hXOtBzgDMTuIIOPX5rHW1JjeTUCRV2dgr1NMT1dI3JI3gCK479gsNSAKqLd05IvP5soFq6pB8rSZFxXTODf+0mAlwBIERyD1bGJ4qPVU1g5stEn913B3GTW1p6oa0WC7tZLTET90R6nhv1N7DBHU35kf1/hev4fxrH7weCvluvpJkk8dq75KvTccugDAgm99/f5LpO7Ex9fKa+f8P+pPaBYI7/2vU8N49j94PBXWdSpjslCmU5WkOU1MolA0FKUIBNJCBoQhBKEIQaIQhAIQhA0kIQCEiVhq+IDfVBuSuTW8YB8K5dXxJdN1jG/8rn6jP3XO9/TUi9XWOSfmsJMffb6rLUzPUZJgUCAY7fyd1LdcyQRjBBo+nGFytUi8iASOIoycya7FRqBsQewdXbPCA+pAAyTJxGJIqI3U62qQQBe++N4IoZH1WVTqabSQa8p/cDIkZ7SlqCTgGjO/sKxI+yz1MdLiAIFk/Ue5+iT9AH4XGY6ZMETNx3u/QKC9J85EdRuIEdNST+4YRqVNG4AFekgbxn0+SrT6mtDf/WADzQExtwsW63nDX04kw3Li1u9G9j7wgWoZiaIdBzexI+ZVtGxFzUGgLjAxt7e6xdqGcOcL6Q5uImbNzeCtC0z8Q6SJxcnIAG1jvaB6ji0ggAyfMMEDsT3hJ2o2Q0RPxXJEYJkUDfvab9ATJJxiNzBJ7GfvhYDUExDouXEQ0ZiZMkH3Hog3b4j9rrIEmJ6QJu/Y/wBLRmoemR7nmNgeEms6bFDeBZqAZWei4EEmhcF3eaWtR63hfHuYIsjg3tsvU8P41jux4K+Y0ZcJMiCRiCbHPplbl1cYwce63z3Ux9TKAV4PhPHvbvIIEA3nuvU0fGNd2K6zqVMdSagFOVpFJhSnKBoJSQgJQkhBomlKCUDQs57wiYQWoe8ASVnreIAxZXn6uoTkrN6xZG+v4s7UFyPf+f2oc6d1g501JifpFgncZXK9NNNTWIMATU4Py/OFlqak7HBNC2/kfRLUExMiDz8VHMZF47LPTcQSAbySBUGYFzf5usWg1Wku5FESRUGax81lotzDZLSQ2RAiBTTaosPVOIO9mIjyx8MwD/tU5wMEDGAKnYzwFFTqWZMAc1nEH84WZ1nADY8gfFIw2aJ+at7AXAQ4zZJJIEcTjJ/AjxAqOkOiODBBB3oEHfsgjqMf9gPMN5H3F+ibntbRcR1EkZjzGgDEA9srTrBiBuQSTH1iz+SsTqgEzIwBvPesC4vhQGuI3JwHwJcByLgZk9lWkQ0eU0BABiREz7Y32CloMdQFn5D/ALD2ilfSHCDYgx7xAg9/sgl7wR1TsDBuP55+SRDOmBiBMG8T68IOm8GG4Ak2CJujU8ER9FPQNgBFGJsEjECxB+Y2hBHW0fG0T0yT5TTSN6qYInlZah1HOAEBk/FALgQdjMc/XELcMtwEW6528uR8mqumIJJzQdFSLiM8xyrgG+YdOBkRRJB+3dBA6rwDABFYu/dEAR1cQDe+8bLAujYyY/8AmsuqYON/mg1b5RmROTZsVA9SraL6qg4jfGfzhDjBmaxe9YA5/wArPxGqRciDHaRIm4/JRGzHGp+ma5WvXHpyud27gMA437QN0tPUJBFH/wDJjMEe3rsVdHp+F/UHCiZH2Xq+H8QHjylfMlpncijY/O1ro0tUtIiZ/N1udJj6QFOVw+A8aH+U/EMrtC7S6yuUmukSoJVNwqGUIlJBtCRyqUuCA6gFz6+rApaucvO13zc+v9LPVxYyfqC+a+uPsucalQJEGJ59OZtW6SR2zwePz1Uunn8/v+lxtaR/yzFVE9+2FOoTtUnaf42ifwrNziLzW1UpY5xFxEeu+O6zQ3dRFidxViL99kapqJvA5JMwMehxXsh4uYx+EHtJWbWAyDQBB8pjzZg98Z5UFajBTnQek1HmIPrz/Sp+o0CbNCYB3MTH5Cx64bE+WCJkOsTMnBNfNNkE5BBPkgggtFEkEXNiLSCxgCZFC81HPebXPqAGHHqBsxuTGCDYo8reJ+AGhZNx2B/gKNRpaWuFkmD09ImQRucSeqkUvD6wgt3FuzIBmCKzAGOU9YEQBjaNjMiR3uUzMyYAE5+IisVXoFiNRvUSBZ+KLM0G4wP7UEs6usgEmCDkiRJJizWflHKt9290EXDSRRq4dB9VWt0gdZEnDQIomBIqREz6So68zLjJgtEdAyCQcx0xO/2Cmazb80xmIPTFH7bqGVJM+aektBhtTZrvatpMCSCKIkcGRUJg2YAg7t24me0fRBPwt6zDY+KzYE0J+X4FXhNWyJpoyT1OLpzvgyLWP/LqYeJJIgNdJbIk9RIEAcn6YWrXBtnMDH7iRxzP3yrBqCH9Ja7qABDiIgk5mPTHquVzXAgMcHEGHOILQYkG2iM+1YW7mgQxrQTEXxvByaj6LDq/5KYfLDm6hDnNc3bykXPH35tRq8NJPUBYtsWQavtj5qL6bv0E9PAgWVtpNMw39o6R1SSRmZOfdYAtB6bHSMCaEYH0PyUVn4bqinDZtVic3MxFVjvXQxsSLzuaPtwsDqOBgDqHTO2Tvmd+NlXhGGDIwTBvcnANmP5CDaZMO5oDaJskexS1HGDEntyI25UkdMQJ2kkSY5O+/wA+6sabXeYgDpILZgQbEiDjPz7qo00CRBNYoGp3j5r3vC6/W2cRleD4ZpMk3x3BOx4Hfhev+kHPtXA2XTj+pXoNG6pNJdmSQhCDpSTQggrzPFsiTE70vUK5PFaBNj+vqs9T9LHlG/4NjP3WOs8BwEH12BOL/Mrp1tOO25HJWT9M8xWN7x70uLTBhIiIgGDk4kGz337HlZvInoj14szVWefVW57QQLN0AJwLE+yHaXUZkjBkGCc5HCyrI6omKFyYI8oEzPqQQm6jE5sRZAN3Pv8ANN+kCCA7pJ3bAI5zKl/TDg3IMuq8TIjOD7yoih0kNjGAIgZjEeqz1A4fCBE4I2nma3K00yK3BMtIMjlU7UyQRwcV7+qKyYAOoEmCPiBB2AjBnG8nKjw2qXS64y2rbQBBPqTyugGuk95mpMTsaXKSZ6YhpAE1BLz8ybGRFoE7Xs0TJjJIIuuAf8qtJnR5WgCZmSKgSSALzSoacNDXEGAJNyeZFkyZCqjIkUYPOcVeKUEsaZDZJgHqoVdCaivor6iaFTsRPFyO0p6gESIjJPfYekH2gIYTIFCBtjsL2VHPBDYe7qAkHYkj/rBnZHh9SSGljobYcRkmZGKIn6rVrCTMYzwe2J4+qNVsTI9emJ/K3QQXNb5iDN7TXt7o6SCSBJkSTA6gKdY3r7J6okyDB9AdjA5Io/JLW1ug/tugLl5gGGj/AOQ6uygbPEtc47AVYokioO47rnLiILQQAdiD1ZERBgySZHZdGm0tB6IlxJM2Ad8YwK7LLpAPXYILhGxozM2RQxug11HOnygEGJJOPp7/ACScQcmgYdkWPN8U0MdtiufwryQDQbAENAhpOwMQctHt3hU1gdMyZBhpggi6cIImTEjtlBWuABJcYuhBgnjnKTHgtDgCJ+GiKJ447rXTLScSRPVRi4PoR3XN4dhB6SPLUA9J6bON+c8bKii80HmiRBBxj6TS3Gm2u1tobcV6qH/9eDXw/FwOfXv3T6DLW3kEGbdU9PpYyg18NJMEHihRm/6Puvf/AE7w/S37endcv6T4EtEvMmSQd4JkAzxMey9ULtxz8s2mhCF1ZJCAhB0IQhAKSmkg5vE+GBBgCav0x9z815+t4Ui3XAkkDPoB+WvYKlzQRBwcrF4lWV4RabwCPhGxJ57FJ7SM4nAEn0E0vZf4YEQK47ey59XwbjYIH8lYvFXXmdAHtNmI7n85WGu9obkEmQ0iAbnpgmj/AK5XbreC6vjbJHExHELN2iRAGK4gDc1vCxYrka7MD4aDQbPqJ+6pjogtFdViINTfzC0e0i6iRkmhyeSpfoG/OYOBAp2xEieFkZPaXOGMZ/cLwKx/Szaz/jPmoWQSeokmeoXMAZqMdls/SIPUSBzmfL9slU1pJ3ECif3Db3RWWo0FgLoGTMTEtO+PnSNJwcAQZBAsfCR2jkLR7JkGJ3m4IAGNqTbpmRxx/wC1zIO0cJgx1AXENigRABFjN9qhaNbAjcCBJsHsfzCekQ4ydvhERAJzyCQAnqjBdcEWcC4JHJv7K4M3avTZMSMEUDHMZqExDnHAnIq+K/MJOYQOrUMx5m3E5okxOcJv0ASHHNnq7QBe+DCIw0mQ6SLgSM9JiIgflqzozBAM7giQaiBOMDC2cz4sC6jJECSfeVi0dImYO8YdW3y+iip8WyR5WgxcOxMiIGJ/N0xLodERgG7PNURdhWNMA3IkQDJk/wAf6Q9l2CdvY3OawmDBjHAQGgTe3SSbdtMkTa0a1xM9DY6ZJJ/dQjFizfYUpDHdILc7tEAGsOMHEH3C1/8AH6gSGzAkTNyPW/dBk5zQSf2gZNiKPqPtWyu42kCztPp+ZWmj4HUaMkyIAiWjMAAH6k7Z57ND9O1C4F0BvEX85jivWytSVHmaYdBLZn5gcQePnC9fwHgHR1PPmOBkD2Xb4bwDGDyj3XUAunP4/tLSa2MJpwiF1ZCRRCSAQlKEHShJCASTSQKEQmnCCYQnCEEwszoiIAj0WqEwc2p4RhohZD9PaCTzZXchZ8YuvNf4E7Lmd4J5cDcCR04BNEHC9qEoU8Ia8XU8K8YBr6+v0WTtLUm8A/MRjOV78IhT1rrwWaE+aCI+H3iaWb9F7iPK4bbGcEGPbPdfRFqQap6zXz2r4Z2CJknNge3H9qtTwzjUeU1uHDmCPb5L3ugcDv3ThPWa8T/w3UObE+t/dN/6Y/pgG7IJuLJxXNL2oThX1xNeM39NcQOoDYmYyFbv0w5BHvN8CdgvVhOFfCGvPH6Zp/usRv8AW106Xh2twFvCIWpzDUwmAqhCqFCITQgSE0kCKRTKlAkJoQbShCEApeeMoc5SO35/aDRuE0gmgEIQgIRCE0ChKFSklApTRHb87qTSBpoSQEIhEoQKE4QmgUIhNIlAkmzJ+iTjyqaEDhJEoQNCSEAhJCASJSJSiUDlJIhAKBoRKEGqRKaEGYWgCEIGhCEAiU0IEiU0ICVIOUIQBdspKEIHKUoQgJTlJCBymChCAlQ43fshCAaFSEIEUShCBSiUkICUSkhAnFPqhCECPJ3QhCAlCEIP/9k="/>
          <p:cNvSpPr>
            <a:spLocks noChangeAspect="1" noChangeArrowheads="1"/>
          </p:cNvSpPr>
          <p:nvPr/>
        </p:nvSpPr>
        <p:spPr bwMode="auto">
          <a:xfrm>
            <a:off x="155575" y="-1493838"/>
            <a:ext cx="4705350" cy="3124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6876" name="Picture 12" descr="http://previews.123rf.com/images/kho/kho0905/kho090500047/4927290-du-c-ne-de-sable-le-minerai-de-l-industrie-mini-re-Banque-d%27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429132"/>
            <a:ext cx="2857520" cy="18973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00100" y="64293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http://fr.123rf.com/photo_4927290_du-cone-de-sable--le-minerai-de-l-industrie-miniere.html</a:t>
            </a:r>
            <a:endParaRPr lang="fr-CA" sz="800" dirty="0"/>
          </a:p>
        </p:txBody>
      </p:sp>
      <p:sp>
        <p:nvSpPr>
          <p:cNvPr id="5" name="Rectangle 4"/>
          <p:cNvSpPr/>
          <p:nvPr/>
        </p:nvSpPr>
        <p:spPr>
          <a:xfrm>
            <a:off x="5000628" y="6429396"/>
            <a:ext cx="44291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https://maconnerie.bilp.fr/technique-beton-arme/article/les-granulats-dans-le-beton-arme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7620000" cy="3724276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rot="5400000" flipH="1" flipV="1">
            <a:off x="1000100" y="4429132"/>
            <a:ext cx="21431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142976" y="5429264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/>
              <a:t>Béton</a:t>
            </a:r>
            <a:r>
              <a:rPr lang="en-CA" sz="2800" dirty="0" smtClean="0"/>
              <a:t> = </a:t>
            </a:r>
            <a:r>
              <a:rPr lang="en-CA" sz="2800" dirty="0" err="1" smtClean="0"/>
              <a:t>pâte</a:t>
            </a:r>
            <a:r>
              <a:rPr lang="en-CA" sz="2800" dirty="0" smtClean="0"/>
              <a:t> de </a:t>
            </a:r>
            <a:r>
              <a:rPr lang="en-CA" sz="2800" dirty="0" err="1" smtClean="0"/>
              <a:t>ciment</a:t>
            </a:r>
            <a:r>
              <a:rPr lang="en-CA" sz="2800" dirty="0" smtClean="0"/>
              <a:t> (</a:t>
            </a:r>
            <a:r>
              <a:rPr lang="en-CA" sz="2800" dirty="0" err="1" smtClean="0"/>
              <a:t>matrice</a:t>
            </a:r>
            <a:r>
              <a:rPr lang="en-CA" sz="2800" dirty="0" smtClean="0"/>
              <a:t>) + </a:t>
            </a:r>
            <a:r>
              <a:rPr lang="en-CA" sz="2800" dirty="0" err="1" smtClean="0"/>
              <a:t>granulats</a:t>
            </a:r>
            <a:r>
              <a:rPr lang="en-CA" sz="2800" dirty="0" smtClean="0"/>
              <a:t> (agent de </a:t>
            </a:r>
            <a:r>
              <a:rPr lang="en-CA" sz="2800" dirty="0" err="1" smtClean="0"/>
              <a:t>renfort</a:t>
            </a:r>
            <a:r>
              <a:rPr lang="en-CA" sz="2800" dirty="0" smtClean="0"/>
              <a:t>)</a:t>
            </a:r>
            <a:endParaRPr lang="fr-CA" sz="2800" dirty="0"/>
          </a:p>
        </p:txBody>
      </p:sp>
      <p:sp>
        <p:nvSpPr>
          <p:cNvPr id="12" name="Rectangle 11"/>
          <p:cNvSpPr/>
          <p:nvPr/>
        </p:nvSpPr>
        <p:spPr>
          <a:xfrm>
            <a:off x="4929190" y="464344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http://www.chm.ulaval.ca/gecha/chm2904/table_matieres_chm2904_7.html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/>
          <a:lstStyle/>
          <a:p>
            <a:r>
              <a:rPr lang="en-CA" dirty="0" smtClean="0"/>
              <a:t>Microstructure</a:t>
            </a:r>
            <a:endParaRPr lang="fr-CA" dirty="0"/>
          </a:p>
        </p:txBody>
      </p:sp>
      <p:pic>
        <p:nvPicPr>
          <p:cNvPr id="83972" name="Picture 4" descr="Image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4714908" cy="3375298"/>
          </a:xfrm>
          <a:prstGeom prst="rect">
            <a:avLst/>
          </a:prstGeom>
          <a:noFill/>
        </p:spPr>
      </p:pic>
      <p:pic>
        <p:nvPicPr>
          <p:cNvPr id="83976" name="Picture 8" descr="http://doc.lerm.fr/wp-content/gallery/lerm-infos-eau/feuilletc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14818"/>
            <a:ext cx="4833944" cy="21431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714744" y="6357958"/>
            <a:ext cx="21339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800" dirty="0" smtClean="0"/>
              <a:t>http://doc.lerm.fr/leau-pate-ciment-hydrate/</a:t>
            </a:r>
            <a:endParaRPr lang="fr-CA" sz="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42976" y="4643446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( Forces de Van </a:t>
            </a:r>
            <a:r>
              <a:rPr lang="en-CA" sz="1400" dirty="0" err="1" smtClean="0">
                <a:solidFill>
                  <a:srgbClr val="FF0000"/>
                </a:solidFill>
              </a:rPr>
              <a:t>der</a:t>
            </a:r>
            <a:r>
              <a:rPr lang="en-CA" sz="1400" dirty="0" smtClean="0">
                <a:solidFill>
                  <a:srgbClr val="FF0000"/>
                </a:solidFill>
              </a:rPr>
              <a:t> Waals )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00958" y="500063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( </a:t>
            </a:r>
            <a:r>
              <a:rPr lang="en-CA" sz="1400" dirty="0" err="1" smtClean="0">
                <a:solidFill>
                  <a:srgbClr val="FF0000"/>
                </a:solidFill>
              </a:rPr>
              <a:t>Groupements</a:t>
            </a:r>
            <a:endParaRPr lang="en-CA" sz="1400" dirty="0" smtClean="0">
              <a:solidFill>
                <a:srgbClr val="FF0000"/>
              </a:solidFill>
            </a:endParaRPr>
          </a:p>
          <a:p>
            <a:r>
              <a:rPr lang="en-CA" sz="1400" dirty="0" smtClean="0">
                <a:solidFill>
                  <a:srgbClr val="FF0000"/>
                </a:solidFill>
              </a:rPr>
              <a:t> </a:t>
            </a:r>
            <a:r>
              <a:rPr lang="en-CA" sz="1400" dirty="0" err="1" smtClean="0">
                <a:solidFill>
                  <a:srgbClr val="FF0000"/>
                </a:solidFill>
              </a:rPr>
              <a:t>hydroxyles</a:t>
            </a:r>
            <a:r>
              <a:rPr lang="en-CA" sz="1400" dirty="0" smtClean="0">
                <a:solidFill>
                  <a:srgbClr val="FF0000"/>
                </a:solidFill>
              </a:rPr>
              <a:t> )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>
            <a:off x="7215206" y="4786322"/>
            <a:ext cx="214314" cy="11430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</a:t>
            </a:r>
            <a:r>
              <a:rPr lang="en-CA" dirty="0" err="1" smtClean="0"/>
              <a:t>djuvants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643050"/>
            <a:ext cx="7498080" cy="28575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CA" sz="2400" dirty="0" err="1" smtClean="0"/>
              <a:t>Fonctions</a:t>
            </a:r>
            <a:r>
              <a:rPr lang="en-CA" sz="2400" dirty="0" smtClean="0"/>
              <a:t>: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err="1" smtClean="0"/>
              <a:t>Réduire</a:t>
            </a:r>
            <a:r>
              <a:rPr lang="en-CA" sz="2400" dirty="0" smtClean="0"/>
              <a:t> le </a:t>
            </a:r>
            <a:r>
              <a:rPr lang="en-CA" sz="2400" dirty="0" err="1" smtClean="0"/>
              <a:t>coût</a:t>
            </a:r>
            <a:endParaRPr lang="en-CA" sz="2400" dirty="0" smtClean="0"/>
          </a:p>
          <a:p>
            <a:r>
              <a:rPr lang="en-CA" sz="2400" dirty="0" smtClean="0"/>
              <a:t>Assurer la </a:t>
            </a:r>
            <a:r>
              <a:rPr lang="en-CA" sz="2400" dirty="0" err="1" smtClean="0"/>
              <a:t>qualité</a:t>
            </a:r>
            <a:r>
              <a:rPr lang="en-CA" sz="2400" dirty="0" smtClean="0"/>
              <a:t> du </a:t>
            </a:r>
            <a:r>
              <a:rPr lang="en-CA" sz="2400" dirty="0" err="1" smtClean="0"/>
              <a:t>béton</a:t>
            </a:r>
            <a:r>
              <a:rPr lang="en-CA" sz="2400" dirty="0" smtClean="0"/>
              <a:t> pendant </a:t>
            </a:r>
            <a:r>
              <a:rPr lang="en-CA" sz="2400" dirty="0" err="1" smtClean="0"/>
              <a:t>sa</a:t>
            </a:r>
            <a:r>
              <a:rPr lang="en-CA" sz="2400" dirty="0" smtClean="0"/>
              <a:t> </a:t>
            </a:r>
            <a:r>
              <a:rPr lang="en-CA" sz="2400" dirty="0" err="1" smtClean="0"/>
              <a:t>préparation</a:t>
            </a:r>
            <a:r>
              <a:rPr lang="en-CA" sz="2400" dirty="0" smtClean="0"/>
              <a:t>, son transport et </a:t>
            </a:r>
            <a:r>
              <a:rPr lang="en-CA" sz="2400" dirty="0" err="1" smtClean="0"/>
              <a:t>sa</a:t>
            </a:r>
            <a:r>
              <a:rPr lang="en-CA" sz="2400" dirty="0" smtClean="0"/>
              <a:t> </a:t>
            </a:r>
            <a:r>
              <a:rPr lang="en-CA" sz="2400" dirty="0" err="1" smtClean="0"/>
              <a:t>mise</a:t>
            </a:r>
            <a:r>
              <a:rPr lang="en-CA" sz="2400" dirty="0" smtClean="0"/>
              <a:t> en place</a:t>
            </a:r>
          </a:p>
          <a:p>
            <a:r>
              <a:rPr lang="en-CA" sz="2400" dirty="0" smtClean="0"/>
              <a:t>Donner au </a:t>
            </a:r>
            <a:r>
              <a:rPr lang="en-CA" sz="2400" dirty="0" err="1" smtClean="0"/>
              <a:t>béton</a:t>
            </a:r>
            <a:r>
              <a:rPr lang="en-CA" sz="2400" dirty="0" smtClean="0"/>
              <a:t> </a:t>
            </a:r>
            <a:r>
              <a:rPr lang="en-CA" sz="2400" dirty="0" err="1" smtClean="0"/>
              <a:t>certaines</a:t>
            </a:r>
            <a:r>
              <a:rPr lang="en-CA" sz="2400" dirty="0" smtClean="0"/>
              <a:t> </a:t>
            </a:r>
            <a:r>
              <a:rPr lang="en-CA" sz="2400" dirty="0" err="1" smtClean="0"/>
              <a:t>propriétés</a:t>
            </a:r>
            <a:endParaRPr lang="en-CA" sz="2400" dirty="0" smtClean="0"/>
          </a:p>
          <a:p>
            <a:r>
              <a:rPr lang="en-CA" sz="2400" dirty="0" err="1" smtClean="0"/>
              <a:t>Répondre</a:t>
            </a:r>
            <a:r>
              <a:rPr lang="en-CA" sz="2400" dirty="0" smtClean="0"/>
              <a:t> à </a:t>
            </a:r>
            <a:r>
              <a:rPr lang="en-CA" sz="2400" dirty="0" err="1" smtClean="0"/>
              <a:t>certaines</a:t>
            </a:r>
            <a:r>
              <a:rPr lang="en-CA" sz="2400" dirty="0" smtClean="0"/>
              <a:t> </a:t>
            </a:r>
            <a:r>
              <a:rPr lang="en-CA" sz="2400" dirty="0" err="1" smtClean="0"/>
              <a:t>urgences</a:t>
            </a:r>
            <a:r>
              <a:rPr lang="en-CA" sz="2400" dirty="0" smtClean="0"/>
              <a:t> pendant le </a:t>
            </a:r>
            <a:r>
              <a:rPr lang="en-CA" sz="2400" dirty="0" err="1" smtClean="0"/>
              <a:t>bétonnage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Adjuvants</a:t>
            </a:r>
            <a:r>
              <a:rPr lang="en-CA" dirty="0" smtClean="0"/>
              <a:t> </a:t>
            </a:r>
            <a:r>
              <a:rPr lang="en-CA" dirty="0" err="1" smtClean="0"/>
              <a:t>chimiques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52" y="1500174"/>
            <a:ext cx="7498080" cy="4800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Les </a:t>
            </a:r>
            <a:r>
              <a:rPr lang="en-CA" sz="2400" dirty="0" err="1" smtClean="0"/>
              <a:t>entraîneurs</a:t>
            </a:r>
            <a:r>
              <a:rPr lang="en-CA" sz="2400" dirty="0" smtClean="0"/>
              <a:t> </a:t>
            </a:r>
            <a:r>
              <a:rPr lang="en-CA" sz="2400" dirty="0" err="1" smtClean="0"/>
              <a:t>d’air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Les </a:t>
            </a:r>
            <a:r>
              <a:rPr lang="en-CA" sz="2400" dirty="0" err="1" smtClean="0"/>
              <a:t>réducteurs</a:t>
            </a:r>
            <a:r>
              <a:rPr lang="en-CA" sz="2400" dirty="0" smtClean="0"/>
              <a:t> </a:t>
            </a:r>
            <a:r>
              <a:rPr lang="en-CA" sz="2400" dirty="0" err="1" smtClean="0"/>
              <a:t>d’eau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Les </a:t>
            </a:r>
            <a:r>
              <a:rPr lang="en-CA" sz="2400" dirty="0" err="1" smtClean="0"/>
              <a:t>superplastifiants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Les </a:t>
            </a:r>
            <a:r>
              <a:rPr lang="en-CA" sz="2400" dirty="0" err="1" smtClean="0"/>
              <a:t>accélérateurs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Les </a:t>
            </a:r>
            <a:r>
              <a:rPr lang="en-CA" sz="2400" dirty="0" err="1" smtClean="0"/>
              <a:t>retardateurs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Les </a:t>
            </a:r>
            <a:r>
              <a:rPr lang="en-CA" sz="2400" dirty="0" err="1" smtClean="0"/>
              <a:t>contrôleurs</a:t>
            </a:r>
            <a:r>
              <a:rPr lang="en-CA" sz="2400" dirty="0" smtClean="0"/>
              <a:t> </a:t>
            </a:r>
            <a:r>
              <a:rPr lang="en-CA" sz="2400" dirty="0" err="1" smtClean="0"/>
              <a:t>d’hydratation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Les </a:t>
            </a:r>
            <a:r>
              <a:rPr lang="en-CA" sz="2400" dirty="0" err="1" smtClean="0"/>
              <a:t>inhibiteurs</a:t>
            </a:r>
            <a:r>
              <a:rPr lang="en-CA" sz="2400" dirty="0" smtClean="0"/>
              <a:t> de corrosion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Les </a:t>
            </a:r>
            <a:r>
              <a:rPr lang="en-CA" sz="2400" dirty="0" err="1" smtClean="0"/>
              <a:t>réducteurs</a:t>
            </a:r>
            <a:r>
              <a:rPr lang="en-CA" sz="2400" dirty="0" smtClean="0"/>
              <a:t> de </a:t>
            </a:r>
            <a:r>
              <a:rPr lang="en-CA" sz="2400" dirty="0" err="1" smtClean="0"/>
              <a:t>retrait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Les </a:t>
            </a:r>
            <a:r>
              <a:rPr lang="en-CA" sz="2400" dirty="0" err="1" smtClean="0"/>
              <a:t>inhibiteurs</a:t>
            </a:r>
            <a:r>
              <a:rPr lang="en-CA" sz="2400" dirty="0" smtClean="0"/>
              <a:t> de </a:t>
            </a:r>
            <a:r>
              <a:rPr lang="en-CA" sz="2400" dirty="0" err="1" smtClean="0"/>
              <a:t>réaction</a:t>
            </a:r>
            <a:r>
              <a:rPr lang="en-CA" sz="2400" dirty="0" smtClean="0"/>
              <a:t> </a:t>
            </a:r>
            <a:r>
              <a:rPr lang="en-CA" sz="2400" dirty="0" err="1" smtClean="0"/>
              <a:t>alcali-silice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Les </a:t>
            </a:r>
            <a:r>
              <a:rPr lang="en-CA" sz="2400" dirty="0" err="1" smtClean="0"/>
              <a:t>adjuvants</a:t>
            </a:r>
            <a:r>
              <a:rPr lang="en-CA" sz="2400" dirty="0" smtClean="0"/>
              <a:t> pour </a:t>
            </a:r>
            <a:r>
              <a:rPr lang="en-CA" sz="2400" dirty="0" err="1" smtClean="0"/>
              <a:t>colorer</a:t>
            </a:r>
            <a:r>
              <a:rPr lang="en-CA" sz="2400" dirty="0" smtClean="0"/>
              <a:t> le </a:t>
            </a:r>
            <a:r>
              <a:rPr lang="en-CA" sz="2400" dirty="0" err="1" smtClean="0"/>
              <a:t>béton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Divers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86512" y="1785926"/>
            <a:ext cx="250033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***Il </a:t>
            </a:r>
            <a:r>
              <a:rPr lang="en-CA" dirty="0" err="1" smtClean="0"/>
              <a:t>n’existe</a:t>
            </a:r>
            <a:r>
              <a:rPr lang="en-CA" dirty="0" smtClean="0"/>
              <a:t> pas de </a:t>
            </a:r>
            <a:r>
              <a:rPr lang="en-CA" dirty="0" err="1" smtClean="0"/>
              <a:t>normes</a:t>
            </a:r>
            <a:r>
              <a:rPr lang="en-CA" dirty="0" smtClean="0"/>
              <a:t> CSA pour les </a:t>
            </a:r>
            <a:r>
              <a:rPr lang="en-CA" dirty="0" err="1" smtClean="0"/>
              <a:t>adjuvants</a:t>
            </a:r>
            <a:r>
              <a:rPr lang="en-CA" dirty="0" smtClean="0"/>
              <a:t>. Il </a:t>
            </a:r>
            <a:r>
              <a:rPr lang="en-CA" dirty="0" err="1" smtClean="0"/>
              <a:t>faut</a:t>
            </a:r>
            <a:r>
              <a:rPr lang="en-CA" dirty="0" smtClean="0"/>
              <a:t> utiliser le dosage </a:t>
            </a:r>
            <a:r>
              <a:rPr lang="en-CA" dirty="0" err="1" smtClean="0"/>
              <a:t>recommandé</a:t>
            </a:r>
            <a:r>
              <a:rPr lang="en-CA" dirty="0" smtClean="0"/>
              <a:t> par le fabricant.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76" y="30149"/>
            <a:ext cx="7558086" cy="1470025"/>
          </a:xfrm>
        </p:spPr>
        <p:txBody>
          <a:bodyPr>
            <a:normAutofit/>
          </a:bodyPr>
          <a:lstStyle/>
          <a:p>
            <a:r>
              <a:rPr lang="en-CA" dirty="0" err="1" smtClean="0"/>
              <a:t>Adjuvants</a:t>
            </a:r>
            <a:r>
              <a:rPr lang="en-CA" dirty="0" smtClean="0"/>
              <a:t> </a:t>
            </a:r>
            <a:r>
              <a:rPr lang="en-CA" dirty="0" err="1" smtClean="0"/>
              <a:t>entraîneurs</a:t>
            </a:r>
            <a:r>
              <a:rPr lang="en-CA" dirty="0" smtClean="0"/>
              <a:t> </a:t>
            </a:r>
            <a:r>
              <a:rPr lang="en-CA" dirty="0" err="1" smtClean="0"/>
              <a:t>d’air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6400800" cy="1752600"/>
          </a:xfrm>
        </p:spPr>
        <p:txBody>
          <a:bodyPr/>
          <a:lstStyle/>
          <a:p>
            <a:r>
              <a:rPr lang="en-CA" dirty="0" err="1" smtClean="0"/>
              <a:t>Minuscules</a:t>
            </a:r>
            <a:r>
              <a:rPr lang="en-CA" dirty="0" smtClean="0"/>
              <a:t> </a:t>
            </a:r>
            <a:r>
              <a:rPr lang="en-CA" dirty="0" err="1" smtClean="0"/>
              <a:t>bulles</a:t>
            </a:r>
            <a:r>
              <a:rPr lang="en-CA" dirty="0" smtClean="0"/>
              <a:t> </a:t>
            </a:r>
            <a:r>
              <a:rPr lang="en-CA" dirty="0" err="1" smtClean="0"/>
              <a:t>d’air</a:t>
            </a:r>
            <a:r>
              <a:rPr lang="en-CA" dirty="0" smtClean="0"/>
              <a:t> </a:t>
            </a:r>
            <a:r>
              <a:rPr lang="en-CA" dirty="0" err="1" smtClean="0"/>
              <a:t>réparties</a:t>
            </a:r>
            <a:r>
              <a:rPr lang="en-CA" dirty="0" smtClean="0"/>
              <a:t> </a:t>
            </a:r>
            <a:r>
              <a:rPr lang="en-CA" dirty="0" err="1" smtClean="0"/>
              <a:t>également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la </a:t>
            </a:r>
            <a:r>
              <a:rPr lang="en-CA" dirty="0" err="1" smtClean="0"/>
              <a:t>pâte</a:t>
            </a:r>
            <a:r>
              <a:rPr lang="en-CA" dirty="0" smtClean="0"/>
              <a:t> de </a:t>
            </a:r>
            <a:r>
              <a:rPr lang="en-CA" dirty="0" err="1" smtClean="0"/>
              <a:t>ciment</a:t>
            </a:r>
            <a:r>
              <a:rPr lang="en-CA" dirty="0" smtClean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14414" y="3286124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Utilités</a:t>
            </a:r>
            <a:r>
              <a:rPr lang="en-CA" dirty="0" smtClean="0"/>
              <a:t>:</a:t>
            </a:r>
          </a:p>
          <a:p>
            <a:r>
              <a:rPr lang="en-CA" dirty="0" smtClean="0"/>
              <a:t>- Cycle gel-</a:t>
            </a:r>
            <a:r>
              <a:rPr lang="en-CA" dirty="0" err="1" smtClean="0"/>
              <a:t>dégel</a:t>
            </a:r>
            <a:endParaRPr lang="en-CA" dirty="0" smtClean="0"/>
          </a:p>
          <a:p>
            <a:r>
              <a:rPr lang="en-CA" dirty="0" smtClean="0"/>
              <a:t>- </a:t>
            </a:r>
            <a:r>
              <a:rPr lang="en-CA" dirty="0" err="1" smtClean="0"/>
              <a:t>Écaillage</a:t>
            </a:r>
            <a:r>
              <a:rPr lang="en-CA" dirty="0" smtClean="0"/>
              <a:t> </a:t>
            </a:r>
          </a:p>
          <a:p>
            <a:r>
              <a:rPr lang="en-CA" dirty="0" smtClean="0"/>
              <a:t>- </a:t>
            </a:r>
            <a:r>
              <a:rPr lang="en-CA" dirty="0" err="1" smtClean="0"/>
              <a:t>Meilleure</a:t>
            </a:r>
            <a:r>
              <a:rPr lang="en-CA" dirty="0" smtClean="0"/>
              <a:t> </a:t>
            </a:r>
            <a:r>
              <a:rPr lang="en-CA" dirty="0" err="1" smtClean="0"/>
              <a:t>maniabilité</a:t>
            </a:r>
            <a:r>
              <a:rPr lang="en-CA" dirty="0" smtClean="0"/>
              <a:t> du </a:t>
            </a:r>
            <a:r>
              <a:rPr lang="en-CA" dirty="0" err="1" smtClean="0"/>
              <a:t>béton</a:t>
            </a:r>
            <a:r>
              <a:rPr lang="en-CA" dirty="0" smtClean="0"/>
              <a:t> </a:t>
            </a:r>
            <a:r>
              <a:rPr lang="en-CA" dirty="0" err="1" smtClean="0"/>
              <a:t>frais</a:t>
            </a:r>
            <a:endParaRPr lang="en-CA" dirty="0" smtClean="0"/>
          </a:p>
        </p:txBody>
      </p:sp>
      <p:pic>
        <p:nvPicPr>
          <p:cNvPr id="41986" name="Picture 2" descr="Adjuvant entraîneur d'air CELLOCRETE DRA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143248"/>
            <a:ext cx="3857652" cy="279294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72066" y="592933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http://www.archiexpo.fr/prod/draco/product-60237-1472519.html</a:t>
            </a:r>
            <a:endParaRPr lang="fr-CA" sz="800" dirty="0"/>
          </a:p>
        </p:txBody>
      </p:sp>
      <p:sp>
        <p:nvSpPr>
          <p:cNvPr id="7" name="Rectangle 6"/>
          <p:cNvSpPr/>
          <p:nvPr/>
        </p:nvSpPr>
        <p:spPr>
          <a:xfrm>
            <a:off x="1285852" y="4714884"/>
            <a:ext cx="3571900" cy="16430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err="1" smtClean="0"/>
              <a:t>Constituants</a:t>
            </a:r>
            <a:r>
              <a:rPr lang="en-CA" dirty="0" smtClean="0"/>
              <a:t>: </a:t>
            </a:r>
            <a:r>
              <a:rPr lang="en-CA" dirty="0" err="1"/>
              <a:t>s</a:t>
            </a:r>
            <a:r>
              <a:rPr lang="en-CA" dirty="0" err="1" smtClean="0"/>
              <a:t>els</a:t>
            </a:r>
            <a:r>
              <a:rPr lang="en-CA" dirty="0" smtClean="0"/>
              <a:t> de </a:t>
            </a:r>
            <a:r>
              <a:rPr lang="en-CA" dirty="0" err="1" smtClean="0"/>
              <a:t>résine</a:t>
            </a:r>
            <a:r>
              <a:rPr lang="en-CA" dirty="0" smtClean="0"/>
              <a:t> de bois, </a:t>
            </a:r>
            <a:r>
              <a:rPr lang="en-CA" dirty="0" err="1" smtClean="0"/>
              <a:t>sels</a:t>
            </a:r>
            <a:r>
              <a:rPr lang="en-CA" dirty="0" smtClean="0"/>
              <a:t> de </a:t>
            </a:r>
            <a:r>
              <a:rPr lang="en-CA" dirty="0" err="1" smtClean="0"/>
              <a:t>lignine</a:t>
            </a:r>
            <a:r>
              <a:rPr lang="en-CA" dirty="0" smtClean="0"/>
              <a:t> </a:t>
            </a:r>
            <a:r>
              <a:rPr lang="en-CA" dirty="0" err="1" smtClean="0"/>
              <a:t>sulfonatée</a:t>
            </a:r>
            <a:r>
              <a:rPr lang="en-CA" dirty="0" smtClean="0"/>
              <a:t>, </a:t>
            </a:r>
            <a:r>
              <a:rPr lang="en-CA" dirty="0" err="1" smtClean="0"/>
              <a:t>sels</a:t>
            </a:r>
            <a:r>
              <a:rPr lang="en-CA" dirty="0" smtClean="0"/>
              <a:t> </a:t>
            </a:r>
            <a:r>
              <a:rPr lang="en-CA" dirty="0" err="1" smtClean="0"/>
              <a:t>d’acide</a:t>
            </a:r>
            <a:r>
              <a:rPr lang="en-CA" dirty="0" smtClean="0"/>
              <a:t> du </a:t>
            </a:r>
            <a:r>
              <a:rPr lang="en-CA" dirty="0" err="1" smtClean="0"/>
              <a:t>pétrole</a:t>
            </a:r>
            <a:r>
              <a:rPr lang="en-CA" dirty="0" smtClean="0"/>
              <a:t>, </a:t>
            </a:r>
            <a:r>
              <a:rPr lang="en-CA" dirty="0" err="1" smtClean="0"/>
              <a:t>acides</a:t>
            </a:r>
            <a:r>
              <a:rPr lang="en-CA" dirty="0" smtClean="0"/>
              <a:t> </a:t>
            </a:r>
            <a:r>
              <a:rPr lang="en-CA" dirty="0" err="1" smtClean="0"/>
              <a:t>gras</a:t>
            </a:r>
            <a:r>
              <a:rPr lang="en-CA" dirty="0" smtClean="0"/>
              <a:t> et </a:t>
            </a:r>
            <a:r>
              <a:rPr lang="en-CA" dirty="0" err="1" smtClean="0"/>
              <a:t>résineux</a:t>
            </a:r>
            <a:r>
              <a:rPr lang="en-CA" dirty="0" smtClean="0"/>
              <a:t> et </a:t>
            </a:r>
            <a:r>
              <a:rPr lang="en-CA" dirty="0" err="1" smtClean="0"/>
              <a:t>leurs</a:t>
            </a:r>
            <a:r>
              <a:rPr lang="en-CA" dirty="0" smtClean="0"/>
              <a:t> </a:t>
            </a:r>
            <a:r>
              <a:rPr lang="en-CA" dirty="0" err="1" smtClean="0"/>
              <a:t>sels</a:t>
            </a:r>
            <a:r>
              <a:rPr lang="en-CA" dirty="0" smtClean="0"/>
              <a:t>, </a:t>
            </a:r>
            <a:r>
              <a:rPr lang="en-CA" dirty="0" err="1" smtClean="0"/>
              <a:t>sulfonates</a:t>
            </a:r>
            <a:r>
              <a:rPr lang="en-CA" dirty="0" smtClean="0"/>
              <a:t> de </a:t>
            </a:r>
            <a:r>
              <a:rPr lang="en-CA" dirty="0" err="1" smtClean="0"/>
              <a:t>benzène</a:t>
            </a:r>
            <a:r>
              <a:rPr lang="en-CA" dirty="0" smtClean="0"/>
              <a:t> </a:t>
            </a:r>
            <a:r>
              <a:rPr lang="en-CA" dirty="0" err="1" smtClean="0"/>
              <a:t>d,alkyle</a:t>
            </a:r>
            <a:r>
              <a:rPr lang="en-CA" dirty="0" smtClean="0"/>
              <a:t>, </a:t>
            </a:r>
            <a:r>
              <a:rPr lang="en-CA" dirty="0" err="1" smtClean="0"/>
              <a:t>sels</a:t>
            </a:r>
            <a:r>
              <a:rPr lang="en-CA" dirty="0" smtClean="0"/>
              <a:t> </a:t>
            </a:r>
            <a:r>
              <a:rPr lang="en-CA" dirty="0" err="1" smtClean="0"/>
              <a:t>d’hydrocarbures</a:t>
            </a:r>
            <a:r>
              <a:rPr lang="en-CA" dirty="0" smtClean="0"/>
              <a:t> </a:t>
            </a:r>
            <a:r>
              <a:rPr lang="en-CA" dirty="0" err="1" smtClean="0"/>
              <a:t>sulfonatés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2357454" cy="857256"/>
          </a:xfrm>
        </p:spPr>
        <p:txBody>
          <a:bodyPr/>
          <a:lstStyle/>
          <a:p>
            <a:r>
              <a:rPr lang="en-CA" dirty="0" smtClean="0"/>
              <a:t>Fibres</a:t>
            </a:r>
            <a:endParaRPr lang="fr-CA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7552177" cy="3691128"/>
          </a:xfrm>
          <a:prstGeom prst="rect">
            <a:avLst/>
          </a:prstGeom>
          <a:noFill/>
        </p:spPr>
      </p:pic>
      <p:pic>
        <p:nvPicPr>
          <p:cNvPr id="5" name="Picture 2" descr="http://www.eti-construction.fr/wp-content/uploads/2013/02/sem06_beton-fibre_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857760"/>
            <a:ext cx="4786346" cy="159867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00166" y="64293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http://www.eti-construction.fr/des-usages-differents-pour-chaque-beton-fibre-9469/</a:t>
            </a:r>
            <a:endParaRPr lang="fr-CA" sz="800" dirty="0"/>
          </a:p>
        </p:txBody>
      </p:sp>
      <p:sp>
        <p:nvSpPr>
          <p:cNvPr id="7" name="Rectangle 6"/>
          <p:cNvSpPr/>
          <p:nvPr/>
        </p:nvSpPr>
        <p:spPr>
          <a:xfrm>
            <a:off x="5929322" y="4857760"/>
            <a:ext cx="307183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Fibres </a:t>
            </a:r>
            <a:r>
              <a:rPr lang="en-CA" dirty="0" err="1" smtClean="0"/>
              <a:t>d’acier</a:t>
            </a:r>
            <a:r>
              <a:rPr lang="en-CA" dirty="0" smtClean="0"/>
              <a:t>, de </a:t>
            </a:r>
            <a:r>
              <a:rPr lang="en-CA" dirty="0" err="1" smtClean="0"/>
              <a:t>verre</a:t>
            </a:r>
            <a:r>
              <a:rPr lang="en-CA" dirty="0" smtClean="0"/>
              <a:t>, de </a:t>
            </a:r>
            <a:r>
              <a:rPr lang="en-CA" dirty="0" err="1" smtClean="0"/>
              <a:t>matériaux</a:t>
            </a:r>
            <a:r>
              <a:rPr lang="en-CA" dirty="0" smtClean="0"/>
              <a:t> </a:t>
            </a:r>
            <a:r>
              <a:rPr lang="en-CA" dirty="0" err="1" smtClean="0"/>
              <a:t>synthétiques</a:t>
            </a:r>
            <a:r>
              <a:rPr lang="en-CA" dirty="0" smtClean="0"/>
              <a:t> </a:t>
            </a:r>
            <a:r>
              <a:rPr lang="en-CA" dirty="0" err="1" smtClean="0"/>
              <a:t>ou</a:t>
            </a:r>
            <a:r>
              <a:rPr lang="en-CA" dirty="0" smtClean="0"/>
              <a:t> de </a:t>
            </a:r>
            <a:r>
              <a:rPr lang="en-CA" dirty="0" err="1" smtClean="0"/>
              <a:t>matériaux</a:t>
            </a:r>
            <a:r>
              <a:rPr lang="en-CA" dirty="0" smtClean="0"/>
              <a:t> </a:t>
            </a:r>
            <a:r>
              <a:rPr lang="en-CA" dirty="0" err="1" smtClean="0"/>
              <a:t>naturels</a:t>
            </a:r>
            <a:r>
              <a:rPr lang="en-CA" dirty="0" smtClean="0"/>
              <a:t>.</a:t>
            </a:r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0,5 à 2% du volume du </a:t>
            </a:r>
            <a:r>
              <a:rPr lang="en-CA" dirty="0" err="1" smtClean="0"/>
              <a:t>béton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1071538" y="464344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http://www.chm.ulaval.ca/gecha/chm2904/table_matieres_chm2904_7.html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5143536" cy="785817"/>
          </a:xfrm>
        </p:spPr>
        <p:txBody>
          <a:bodyPr>
            <a:normAutofit/>
          </a:bodyPr>
          <a:lstStyle/>
          <a:p>
            <a:r>
              <a:rPr lang="en-CA" dirty="0" smtClean="0"/>
              <a:t>fibres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1506" y="1428736"/>
            <a:ext cx="8072494" cy="1752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dirty="0" err="1" smtClean="0"/>
              <a:t>Augmentent</a:t>
            </a:r>
            <a:r>
              <a:rPr lang="en-CA" dirty="0" smtClean="0"/>
              <a:t> la résistance à la </a:t>
            </a:r>
            <a:r>
              <a:rPr lang="en-CA" dirty="0" err="1" smtClean="0"/>
              <a:t>fissuration</a:t>
            </a:r>
            <a:endParaRPr lang="en-CA" dirty="0" smtClean="0"/>
          </a:p>
          <a:p>
            <a:pPr algn="l"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dirty="0" err="1" smtClean="0"/>
              <a:t>Meilleure</a:t>
            </a:r>
            <a:r>
              <a:rPr lang="en-CA" dirty="0" smtClean="0"/>
              <a:t> </a:t>
            </a:r>
            <a:r>
              <a:rPr lang="en-CA" dirty="0" err="1" smtClean="0"/>
              <a:t>ductilité</a:t>
            </a:r>
            <a:r>
              <a:rPr lang="en-CA" dirty="0" smtClean="0"/>
              <a:t> et résistance à la traction en </a:t>
            </a:r>
            <a:r>
              <a:rPr lang="en-CA" dirty="0" err="1" smtClean="0"/>
              <a:t>cas</a:t>
            </a:r>
            <a:r>
              <a:rPr lang="en-CA" dirty="0" smtClean="0"/>
              <a:t> de fissures</a:t>
            </a:r>
            <a:endParaRPr lang="fr-CA" dirty="0"/>
          </a:p>
        </p:txBody>
      </p:sp>
      <p:pic>
        <p:nvPicPr>
          <p:cNvPr id="49154" name="Picture 2" descr="http://www.memoireonline.com/12/13/8205/Etude-sur-la-fissuration-en-beton-avec-reference-particuliere-au-beton--haute-performan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4362626" cy="2143140"/>
          </a:xfrm>
          <a:prstGeom prst="rect">
            <a:avLst/>
          </a:prstGeom>
          <a:noFill/>
        </p:spPr>
      </p:pic>
      <p:pic>
        <p:nvPicPr>
          <p:cNvPr id="49156" name="Picture 4" descr="http://www.memoireonline.com/12/13/8205/Etude-sur-la-fissuration-en-beton-avec-reference-particuliere-au-beton--haute-performanc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30" y="2928934"/>
            <a:ext cx="4643470" cy="21766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0006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http://www.memoireonline.com/12/13/8205/Etude-sur-la-fissuration-en-beton-avec-reference-particuliere-au-beton--haute-performance.html</a:t>
            </a:r>
            <a:endParaRPr lang="fr-CA" sz="800" dirty="0"/>
          </a:p>
        </p:txBody>
      </p:sp>
      <p:sp>
        <p:nvSpPr>
          <p:cNvPr id="7" name="Flèche droite 6"/>
          <p:cNvSpPr/>
          <p:nvPr/>
        </p:nvSpPr>
        <p:spPr>
          <a:xfrm>
            <a:off x="1357290" y="5857892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2071670" y="5857892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 smtClean="0"/>
              <a:t>Moins</a:t>
            </a:r>
            <a:r>
              <a:rPr lang="en-CA" sz="2000" dirty="0" smtClean="0"/>
              <a:t> </a:t>
            </a:r>
            <a:r>
              <a:rPr lang="en-CA" sz="2000" dirty="0" err="1" smtClean="0"/>
              <a:t>efficace</a:t>
            </a:r>
            <a:r>
              <a:rPr lang="en-CA" sz="2000" dirty="0" smtClean="0"/>
              <a:t> </a:t>
            </a:r>
            <a:r>
              <a:rPr lang="en-CA" sz="2000" dirty="0" err="1" smtClean="0"/>
              <a:t>que</a:t>
            </a:r>
            <a:r>
              <a:rPr lang="en-CA" sz="2000" dirty="0" smtClean="0"/>
              <a:t> le </a:t>
            </a:r>
            <a:r>
              <a:rPr lang="en-CA" sz="2000" dirty="0" err="1" smtClean="0"/>
              <a:t>renforcement</a:t>
            </a:r>
            <a:r>
              <a:rPr lang="en-CA" sz="2000" dirty="0" smtClean="0"/>
              <a:t> par armatures !</a:t>
            </a:r>
            <a:endParaRPr lang="fr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4000528" cy="969959"/>
          </a:xfrm>
        </p:spPr>
        <p:txBody>
          <a:bodyPr/>
          <a:lstStyle/>
          <a:p>
            <a:r>
              <a:rPr lang="en-CA" dirty="0" err="1" smtClean="0"/>
              <a:t>Béton</a:t>
            </a:r>
            <a:r>
              <a:rPr lang="en-CA" dirty="0" smtClean="0"/>
              <a:t> </a:t>
            </a:r>
            <a:r>
              <a:rPr lang="en-CA" dirty="0" err="1" smtClean="0"/>
              <a:t>armé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2976" y="1857364"/>
            <a:ext cx="4643470" cy="2071702"/>
          </a:xfrm>
        </p:spPr>
        <p:txBody>
          <a:bodyPr>
            <a:normAutofit/>
          </a:bodyPr>
          <a:lstStyle/>
          <a:p>
            <a:pPr algn="just"/>
            <a:r>
              <a:rPr lang="en-CA" sz="2000" dirty="0" err="1" smtClean="0"/>
              <a:t>Ajout</a:t>
            </a:r>
            <a:r>
              <a:rPr lang="en-CA" sz="2000" dirty="0" smtClean="0"/>
              <a:t> de </a:t>
            </a:r>
            <a:r>
              <a:rPr lang="en-CA" sz="2000" dirty="0" err="1" smtClean="0"/>
              <a:t>tiges</a:t>
            </a:r>
            <a:r>
              <a:rPr lang="en-CA" sz="2000" dirty="0" smtClean="0"/>
              <a:t> </a:t>
            </a:r>
            <a:r>
              <a:rPr lang="en-CA" sz="2000" dirty="0" err="1" smtClean="0"/>
              <a:t>d’acier</a:t>
            </a:r>
            <a:endParaRPr lang="en-CA" sz="2000" dirty="0" smtClean="0"/>
          </a:p>
          <a:p>
            <a:pPr algn="just"/>
            <a:r>
              <a:rPr lang="en-CA" sz="2000" dirty="0" err="1" smtClean="0"/>
              <a:t>Meilleure</a:t>
            </a:r>
            <a:r>
              <a:rPr lang="en-CA" sz="2000" dirty="0" smtClean="0"/>
              <a:t> résistance en traction</a:t>
            </a:r>
          </a:p>
          <a:p>
            <a:pPr algn="just"/>
            <a:endParaRPr lang="en-CA" sz="2000" dirty="0" smtClean="0"/>
          </a:p>
          <a:p>
            <a:pPr algn="just"/>
            <a:endParaRPr lang="en-CA" sz="2000" dirty="0" smtClean="0"/>
          </a:p>
          <a:p>
            <a:pPr algn="just"/>
            <a:r>
              <a:rPr lang="en-CA" sz="2000" dirty="0" err="1" smtClean="0"/>
              <a:t>Problème</a:t>
            </a:r>
            <a:r>
              <a:rPr lang="en-CA" sz="2000" dirty="0" smtClean="0"/>
              <a:t>: corrosion des armatures </a:t>
            </a:r>
            <a:endParaRPr lang="fr-CA" sz="2000" dirty="0"/>
          </a:p>
        </p:txBody>
      </p:sp>
      <p:pic>
        <p:nvPicPr>
          <p:cNvPr id="61442" name="Picture 2" descr="http://storage.tvanouvelles.ca/v1/dynamic_resize/sws_path/tvanouvelles_prod/ede28ea0-2f58-4e6b-b78c-8196caee1ee1_ORIGINAL.jpg?quality=80&amp;size=940x&amp;version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4196268" cy="2357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57752" y="628652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http://www.tvanouvelles.ca/2011/09/28/tout-est-normal-dit-le-mtq</a:t>
            </a:r>
            <a:endParaRPr lang="fr-CA" sz="800" dirty="0"/>
          </a:p>
        </p:txBody>
      </p:sp>
      <p:pic>
        <p:nvPicPr>
          <p:cNvPr id="61444" name="Picture 4" descr="http://www.lamy-entreprise.com/data/photo/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759" y="4000504"/>
            <a:ext cx="3357803" cy="223627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71538" y="6215082"/>
            <a:ext cx="3571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http://www.lamy-entreprise.com/metiers/expertise-technique/structure-beton-arme-ciment-acier.html</a:t>
            </a:r>
            <a:endParaRPr lang="fr-CA" sz="800" dirty="0"/>
          </a:p>
        </p:txBody>
      </p:sp>
      <p:pic>
        <p:nvPicPr>
          <p:cNvPr id="61446" name="Picture 6" descr="Dispute philosophique (1972). Oeuvre en ferro-ciment de Lewis Pagé, représentant 3 personnages assis en indien et discutant, située devant le Grand Théâtre de Québec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714488"/>
            <a:ext cx="2857500" cy="190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215074" y="3571876"/>
            <a:ext cx="228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http://www.ccq.gouv.qc.ca/index.php?id=122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Résistance à la compression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7884" y="2071678"/>
            <a:ext cx="2643206" cy="1285884"/>
          </a:xfrm>
        </p:spPr>
        <p:txBody>
          <a:bodyPr>
            <a:normAutofit/>
          </a:bodyPr>
          <a:lstStyle/>
          <a:p>
            <a:r>
              <a:rPr lang="en-CA" sz="1400" dirty="0" smtClean="0"/>
              <a:t>C = </a:t>
            </a:r>
            <a:r>
              <a:rPr lang="en-CA" sz="1400" dirty="0" err="1" smtClean="0"/>
              <a:t>ciment</a:t>
            </a:r>
            <a:endParaRPr lang="en-CA" sz="1400" dirty="0" smtClean="0"/>
          </a:p>
          <a:p>
            <a:r>
              <a:rPr lang="en-CA" sz="1400" dirty="0" smtClean="0"/>
              <a:t>E = eau</a:t>
            </a:r>
          </a:p>
          <a:p>
            <a:r>
              <a:rPr lang="en-CA" sz="1400" dirty="0" smtClean="0"/>
              <a:t>A = air</a:t>
            </a:r>
          </a:p>
          <a:p>
            <a:r>
              <a:rPr lang="en-CA" sz="1400" dirty="0" smtClean="0"/>
              <a:t>K </a:t>
            </a:r>
            <a:r>
              <a:rPr lang="en-CA" sz="1400" dirty="0" err="1" smtClean="0"/>
              <a:t>est</a:t>
            </a:r>
            <a:r>
              <a:rPr lang="en-CA" sz="1400" dirty="0" smtClean="0"/>
              <a:t> </a:t>
            </a:r>
            <a:r>
              <a:rPr lang="en-CA" sz="1400" dirty="0" err="1" smtClean="0"/>
              <a:t>une</a:t>
            </a:r>
            <a:r>
              <a:rPr lang="en-CA" sz="1400" dirty="0" smtClean="0"/>
              <a:t> </a:t>
            </a:r>
            <a:r>
              <a:rPr lang="en-CA" sz="1400" dirty="0" err="1" smtClean="0"/>
              <a:t>constante</a:t>
            </a:r>
            <a:endParaRPr lang="fr-CA" sz="1400" dirty="0"/>
          </a:p>
        </p:txBody>
      </p:sp>
      <p:pic>
        <p:nvPicPr>
          <p:cNvPr id="67586" name="Picture 2" descr="fer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928802"/>
            <a:ext cx="3335710" cy="11430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71604" y="3643314"/>
            <a:ext cx="707236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Résistance à la compression </a:t>
            </a:r>
            <a:r>
              <a:rPr lang="en-CA" dirty="0" err="1" smtClean="0">
                <a:solidFill>
                  <a:schemeClr val="tx1"/>
                </a:solidFill>
              </a:rPr>
              <a:t>inversement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err="1" smtClean="0">
                <a:solidFill>
                  <a:schemeClr val="tx1"/>
                </a:solidFill>
              </a:rPr>
              <a:t>proportionnelle</a:t>
            </a:r>
            <a:r>
              <a:rPr lang="en-CA" dirty="0" smtClean="0">
                <a:solidFill>
                  <a:schemeClr val="tx1"/>
                </a:solidFill>
              </a:rPr>
              <a:t> au rapport eau/</a:t>
            </a:r>
            <a:r>
              <a:rPr lang="en-CA" dirty="0" err="1" smtClean="0">
                <a:solidFill>
                  <a:schemeClr val="tx1"/>
                </a:solidFill>
              </a:rPr>
              <a:t>ciment</a:t>
            </a:r>
            <a:r>
              <a:rPr lang="en-CA" dirty="0" smtClean="0">
                <a:solidFill>
                  <a:schemeClr val="tx1"/>
                </a:solidFill>
              </a:rPr>
              <a:t>.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( Rapport eau/</a:t>
            </a:r>
            <a:r>
              <a:rPr lang="en-CA" dirty="0" err="1" smtClean="0">
                <a:solidFill>
                  <a:schemeClr val="tx1"/>
                </a:solidFill>
              </a:rPr>
              <a:t>ciment</a:t>
            </a:r>
            <a:r>
              <a:rPr lang="en-CA" dirty="0" smtClean="0">
                <a:solidFill>
                  <a:schemeClr val="tx1"/>
                </a:solidFill>
              </a:rPr>
              <a:t> optimal = 0,42 )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04" y="5143512"/>
            <a:ext cx="707236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Résistance en flexion ≈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Résistance en </a:t>
            </a:r>
            <a:r>
              <a:rPr lang="en-CA" dirty="0" err="1" smtClean="0">
                <a:solidFill>
                  <a:schemeClr val="tx1"/>
                </a:solidFill>
              </a:rPr>
              <a:t>cisaillement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  <a:latin typeface="Calibri"/>
                <a:cs typeface="Calibri"/>
              </a:rPr>
              <a:t>≈ 5% de </a:t>
            </a:r>
            <a:r>
              <a:rPr lang="en-CA" dirty="0" err="1" smtClean="0">
                <a:solidFill>
                  <a:schemeClr val="tx1"/>
                </a:solidFill>
                <a:latin typeface="Calibri"/>
                <a:cs typeface="Calibri"/>
              </a:rPr>
              <a:t>Rc</a:t>
            </a:r>
            <a:endParaRPr lang="fr-CA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CA" sz="2000" dirty="0" err="1" smtClean="0">
                <a:solidFill>
                  <a:schemeClr val="tx1"/>
                </a:solidFill>
                <a:latin typeface="Calibri"/>
                <a:cs typeface="Calibri"/>
              </a:rPr>
              <a:t>Faible</a:t>
            </a:r>
            <a:r>
              <a:rPr lang="en-CA" sz="2000" dirty="0" smtClean="0">
                <a:solidFill>
                  <a:schemeClr val="tx1"/>
                </a:solidFill>
                <a:latin typeface="Calibri"/>
                <a:cs typeface="Calibri"/>
              </a:rPr>
              <a:t> résistance à la traction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286388"/>
            <a:ext cx="428628" cy="362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Types de </a:t>
            </a:r>
            <a:r>
              <a:rPr lang="en-CA" dirty="0" err="1" smtClean="0"/>
              <a:t>béton</a:t>
            </a:r>
            <a:r>
              <a:rPr lang="en-CA" dirty="0" smtClean="0"/>
              <a:t> </a:t>
            </a:r>
            <a:r>
              <a:rPr lang="en-CA" dirty="0" err="1" smtClean="0"/>
              <a:t>selon</a:t>
            </a:r>
            <a:r>
              <a:rPr lang="en-CA" dirty="0" smtClean="0"/>
              <a:t> </a:t>
            </a:r>
            <a:r>
              <a:rPr lang="en-CA" dirty="0" err="1" smtClean="0"/>
              <a:t>leur</a:t>
            </a:r>
            <a:r>
              <a:rPr lang="en-CA" dirty="0" smtClean="0"/>
              <a:t> résistance à la compression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2857496"/>
            <a:ext cx="8072462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400" dirty="0" smtClean="0"/>
              <a:t>Type 10           30               50             100           200 </a:t>
            </a:r>
            <a:r>
              <a:rPr lang="en-CA" sz="2400" dirty="0" err="1" smtClean="0"/>
              <a:t>MPa</a:t>
            </a:r>
            <a:endParaRPr lang="fr-CA" sz="2400" dirty="0"/>
          </a:p>
        </p:txBody>
      </p:sp>
      <p:sp>
        <p:nvSpPr>
          <p:cNvPr id="4" name="Rectangle 3"/>
          <p:cNvSpPr/>
          <p:nvPr/>
        </p:nvSpPr>
        <p:spPr>
          <a:xfrm>
            <a:off x="1142976" y="2071678"/>
            <a:ext cx="142876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 smtClean="0"/>
              <a:t>Béton</a:t>
            </a:r>
            <a:r>
              <a:rPr lang="en-CA" sz="1400" dirty="0" smtClean="0"/>
              <a:t> à tout faire</a:t>
            </a:r>
            <a:endParaRPr lang="fr-CA" sz="1400" dirty="0"/>
          </a:p>
        </p:txBody>
      </p:sp>
      <p:sp>
        <p:nvSpPr>
          <p:cNvPr id="6" name="Rectangle 5"/>
          <p:cNvSpPr/>
          <p:nvPr/>
        </p:nvSpPr>
        <p:spPr>
          <a:xfrm>
            <a:off x="2786050" y="2071678"/>
            <a:ext cx="1367671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 smtClean="0"/>
              <a:t>Béton</a:t>
            </a:r>
            <a:r>
              <a:rPr lang="en-CA" sz="1400" dirty="0" smtClean="0"/>
              <a:t> </a:t>
            </a:r>
            <a:r>
              <a:rPr lang="en-CA" sz="1400" dirty="0" err="1" smtClean="0"/>
              <a:t>standart</a:t>
            </a:r>
            <a:endParaRPr lang="fr-CA" sz="1400" dirty="0"/>
          </a:p>
        </p:txBody>
      </p:sp>
      <p:sp>
        <p:nvSpPr>
          <p:cNvPr id="8" name="Rectangle 7"/>
          <p:cNvSpPr/>
          <p:nvPr/>
        </p:nvSpPr>
        <p:spPr>
          <a:xfrm>
            <a:off x="7429520" y="2071678"/>
            <a:ext cx="15716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 smtClean="0"/>
              <a:t>Béton</a:t>
            </a:r>
            <a:r>
              <a:rPr lang="en-CA" sz="1400" dirty="0" smtClean="0"/>
              <a:t> </a:t>
            </a:r>
            <a:r>
              <a:rPr lang="en-CA" sz="1400" dirty="0" err="1" smtClean="0"/>
              <a:t>fibré</a:t>
            </a:r>
            <a:r>
              <a:rPr lang="en-CA" sz="1400" dirty="0" smtClean="0"/>
              <a:t> à ultra haute performance</a:t>
            </a:r>
            <a:endParaRPr lang="fr-CA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285852" y="3500438"/>
            <a:ext cx="7643866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86248" y="2071678"/>
            <a:ext cx="142876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 smtClean="0"/>
              <a:t>Béton</a:t>
            </a:r>
            <a:r>
              <a:rPr lang="en-CA" sz="1400" dirty="0" smtClean="0"/>
              <a:t> à haute performance</a:t>
            </a:r>
          </a:p>
        </p:txBody>
      </p:sp>
      <p:pic>
        <p:nvPicPr>
          <p:cNvPr id="91140" name="Picture 4" descr="Ouvrage horizontal fabriqué béton à hautes perform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857652" cy="2537705"/>
          </a:xfrm>
          <a:prstGeom prst="rect">
            <a:avLst/>
          </a:prstGeom>
          <a:noFill/>
        </p:spPr>
      </p:pic>
      <p:pic>
        <p:nvPicPr>
          <p:cNvPr id="91142" name="Picture 6" descr="http://1.im6.fr/0258019005503269-c1-photo-construire-les-fondations-de-sa-mai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3786214" cy="2524143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071538" y="6357958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http://www.deco.fr/bricolage-travaux/construction/fiche-utile/construire-les-fondations-de-sa-maison/</a:t>
            </a:r>
            <a:endParaRPr lang="fr-CA" sz="800" dirty="0"/>
          </a:p>
        </p:txBody>
      </p:sp>
      <p:sp>
        <p:nvSpPr>
          <p:cNvPr id="18" name="Rectangle 17"/>
          <p:cNvSpPr/>
          <p:nvPr/>
        </p:nvSpPr>
        <p:spPr>
          <a:xfrm>
            <a:off x="4929190" y="6357958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http://www.infociments.fr/betons/types/betons-hautes-performances/beton-hautes-performances-bhp</a:t>
            </a:r>
            <a:endParaRPr lang="fr-CA" sz="800" dirty="0"/>
          </a:p>
        </p:txBody>
      </p:sp>
      <p:sp>
        <p:nvSpPr>
          <p:cNvPr id="19" name="Rectangle 18"/>
          <p:cNvSpPr/>
          <p:nvPr/>
        </p:nvSpPr>
        <p:spPr>
          <a:xfrm>
            <a:off x="5857884" y="2071678"/>
            <a:ext cx="142876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 smtClean="0"/>
              <a:t>Béton</a:t>
            </a:r>
            <a:r>
              <a:rPr lang="en-CA" sz="1400" dirty="0" smtClean="0"/>
              <a:t> à </a:t>
            </a:r>
            <a:r>
              <a:rPr lang="en-CA" sz="1400" dirty="0" err="1" smtClean="0"/>
              <a:t>très</a:t>
            </a:r>
            <a:r>
              <a:rPr lang="en-CA" sz="1400" dirty="0" smtClean="0"/>
              <a:t> haute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 </a:t>
            </a:r>
            <a:r>
              <a:rPr lang="en-CA" dirty="0" err="1" smtClean="0"/>
              <a:t>secondaire</a:t>
            </a:r>
            <a:r>
              <a:rPr lang="en-CA" dirty="0" smtClean="0"/>
              <a:t> 1er cycle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28" y="2143116"/>
            <a:ext cx="4422276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200" dirty="0" err="1" smtClean="0"/>
              <a:t>Univers</a:t>
            </a:r>
            <a:r>
              <a:rPr lang="en-CA" sz="2200" dirty="0" smtClean="0"/>
              <a:t> </a:t>
            </a:r>
            <a:r>
              <a:rPr lang="en-CA" sz="2200" dirty="0" err="1" smtClean="0"/>
              <a:t>matériel</a:t>
            </a:r>
            <a:endParaRPr lang="en-CA" sz="2200" dirty="0" smtClean="0"/>
          </a:p>
          <a:p>
            <a:r>
              <a:rPr lang="en-CA" sz="1600" dirty="0" err="1" smtClean="0">
                <a:solidFill>
                  <a:srgbClr val="0070C0"/>
                </a:solidFill>
              </a:rPr>
              <a:t>Propriétés</a:t>
            </a:r>
            <a:r>
              <a:rPr lang="en-CA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CA" sz="1600" dirty="0" smtClean="0">
                <a:solidFill>
                  <a:srgbClr val="0070C0"/>
                </a:solidFill>
              </a:rPr>
              <a:t>Transformations</a:t>
            </a:r>
          </a:p>
          <a:p>
            <a:r>
              <a:rPr lang="en-CA" sz="1600" dirty="0" smtClean="0"/>
              <a:t>Organisation</a:t>
            </a:r>
          </a:p>
          <a:p>
            <a:endParaRPr lang="en-CA" sz="1400" dirty="0" smtClean="0"/>
          </a:p>
          <a:p>
            <a:pPr>
              <a:buNone/>
            </a:pPr>
            <a:r>
              <a:rPr lang="en-CA" sz="2200" dirty="0" err="1" smtClean="0"/>
              <a:t>Univers</a:t>
            </a:r>
            <a:r>
              <a:rPr lang="en-CA" sz="2200" dirty="0" smtClean="0"/>
              <a:t> vivant</a:t>
            </a:r>
          </a:p>
          <a:p>
            <a:r>
              <a:rPr lang="en-CA" sz="1600" dirty="0" err="1" smtClean="0"/>
              <a:t>Diversité</a:t>
            </a:r>
            <a:r>
              <a:rPr lang="en-CA" sz="1600" dirty="0" smtClean="0"/>
              <a:t> de la vie</a:t>
            </a:r>
          </a:p>
          <a:p>
            <a:r>
              <a:rPr lang="en-CA" sz="1600" dirty="0" err="1" smtClean="0"/>
              <a:t>Perpétuation</a:t>
            </a:r>
            <a:r>
              <a:rPr lang="en-CA" sz="1600" dirty="0" smtClean="0"/>
              <a:t> des </a:t>
            </a:r>
            <a:r>
              <a:rPr lang="en-CA" sz="1600" dirty="0" err="1" smtClean="0"/>
              <a:t>espèces</a:t>
            </a:r>
            <a:endParaRPr lang="en-CA" sz="1600" dirty="0" smtClean="0"/>
          </a:p>
          <a:p>
            <a:r>
              <a:rPr lang="en-CA" sz="1600" dirty="0" err="1" smtClean="0"/>
              <a:t>Maintien</a:t>
            </a:r>
            <a:r>
              <a:rPr lang="en-CA" sz="1600" dirty="0" smtClean="0"/>
              <a:t> de la vie</a:t>
            </a:r>
          </a:p>
          <a:p>
            <a:endParaRPr lang="en-CA" sz="1400" dirty="0" smtClean="0"/>
          </a:p>
          <a:p>
            <a:endParaRPr lang="fr-CA" sz="1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00562" y="1857364"/>
            <a:ext cx="4993780" cy="37147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Terre et </a:t>
            </a:r>
            <a:r>
              <a:rPr kumimoji="0" lang="en-C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espace</a:t>
            </a:r>
            <a:endParaRPr kumimoji="0" lang="en-C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Caractéristique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générale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Terre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Phénomènes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géologiques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géophysiques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Phénomène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</a:t>
            </a: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astronomiques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</a:t>
            </a: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C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technologique</a:t>
            </a:r>
            <a:endParaRPr kumimoji="0" lang="en-C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Ingénierie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Sytème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technologiques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Forces et </a:t>
            </a: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mouvements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7290" y="428604"/>
            <a:ext cx="2928958" cy="928694"/>
          </a:xfrm>
        </p:spPr>
        <p:txBody>
          <a:bodyPr>
            <a:normAutofit/>
          </a:bodyPr>
          <a:lstStyle/>
          <a:p>
            <a:r>
              <a:rPr lang="en-CA" dirty="0" err="1" smtClean="0"/>
              <a:t>Définitions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52" y="1714488"/>
            <a:ext cx="4929222" cy="2857520"/>
          </a:xfrm>
        </p:spPr>
        <p:txBody>
          <a:bodyPr>
            <a:normAutofit/>
          </a:bodyPr>
          <a:lstStyle/>
          <a:p>
            <a:pPr algn="just"/>
            <a:r>
              <a:rPr lang="en-CA" dirty="0" err="1" smtClean="0"/>
              <a:t>Ciment</a:t>
            </a:r>
            <a:r>
              <a:rPr lang="en-CA" dirty="0" smtClean="0"/>
              <a:t> + eau =</a:t>
            </a:r>
          </a:p>
          <a:p>
            <a:pPr algn="just"/>
            <a:r>
              <a:rPr lang="en-CA" dirty="0" err="1" smtClean="0"/>
              <a:t>Mortier</a:t>
            </a:r>
            <a:r>
              <a:rPr lang="en-CA" dirty="0" smtClean="0"/>
              <a:t> + </a:t>
            </a:r>
            <a:r>
              <a:rPr lang="en-CA" dirty="0" err="1" smtClean="0"/>
              <a:t>granulats</a:t>
            </a:r>
            <a:r>
              <a:rPr lang="en-CA" dirty="0" smtClean="0"/>
              <a:t> =</a:t>
            </a:r>
          </a:p>
          <a:p>
            <a:pPr algn="just"/>
            <a:r>
              <a:rPr lang="en-CA" dirty="0" err="1" smtClean="0"/>
              <a:t>Béton</a:t>
            </a:r>
            <a:r>
              <a:rPr lang="en-CA" dirty="0" smtClean="0"/>
              <a:t> + </a:t>
            </a:r>
            <a:r>
              <a:rPr lang="en-CA" dirty="0" err="1" smtClean="0"/>
              <a:t>alliage</a:t>
            </a:r>
            <a:r>
              <a:rPr lang="en-CA" dirty="0" smtClean="0"/>
              <a:t> =</a:t>
            </a:r>
          </a:p>
          <a:p>
            <a:pPr algn="just"/>
            <a:r>
              <a:rPr lang="en-CA" dirty="0" err="1" smtClean="0"/>
              <a:t>Béton</a:t>
            </a:r>
            <a:r>
              <a:rPr lang="en-CA" dirty="0" smtClean="0"/>
              <a:t> </a:t>
            </a:r>
            <a:r>
              <a:rPr lang="en-CA" dirty="0" err="1" smtClean="0"/>
              <a:t>armé</a:t>
            </a:r>
            <a:endParaRPr lang="fr-CA" dirty="0"/>
          </a:p>
        </p:txBody>
      </p:sp>
      <p:pic>
        <p:nvPicPr>
          <p:cNvPr id="6146" name="Picture 2" descr="Ciment g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2427358" cy="15001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57818" y="1643050"/>
            <a:ext cx="31432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http://www.infociments.fr/betons/composition/constituants/ciment</a:t>
            </a:r>
            <a:endParaRPr lang="fr-CA" sz="800" dirty="0"/>
          </a:p>
        </p:txBody>
      </p:sp>
      <p:pic>
        <p:nvPicPr>
          <p:cNvPr id="6148" name="Picture 4" descr="https://www.diasen.com/MTF/Content/Catalog/diasen/prodotti/allettamento/ATTACHMENTS/allettam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5" y="2214554"/>
            <a:ext cx="3093900" cy="148944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57818" y="3714752"/>
            <a:ext cx="31432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https://www.diasen.com/sp/fr/maconnerie.3sp?cts=allettamento</a:t>
            </a:r>
            <a:endParaRPr lang="fr-CA" sz="800" dirty="0"/>
          </a:p>
        </p:txBody>
      </p:sp>
      <p:sp>
        <p:nvSpPr>
          <p:cNvPr id="6150" name="AutoShape 6" descr="data:image/jpeg;base64,/9j/4AAQSkZJRgABAQAAAQABAAD/2wCEAAkGBxQTEhUUEhQWFhQXGBoXFxgYGBgXHBcbGhUYHB0cGBgaHCggGxolHBUYITEhJSkrLi4uFx8zODMtNygtLisBCgoKDg0OFxAQGiwkHCQsLCwsLCwsLDQtLCwsLCwsLCwsLCwsLCwsLCwsLCwsLCwsLCwsLCwsLCwsLCwsLCwsLP/AABEIALMA8AMBIgACEQEDEQH/xAAbAAACAwEBAQAAAAAAAAAAAAACAwABBAUGB//EADwQAAEDAgQDBQYGAQMEAwAAAAEAAhEDIRIxQVEEYXEFIoGR8BMyobHB0QZCUpLh8XIUYoIHI7LSM1Oi/8QAGgEAAwEBAQEAAAAAAAAAAAAAAAECBAUDBv/EACgRAAICAgIBBAIBBQAAAAAAAAABAhEDIQQxEiIyQVEFkYEjM2Fx0f/aAAwDAQACEQMRAD8AxU6bth4ytFPFGbR4pIpchI55BaKLdyPXXouO3Z80E0E5n6p4jmlA7+CMOjW+33KigGteNiPP7KOeYzQ9DbUXkeWaH2l7RPrRTQwi47nwBKLF1+nqyUGA5wdgmCRbXz+STChrW7A75FGeY8v6Si0Sf4HrJUHDTwghKykkaGxsZ6FSNv5SGP8A6mUOL73H0IU2wtGkDf5QiDdgsvtQLWHObeeUohWEyMxtPLI5IbDRqE/3moGnPCT4pOOwLjDd/wCdFVTiIgtN4y+6WykkNLozFtp/jNKosqVDYFo3vf7aLRw3BufBeSeWgXboUY/v+F1OLwL9WT9GrHxrdy/Rl4Pgg3QzuupQ8UdOdvj/AAjLiuzFJKkbFFLoo1Oq4f4sr4eHe4AktAd+0g69F2i/r8Fxe3odRqNdkWkX6Jy2mgl0zFj1I29W1TSy9reHy3XM4GuKjGPkDEAWktvcXud1rp1DEHCZ+POPoF8jNeM2jlN0wjS2JtnomknX4SkFxvMW6fUZqqTReLbkQPOQouxWG6mZvn438EFQHK/mCpJymZzkHblCgjcZD1B/nwQDRi4pzh+o20A+U2XD7QfXza2pfmfovRl0CxnaLxztKW8kEkDO82v47r1hPxYjlex/3A5Zac+qFxwnvEDwAn4oTTEiHiQf059bz4q6VSLk2zMSfLRaGRQVDiWnIymvLosRhmLhx8Y8VVR2rXAA5X33g/ZMaCWzIInT632UMVEDyI1PK3w38VbqjjMi2U97zgiyGmyM22zET8QD6hHXAEG0Z5mR9go6AKoA4QcyMibHy8VdO2mWcWt47IQY0secRO1oj7oy6RIN5vEWjS1lIwqlc6kjym3W+qpryJu10X5/NTh4ze7mCe6c7RJPopTKdN57lV05wCCDG4SGkaWSYtEg2Jk5bR6lHQpkG4O3eAjyH8hZ2HA2XPDjMhpEOmBYERn0+Sh4oZktHIkEDaCY8kUx0vke8HmM9Iz6fVA04b4vHKeQsj4ms9sGATyk77HS6pnDF/vzyGy9MWKWR1FHpHG5PQGIuyNt9fDqurwHCABFwvBAZraygNh5Lt8fiQx77f2bsWKMP9j6dMbwtNMbFZmMCc1g5+ZWw9zQ0q8ZSPZ9fMqsHMppgOxrm9pEFpHI/JaXyMlz+KcYKdks8n+E6uOg1ocWkSLSD3TEiF0/ZYe6XFztMTgHc9BvovPfhquyarG5Co4k316H14L07WyLsBBzneNJFxnfxXy/LXjmkjmZPcxYY8XMT/iS3yLrBCKjgbnDAuAAR1gG/wAE2kSWuLe6Ys05HXMX8VX+nMS2XnzB5TmFDUX8E+NiuMe3C0vveQXAmJtIMWRP4lmRc0EZiBI6g6LNVLw3uta684SSwtB2ERvv9EyoyRMuuIEgFgtm0Act1FJCprsNr5FocDefsZSKjXk910ciJMfuCukZt3ZuDIM5cycvFRtYkxaRewMj/lfaMtUkhI5bSYs7IRc/Xz8kxtsQc8unKR9vDyWamf8Aabagt+/0TTxEWvh1tYC2oj10WpkWMJFjLoG5IjefJMfXDvdIAyzFsjvbRLoOwmAxwJv3gTO99c0qownJsGNyAc5BIjK+ajoDSwQ0ibi+hHLIfVDRqG94MwcPdy3m88rouDo2n8wGECSbdCcuaOoQMnQTpM+Q0UsbGMIykkzPfmIPTxTHAxbDF/ekxGXTNY6ZdDb4iTqL5xGY31TqQb7p7oOYEtOuUQhIaRo4eoDOEi+VwYtkZF899ckqtwjSILZvIJaAZysbAxHqVVagMySBnoeXXbMrPWOGweSTlENM73B9FNNFqujYx5gggiI+FsvWaVSp4ziaCMWZvHz6W5K+HpOMF5kj1fddKhSWnFxJZXctI0Y+O3uQvhaBAhdClQj+v5R0gNloY8c12MeKMFUUbY0lSBawn+v5TQ0hOYJRBq9UMW1pTJPLzP2RCyhKoRQJVlxVtChF0DBeudxgsb/BdB7liroJZ8x7GcW8RXxEth0/pdHKMua9aGy+CCDaHxufEbXXkOIoGnx1SfzSWlzvr4r1vBVnQbtBkXLSBJ0ImQuB+SjWa/swZ16zQGkDCb7khwmQR+Um+anDOaTZwtkM46EtBn1dAx+MU5c0PNgT3hpMOzBuM7KqlJwsWtcyNGwZ3F4m+iwNOuyEM4is1sjE2m68F7hYxnB08dskBqBwa98OnItbI0kyJsZzTKLx7LC0Bwbk18Ni2QMWsM4WXvO93AGxaRnM2xgzz80LqgdPodVpOAAa5sG3eJjKw/vdU9hggy07xiA8ZBzKzOpObIcBhdJcGvIPgIzz1+iIscG2JJthIcXRO8knbVVGS+SLo5VNggRdwHSCY8x/Ka2jiNzG1yIB0IInRJc1xMAxYXg3F7QcitVJjYOGSBM2PKJAsRM+oXu9nnQdRjjcwIyJ1nK0ZXGpzV03Yi5oGkSDz57gT4JIqtYRNSNhBdv46iT0UrNxi0OBIMOacrzzm22iUtFUVQpuB9wRaTiDiefrdOYSbFs5C8CfjA080FN3dnugG1gDBIw6whdWMd7/AGzcX5wBYSMp2SqyqVD+HptaRbxaRrBgxG2V1DWbkQf3aAjQaLE/iGsdDWtBzPdz8cjmfNaqfBl4BcSBMg6nLy680RUm6ihqLk6SGEl0ho1m/jlOVr+IWmhwjWgQMTgNQPheydQ4aFuo0Aunx+Io7ltm/FhUNvsz0+HcTMEeH2K1tEZj4FPDUQpA52W9Kj2FMcRo79rvstDao1t1BHzCHBGXzVimTqqQg6fFMn3h+4LQOJZ+pv7gkMp7k+aPAdz5lMZpxg/wUKxvpg5x5SibTA/T+0IsZvbkghZ3NjXyCAO9X+6LA1uAWLiKSJ9Q9Eg1ibEz4lFiaPnP4j9p/rW3gYSGwRe4zJC7tDi7We1w56QLzBzvEXhcP8cVHM4mjUDQ6/5gMM7E5EdV2uB4guGbbxiAbAmM8s5tfZcn8ovazFyNUza4vAktjvfleI+Q2O6tr3l0ueBoQfeyMG0yLws9GlVYSWvJj8r73Im0XmQBHTxY2oDGLDESMG9oAmBa65Hj9mcN1eB3g4294NgeGcEJlKoHBwAkwYNi6P8Ai6YuLHZc2p2/QNT2eIBxgd9sA+OWp+KChWa0kMoMy/K5rptoP0381TxtLeivGuze9jyIll5BDhB/bJnMX+CW+mxzobULTIPdAgHaNLg+aU/tSmZxth0fmIBtfPdXXfIJFZuYjEWm+3rdRTXRJyuHpVb4SCObZI5m/MDyTHca4iHNEEWDsp2xfTkqPAhxlpcLC1pgeMm4+KZwvZ78PuyR3jiIBiTzzG+S1WC2FxFNpIlrhGo7sX/UPNL/ANE1oxNDjePeInKfe6g226LQKLhM2BOGDJg7ZAwMt7rNVYJMxBE5iCB18B0RfihbQYcIILRJvc4ptF9jMLNSruuBysIyg6Si4PhMTwWwAJFxn9zey69KgGmQL7qseGeV/wCD1xYHPvoXwnBgd4wbyBOVl1KNIuvKGi2VqpsjJdbDhWNUjoQhGCpDadMBOxIGtRAStKQ2E2+6YKaum1GEwBARgFHTcEyFQAN6JiFwVgoGAWK8ChcqDkAE5uiH2akIjkgRnJWSv5roOesNYm8IEfPf+ozyMF7ZltxOXhv8Vu7H40QPaNbEAZcrzNh7uV0v/qGxns2kugg2Gp+yz9g8dIAbDgWgQ4GRGhP5tMt9Fg/JQ8saM/I9tnYocbTBOItgxYNJLeh6CZ5rbwzg5ohodfMHloDqQbpPEMs1wY3YECLDPLf6LE2kf/scDclvdAMjOcXvW6LhqCatMxpGnjOGxCGsaXAwHPbkCLkAZZBE6tEe1e2/uwwkzAkQSdhlsqea7gA14EtOHJwJEEc7grG7j6rTdwI2IHdwkAnnZx8gejScoj7VGip2hRBDX4HXn/uN+V4AO3RHxHZ9Kpm1jmxbCG2nxyyWim0uEkMDo0Fog6dQJyyXPqcIQ9vs6Ae0y0xUA2ysM7ROyqDf3Q1bMFKvaA1wEjUHFixSDYTAaZ6iVvbxAAxDIZiYJxZjyHmF581rkOZ4912egM7RZFwxLnw0d8CdRBMaiOZ81olC2NRd6R1qnHgyAGxOFrp1nUeXkncJRJuZwHJuojUbSFdDgw3CQBiGptfwHJbW0XuvY+J+oWjFw09yNUOOu5ENMEWgDktHD0vBVSpn9PxC0MF9fh910oxSVI0D2UwmsS2jqPXKUxsf7v2O+ytAMM6FaabBqsza7B+do6kD4J9PiGkWc09CEwGwMgiYELEyOqBhATyVhqYzJQDkmOiiEIbzROaVGt1TAoN6qy1Xg6qQgKBwIGNWhrVIQFGZ/RIrNtktT1mrBAmj5x/1H4IYQ8WIzt8yvH9k8ZUBxNk4QLctraW+C+nfjVrDQcXc4E5leE/DdR9QGmXYGWAIwibnMnmfmvHlP+kecn6Xo9Jw3alRgHtKeFjc8RvNrzH+7LqjNCjVJeGPiwLhNw0TMHqeuErc/hSWCXYgc8iSIBcP8gY5z0SqmYIbVwtbB0iYMwBZwg8oPn89GS+NGBP6MDOE9ldleoLwcYIBs24tOeE56jkt9XiWuP8A3Giq9pMFvdImxnMaT/xTDxTwThwEN73f0AMGQNYOYgW5Lmcf2jxLJbTpU4JAgEBwyMabkdVUfWykvM6/Z4ben7Oo2HRimcjaNR7p+Ky9q8FxGLFTrg0yAQREZgAkRc35abrB2X2tWD4dJBkgAZRhMHSBLo6FejfXa4uLGbY7Z55Dz8k2nB2/+h7GeT7O4F1SHkwdYGw3nmu21uAYWgD1yQYybZDYBNpUdV2cWBRNsYKHQ6lTJWum2NUNERayaGkr38SrDYOafTZKW0rVSsLJ0CZG00z2ZTAVC5MYoVCN/P6pj24tfMSoITTHr7oAXSoj9LY5NCb/AKcfxJH1VXhW3ogBo4dn9FG2iNz+4pTT6/lEKl8kyhwabw4x/wAbfBW2m79fmG/SFTQFYBmPh9kDLa1+7f2H/wB1O+P0nzH3Qh5+Ss1TvZMCS+Ltb5n/ANUJqO/R8R9SmCsdx4wrFdAGV1Q6sd8Cs9Wpyd5D7roO4gj+lg4p0mSLlAmec/Fz2/6dxwl2wwu+MCy+S8EXl8MDnGbNaJzt9Y8V9o4tkscHGARc5CPFfKuE7S9jXqCjBxWDjtcadR5Kcu8T0R8PR7Ls/iX96aZwxnrBmx55X+S5fH8Y6nUGFz8Mw8AkzJsNdyJ5Dkt1KpUcPaCqbkkzHuxMTlEHMckitNpM9bAFo1BOd/8A8r5yMam9HPtKWyU+1ajYLgHOcRI2naNDI/aV1KHazXEMdRLXSCS4Xm4BHL3b6+C4b3MmAx7SJgi8ETAPrQ7rWOJa5hbVcBi912sm43vc9YzRKEfhC18I10+06FRzmsc5rhMtMRcE5iNSMzumU6lUYyHHCRmGNGxFhmJnTI6rk0uIoUnHDhLnEAkxecRvzNx4iee+n2mwOLBiY4AHvGWWMjO0fYKZRrpNocl9Gqk0rXTp8yl02QtNNfSo32Wxg0TGqNEZXTGNlMQyk0xK10mrPTJt4aLTSPySKQeAZqvkjblyU6JlAX9fZECNUW8/RU1sZoANrxO6jhCW1sk7eSaOcpBQTYjJFT8AoB4qBMYUprEODZG1iBgk+vXRRU+VIGfzQBHu8v7QubsmuHh1SKjSMkCopx8uqU6qbhC9+c/D+kuo6fXqExMx8TTaQcURcGfqvk3HcI2nxRDcJAk390civrdfI7wV8k/EdMv4k4mkA6N1G5zgcyh+yQvk7vZdZrBFMOqmMUQcI96zTlE6awtXaPCYvZuZ3c3GJmZAk3taDHNZ+zKDwwicDWk2GggOF/H7ZrpdovqxFNzLn3joW3GE6TJ8l8/PWTRz8leejC6W4ThtikuAzGpvkCQM9p5Iu1OyRXpgU3API0d59RdZ6/BcRPvhzPegWIuTkTv8wsvB8FUFUS6XDMCBIzJ6yYKVbtSVoaVO09ieB4MswsqMIeMJBcCRIvfzbF9Dku12W9nEMDn08LsQPdEEZA7yLD4bhB2hxzmi5Dge6ARq4xcC5A8NVXZvEueS8w3vTgbLW3w5zck+amblKLk9BKTlFyPR0+i0MFreuqqmzDmEYBX0ZsLanUwQqZTkJkHwSGGzwT2AJFERn908uNoCCkE7T+kTuqsgkzyg7eSt3IoGBkjjdW0RrOSgAnVIKI2nfWfh8k9ot4IQ34cvWyuExov5f3/CrDBKPFpaI2OfWVDlJP8AaBhH1cWVE2hC1wFkRdKAJH9IhcX8svrzVNy8Pko3aEAW9yB7tJVtJ5hW8WGX9pgzLW6evXzWN7s7WWqoeQCxvYRf18EEMXXIi6+YfjAsp1Q5tnaw6/UQbL6TWqE8/An5L5j+L+AeXF7mwOX1nJNK00Jdm7h+2bND3PbabXs6I0vlpnB8O5wddlQFoe0mO6QJDtb7e8LrzfYXCNiSHOyIOggiet8PS+dl3hxjGEWa10tH+WHORIsee6+f5MFbSRlyQjdIZV4GtjsYgNnIiBczob68+a5vbVF7ogEFxDS5oIwxqCMojXdep4l5DJb3o7mbYmTlubHXfJef7R7Qc0FvfY4aE2Ih2IhuGRy1usuGUpSTo8YX5Kjz3F8LUpDGwOgEkkyZjLMZ536bLV+H3/8AyAvh35YjDnz6TbYIOE7Yq+zcHmIMEnTvGb66HxlDU4gOuwxcQbDNsQQOcajIrc1Jpxkv5NElKmmv5PotIpgagwALS1o0XaPcgbGZ9fRPpjZKwJlM6D14oGPYzl5q2xJgzBgixuN9iJyO6FgvJKcIzlBQKuFZiUQMJACJRafypCpyYxrNvXqyXe+eZOQt0gKg7p5o3RugA7XkWyVNOiXPrRWEBY0ndECgpnUiIVJjGuM5boHPuia4iOVjM7dfUFR5BMDXXmgAQ06z/Cp74t60+H2Q4rEkjL1zKB7efNAmJqvWeq638ptRu8ee5SamRDhIP3+KRLM9RhXhvx/TdhsbZkbnSPtde5qkC9z89F5P8aUS5kU2F0i5gn4zHkF6Q7JR5vsV9VrcwAIFo71sUTkTGmeXJbeGp1XuDhLywidJz1iAY+Vlm/D3CsLJqOAEibTYTc3gEXO5gL1DOxQ/v0qns6o96THejUZWc6/+Q5zxOTNRm7PLI/Uw28MWlwIAGDcwQSQTGecwQUquKcvcSD3fzOF4sMouQdN0mhwNZoALXhpOEhxIgCALg2EvIP8AAincI5rg5gDm4sQGcBpHdJi+QyGU+GLxrpmZrfZkeGshzAHSMQvJdckAnew1nNYOHfRYXBxGGG90ZmIMhviOsLp1Kr/ZtmGGmWyAM8ckmNILWwdj1S+M4GiW3DsYM2GZ2daI7ptzXrGVaZ6RlWpdHt6YBjZNaQIA8/4VBgsfV0TPPyt0XfNY9jPBFTYL30SqZtKeywyzQBKY25IgzyRY9hChckUWGKg2P5VjkiATAonmiIG2XxQT6281dNxCBhXVOIVvqanJBjtcX6EpjCadkYZvHylBi2Rl1khUW4W7vrr5oB8VbnRy+CuefL4JjCYdPiq3+v0VA8/NWHIEDKBzjr6zTZ1UPJAMy4QdfE6pFRn9rS5lv6+CUKVvU2QKjnVmLgfiio5tF2E6Xv65r1AAy+5Nl5b8UnuOGPCTfDurj2Q0eO7BrgNecDXXAuRkeZiWaH6ZjrjjeKBcGjC5k4nBsYSTmb5WvFgfBeW4LiYfBJEmcTQAcjcAmLx0XouA7bcSMUtBtAmCMRDsUgkMDXA5yBquXy8fqegyQfaPVUuJeWhr34sUCSRZwIxAt0j6Hw5vE8U+i3HczJhohrYw36QRzt0XObWLaYczEXlzQZbh/ICABmZJZlnPNBw/bFRrXOGAsY3IkYYdnzdcNAHM3suYsMr0kZHjk3o28Z2s1zS0Boc0kEyIi+EX94xGXNcqtx9RrgREECxOmEm052GfNL7cq06lMuGMugCBENm8G2to/wAfLiN4wtERJHuyLwd+kDldacWFNWl+z1x4U1aR9tBz9bJzxYdVSi7sjQGBb1siGnrVRRQCDo5TqmU23UUSGFgEmyFwiYUUTAuZz5pdMyVFExhpbD/5KKIKQ0+6UWIk33+hUUQMEGTe/opbPooomQ+xhdbw+hRO+n1/lRRBRTxccx9WoBmfFUokICbgdVALxp/SiiBCeIb68F4v8cWoyOnh6Cii9Idks8Bw7sT6bXXDXBoB2dhJHS5803sq4eTmAY5WUUWHke5npPo9BwIxU2EzJLNSMnADLWNc0HBUG4W298Oxc4uPiooudL2Mxy/ts28FwjMLrZyMzkMJHxXC4Oi1xEiczf8AwBUURjb2JPT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152" name="AutoShape 8" descr="data:image/jpeg;base64,/9j/4AAQSkZJRgABAQAAAQABAAD/2wCEAAkGBxQTEhUUEhQWFhQXGBoXFxgYGBgXHBcbGhUYHB0cGBgaHCggGxolHBUYITEhJSkrLi4uFx8zODMtNygtLisBCgoKDg0OFxAQGiwkHCQsLCwsLCwsLDQtLCwsLCwsLCwsLCwsLCwsLCwsLCwsLCwsLCwsLCwsLCwsLCwsLCwsLP/AABEIALMA8AMBIgACEQEDEQH/xAAbAAACAwEBAQAAAAAAAAAAAAACAwABBAUGB//EADwQAAEDAgQDBQYGAQMEAwAAAAEAAhEDIRIxQVEEYXEFIoGR8BMyobHB0QZCUpLh8XIUYoIHI7LSM1Oi/8QAGgEAAwEBAQEAAAAAAAAAAAAAAAECBAUDBv/EACgRAAICAgIBBAIBBQAAAAAAAAABAhEDIQQxEiIyQVEFkYEjM2Fx0f/aAAwDAQACEQMRAD8AxU6bth4ytFPFGbR4pIpchI55BaKLdyPXXouO3Z80E0E5n6p4jmlA7+CMOjW+33KigGteNiPP7KOeYzQ9DbUXkeWaH2l7RPrRTQwi47nwBKLF1+nqyUGA5wdgmCRbXz+STChrW7A75FGeY8v6Si0Sf4HrJUHDTwghKykkaGxsZ6FSNv5SGP8A6mUOL73H0IU2wtGkDf5QiDdgsvtQLWHObeeUohWEyMxtPLI5IbDRqE/3moGnPCT4pOOwLjDd/wCdFVTiIgtN4y+6WykkNLozFtp/jNKosqVDYFo3vf7aLRw3BufBeSeWgXboUY/v+F1OLwL9WT9GrHxrdy/Rl4Pgg3QzuupQ8UdOdvj/AAjLiuzFJKkbFFLoo1Oq4f4sr4eHe4AktAd+0g69F2i/r8Fxe3odRqNdkWkX6Jy2mgl0zFj1I29W1TSy9reHy3XM4GuKjGPkDEAWktvcXud1rp1DEHCZ+POPoF8jNeM2jlN0wjS2JtnomknX4SkFxvMW6fUZqqTReLbkQPOQouxWG6mZvn438EFQHK/mCpJymZzkHblCgjcZD1B/nwQDRi4pzh+o20A+U2XD7QfXza2pfmfovRl0CxnaLxztKW8kEkDO82v47r1hPxYjlex/3A5Zac+qFxwnvEDwAn4oTTEiHiQf059bz4q6VSLk2zMSfLRaGRQVDiWnIymvLosRhmLhx8Y8VVR2rXAA5X33g/ZMaCWzIInT632UMVEDyI1PK3w38VbqjjMi2U97zgiyGmyM22zET8QD6hHXAEG0Z5mR9go6AKoA4QcyMibHy8VdO2mWcWt47IQY0secRO1oj7oy6RIN5vEWjS1lIwqlc6kjym3W+qpryJu10X5/NTh4ze7mCe6c7RJPopTKdN57lV05wCCDG4SGkaWSYtEg2Jk5bR6lHQpkG4O3eAjyH8hZ2HA2XPDjMhpEOmBYERn0+Sh4oZktHIkEDaCY8kUx0vke8HmM9Iz6fVA04b4vHKeQsj4ms9sGATyk77HS6pnDF/vzyGy9MWKWR1FHpHG5PQGIuyNt9fDqurwHCABFwvBAZraygNh5Lt8fiQx77f2bsWKMP9j6dMbwtNMbFZmMCc1g5+ZWw9zQ0q8ZSPZ9fMqsHMppgOxrm9pEFpHI/JaXyMlz+KcYKdks8n+E6uOg1ocWkSLSD3TEiF0/ZYe6XFztMTgHc9BvovPfhquyarG5Co4k316H14L07WyLsBBzneNJFxnfxXy/LXjmkjmZPcxYY8XMT/iS3yLrBCKjgbnDAuAAR1gG/wAE2kSWuLe6Ys05HXMX8VX+nMS2XnzB5TmFDUX8E+NiuMe3C0vveQXAmJtIMWRP4lmRc0EZiBI6g6LNVLw3uta684SSwtB2ERvv9EyoyRMuuIEgFgtm0Act1FJCprsNr5FocDefsZSKjXk910ciJMfuCukZt3ZuDIM5cycvFRtYkxaRewMj/lfaMtUkhI5bSYs7IRc/Xz8kxtsQc8unKR9vDyWamf8Aabagt+/0TTxEWvh1tYC2oj10WpkWMJFjLoG5IjefJMfXDvdIAyzFsjvbRLoOwmAxwJv3gTO99c0qownJsGNyAc5BIjK+ajoDSwQ0ibi+hHLIfVDRqG94MwcPdy3m88rouDo2n8wGECSbdCcuaOoQMnQTpM+Q0UsbGMIykkzPfmIPTxTHAxbDF/ekxGXTNY6ZdDb4iTqL5xGY31TqQb7p7oOYEtOuUQhIaRo4eoDOEi+VwYtkZF899ckqtwjSILZvIJaAZysbAxHqVVagMySBnoeXXbMrPWOGweSTlENM73B9FNNFqujYx5gggiI+FsvWaVSp4ziaCMWZvHz6W5K+HpOMF5kj1fddKhSWnFxJZXctI0Y+O3uQvhaBAhdClQj+v5R0gNloY8c12MeKMFUUbY0lSBawn+v5TQ0hOYJRBq9UMW1pTJPLzP2RCyhKoRQJVlxVtChF0DBeudxgsb/BdB7liroJZ8x7GcW8RXxEth0/pdHKMua9aGy+CCDaHxufEbXXkOIoGnx1SfzSWlzvr4r1vBVnQbtBkXLSBJ0ImQuB+SjWa/swZ16zQGkDCb7khwmQR+Um+anDOaTZwtkM46EtBn1dAx+MU5c0PNgT3hpMOzBuM7KqlJwsWtcyNGwZ3F4m+iwNOuyEM4is1sjE2m68F7hYxnB08dskBqBwa98OnItbI0kyJsZzTKLx7LC0Bwbk18Ni2QMWsM4WXvO93AGxaRnM2xgzz80LqgdPodVpOAAa5sG3eJjKw/vdU9hggy07xiA8ZBzKzOpObIcBhdJcGvIPgIzz1+iIscG2JJthIcXRO8knbVVGS+SLo5VNggRdwHSCY8x/Ka2jiNzG1yIB0IInRJc1xMAxYXg3F7QcitVJjYOGSBM2PKJAsRM+oXu9nnQdRjjcwIyJ1nK0ZXGpzV03Yi5oGkSDz57gT4JIqtYRNSNhBdv46iT0UrNxi0OBIMOacrzzm22iUtFUVQpuB9wRaTiDiefrdOYSbFs5C8CfjA080FN3dnugG1gDBIw6whdWMd7/AGzcX5wBYSMp2SqyqVD+HptaRbxaRrBgxG2V1DWbkQf3aAjQaLE/iGsdDWtBzPdz8cjmfNaqfBl4BcSBMg6nLy680RUm6ihqLk6SGEl0ho1m/jlOVr+IWmhwjWgQMTgNQPheydQ4aFuo0Aunx+Io7ltm/FhUNvsz0+HcTMEeH2K1tEZj4FPDUQpA52W9Kj2FMcRo79rvstDao1t1BHzCHBGXzVimTqqQg6fFMn3h+4LQOJZ+pv7gkMp7k+aPAdz5lMZpxg/wUKxvpg5x5SibTA/T+0IsZvbkghZ3NjXyCAO9X+6LA1uAWLiKSJ9Q9Eg1ibEz4lFiaPnP4j9p/rW3gYSGwRe4zJC7tDi7We1w56QLzBzvEXhcP8cVHM4mjUDQ6/5gMM7E5EdV2uB4guGbbxiAbAmM8s5tfZcn8ovazFyNUza4vAktjvfleI+Q2O6tr3l0ueBoQfeyMG0yLws9GlVYSWvJj8r73Im0XmQBHTxY2oDGLDESMG9oAmBa65Hj9mcN1eB3g4294NgeGcEJlKoHBwAkwYNi6P8Ai6YuLHZc2p2/QNT2eIBxgd9sA+OWp+KChWa0kMoMy/K5rptoP0381TxtLeivGuze9jyIll5BDhB/bJnMX+CW+mxzobULTIPdAgHaNLg+aU/tSmZxth0fmIBtfPdXXfIJFZuYjEWm+3rdRTXRJyuHpVb4SCObZI5m/MDyTHca4iHNEEWDsp2xfTkqPAhxlpcLC1pgeMm4+KZwvZ78PuyR3jiIBiTzzG+S1WC2FxFNpIlrhGo7sX/UPNL/ANE1oxNDjePeInKfe6g226LQKLhM2BOGDJg7ZAwMt7rNVYJMxBE5iCB18B0RfihbQYcIILRJvc4ptF9jMLNSruuBysIyg6Si4PhMTwWwAJFxn9zey69KgGmQL7qseGeV/wCD1xYHPvoXwnBgd4wbyBOVl1KNIuvKGi2VqpsjJdbDhWNUjoQhGCpDadMBOxIGtRAStKQ2E2+6YKaum1GEwBARgFHTcEyFQAN6JiFwVgoGAWK8ChcqDkAE5uiH2akIjkgRnJWSv5roOesNYm8IEfPf+ozyMF7ZltxOXhv8Vu7H40QPaNbEAZcrzNh7uV0v/qGxns2kugg2Gp+yz9g8dIAbDgWgQ4GRGhP5tMt9Fg/JQ8saM/I9tnYocbTBOItgxYNJLeh6CZ5rbwzg5ohodfMHloDqQbpPEMs1wY3YECLDPLf6LE2kf/scDclvdAMjOcXvW6LhqCatMxpGnjOGxCGsaXAwHPbkCLkAZZBE6tEe1e2/uwwkzAkQSdhlsqea7gA14EtOHJwJEEc7grG7j6rTdwI2IHdwkAnnZx8gejScoj7VGip2hRBDX4HXn/uN+V4AO3RHxHZ9Kpm1jmxbCG2nxyyWim0uEkMDo0Fog6dQJyyXPqcIQ9vs6Ae0y0xUA2ysM7ROyqDf3Q1bMFKvaA1wEjUHFixSDYTAaZ6iVvbxAAxDIZiYJxZjyHmF581rkOZ4912egM7RZFwxLnw0d8CdRBMaiOZ81olC2NRd6R1qnHgyAGxOFrp1nUeXkncJRJuZwHJuojUbSFdDgw3CQBiGptfwHJbW0XuvY+J+oWjFw09yNUOOu5ENMEWgDktHD0vBVSpn9PxC0MF9fh910oxSVI0D2UwmsS2jqPXKUxsf7v2O+ytAMM6FaabBqsza7B+do6kD4J9PiGkWc09CEwGwMgiYELEyOqBhATyVhqYzJQDkmOiiEIbzROaVGt1TAoN6qy1Xg6qQgKBwIGNWhrVIQFGZ/RIrNtktT1mrBAmj5x/1H4IYQ8WIzt8yvH9k8ZUBxNk4QLctraW+C+nfjVrDQcXc4E5leE/DdR9QGmXYGWAIwibnMnmfmvHlP+kecn6Xo9Jw3alRgHtKeFjc8RvNrzH+7LqjNCjVJeGPiwLhNw0TMHqeuErc/hSWCXYgc8iSIBcP8gY5z0SqmYIbVwtbB0iYMwBZwg8oPn89GS+NGBP6MDOE9ldleoLwcYIBs24tOeE56jkt9XiWuP8A3Giq9pMFvdImxnMaT/xTDxTwThwEN73f0AMGQNYOYgW5Lmcf2jxLJbTpU4JAgEBwyMabkdVUfWykvM6/Z4ben7Oo2HRimcjaNR7p+Ky9q8FxGLFTrg0yAQREZgAkRc35abrB2X2tWD4dJBkgAZRhMHSBLo6FejfXa4uLGbY7Z55Dz8k2nB2/+h7GeT7O4F1SHkwdYGw3nmu21uAYWgD1yQYybZDYBNpUdV2cWBRNsYKHQ6lTJWum2NUNERayaGkr38SrDYOafTZKW0rVSsLJ0CZG00z2ZTAVC5MYoVCN/P6pj24tfMSoITTHr7oAXSoj9LY5NCb/AKcfxJH1VXhW3ogBo4dn9FG2iNz+4pTT6/lEKl8kyhwabw4x/wAbfBW2m79fmG/SFTQFYBmPh9kDLa1+7f2H/wB1O+P0nzH3Qh5+Ss1TvZMCS+Ltb5n/ANUJqO/R8R9SmCsdx4wrFdAGV1Q6sd8Cs9Wpyd5D7roO4gj+lg4p0mSLlAmec/Fz2/6dxwl2wwu+MCy+S8EXl8MDnGbNaJzt9Y8V9o4tkscHGARc5CPFfKuE7S9jXqCjBxWDjtcadR5Kcu8T0R8PR7Ls/iX96aZwxnrBmx55X+S5fH8Y6nUGFz8Mw8AkzJsNdyJ5Dkt1KpUcPaCqbkkzHuxMTlEHMckitNpM9bAFo1BOd/8A8r5yMam9HPtKWyU+1ajYLgHOcRI2naNDI/aV1KHazXEMdRLXSCS4Xm4BHL3b6+C4b3MmAx7SJgi8ETAPrQ7rWOJa5hbVcBi912sm43vc9YzRKEfhC18I10+06FRzmsc5rhMtMRcE5iNSMzumU6lUYyHHCRmGNGxFhmJnTI6rk0uIoUnHDhLnEAkxecRvzNx4iee+n2mwOLBiY4AHvGWWMjO0fYKZRrpNocl9Gqk0rXTp8yl02QtNNfSo32Wxg0TGqNEZXTGNlMQyk0xK10mrPTJt4aLTSPySKQeAZqvkjblyU6JlAX9fZECNUW8/RU1sZoANrxO6jhCW1sk7eSaOcpBQTYjJFT8AoB4qBMYUprEODZG1iBgk+vXRRU+VIGfzQBHu8v7QubsmuHh1SKjSMkCopx8uqU6qbhC9+c/D+kuo6fXqExMx8TTaQcURcGfqvk3HcI2nxRDcJAk390civrdfI7wV8k/EdMv4k4mkA6N1G5zgcyh+yQvk7vZdZrBFMOqmMUQcI96zTlE6awtXaPCYvZuZ3c3GJmZAk3taDHNZ+zKDwwicDWk2GggOF/H7ZrpdovqxFNzLn3joW3GE6TJ8l8/PWTRz8leejC6W4ThtikuAzGpvkCQM9p5Iu1OyRXpgU3API0d59RdZ6/BcRPvhzPegWIuTkTv8wsvB8FUFUS6XDMCBIzJ6yYKVbtSVoaVO09ieB4MswsqMIeMJBcCRIvfzbF9Dku12W9nEMDn08LsQPdEEZA7yLD4bhB2hxzmi5Dge6ARq4xcC5A8NVXZvEueS8w3vTgbLW3w5zck+amblKLk9BKTlFyPR0+i0MFreuqqmzDmEYBX0ZsLanUwQqZTkJkHwSGGzwT2AJFERn908uNoCCkE7T+kTuqsgkzyg7eSt3IoGBkjjdW0RrOSgAnVIKI2nfWfh8k9ot4IQ34cvWyuExov5f3/CrDBKPFpaI2OfWVDlJP8AaBhH1cWVE2hC1wFkRdKAJH9IhcX8svrzVNy8Pko3aEAW9yB7tJVtJ5hW8WGX9pgzLW6evXzWN7s7WWqoeQCxvYRf18EEMXXIi6+YfjAsp1Q5tnaw6/UQbL6TWqE8/An5L5j+L+AeXF7mwOX1nJNK00Jdm7h+2bND3PbabXs6I0vlpnB8O5wddlQFoe0mO6QJDtb7e8LrzfYXCNiSHOyIOggiet8PS+dl3hxjGEWa10tH+WHORIsee6+f5MFbSRlyQjdIZV4GtjsYgNnIiBczob68+a5vbVF7ogEFxDS5oIwxqCMojXdep4l5DJb3o7mbYmTlubHXfJef7R7Qc0FvfY4aE2Ih2IhuGRy1usuGUpSTo8YX5Kjz3F8LUpDGwOgEkkyZjLMZ536bLV+H3/8AyAvh35YjDnz6TbYIOE7Yq+zcHmIMEnTvGb66HxlDU4gOuwxcQbDNsQQOcajIrc1Jpxkv5NElKmmv5PotIpgagwALS1o0XaPcgbGZ9fRPpjZKwJlM6D14oGPYzl5q2xJgzBgixuN9iJyO6FgvJKcIzlBQKuFZiUQMJACJRafypCpyYxrNvXqyXe+eZOQt0gKg7p5o3RugA7XkWyVNOiXPrRWEBY0ndECgpnUiIVJjGuM5boHPuia4iOVjM7dfUFR5BMDXXmgAQ06z/Cp74t60+H2Q4rEkjL1zKB7efNAmJqvWeq638ptRu8ee5SamRDhIP3+KRLM9RhXhvx/TdhsbZkbnSPtde5qkC9z89F5P8aUS5kU2F0i5gn4zHkF6Q7JR5vsV9VrcwAIFo71sUTkTGmeXJbeGp1XuDhLywidJz1iAY+Vlm/D3CsLJqOAEibTYTc3gEXO5gL1DOxQ/v0qns6o96THejUZWc6/+Q5zxOTNRm7PLI/Uw28MWlwIAGDcwQSQTGecwQUquKcvcSD3fzOF4sMouQdN0mhwNZoALXhpOEhxIgCALg2EvIP8AAincI5rg5gDm4sQGcBpHdJi+QyGU+GLxrpmZrfZkeGshzAHSMQvJdckAnew1nNYOHfRYXBxGGG90ZmIMhviOsLp1Kr/ZtmGGmWyAM8ckmNILWwdj1S+M4GiW3DsYM2GZ2daI7ptzXrGVaZ6RlWpdHt6YBjZNaQIA8/4VBgsfV0TPPyt0XfNY9jPBFTYL30SqZtKeywyzQBKY25IgzyRY9hChckUWGKg2P5VjkiATAonmiIG2XxQT6281dNxCBhXVOIVvqanJBjtcX6EpjCadkYZvHylBi2Rl1khUW4W7vrr5oB8VbnRy+CuefL4JjCYdPiq3+v0VA8/NWHIEDKBzjr6zTZ1UPJAMy4QdfE6pFRn9rS5lv6+CUKVvU2QKjnVmLgfiio5tF2E6Xv65r1AAy+5Nl5b8UnuOGPCTfDurj2Q0eO7BrgNecDXXAuRkeZiWaH6ZjrjjeKBcGjC5k4nBsYSTmb5WvFgfBeW4LiYfBJEmcTQAcjcAmLx0XouA7bcSMUtBtAmCMRDsUgkMDXA5yBquXy8fqegyQfaPVUuJeWhr34sUCSRZwIxAt0j6Hw5vE8U+i3HczJhohrYw36QRzt0XObWLaYczEXlzQZbh/ICABmZJZlnPNBw/bFRrXOGAsY3IkYYdnzdcNAHM3suYsMr0kZHjk3o28Z2s1zS0Boc0kEyIi+EX94xGXNcqtx9RrgREECxOmEm052GfNL7cq06lMuGMugCBENm8G2to/wAfLiN4wtERJHuyLwd+kDldacWFNWl+z1x4U1aR9tBz9bJzxYdVSi7sjQGBb1siGnrVRRQCDo5TqmU23UUSGFgEmyFwiYUUTAuZz5pdMyVFExhpbD/5KKIKQ0+6UWIk33+hUUQMEGTe/opbPooomQ+xhdbw+hRO+n1/lRRBRTxccx9WoBmfFUokICbgdVALxp/SiiBCeIb68F4v8cWoyOnh6Cii9Idks8Bw7sT6bXXDXBoB2dhJHS5803sq4eTmAY5WUUWHke5npPo9BwIxU2EzJLNSMnADLWNc0HBUG4W298Oxc4uPiooudL2Mxy/ts28FwjMLrZyMzkMJHxXC4Oi1xEiczf8AwBUURjb2JPT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6154" name="Picture 10" descr="Photo d'un trottoir de bé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128140"/>
            <a:ext cx="2643206" cy="197359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286380" y="6072206"/>
            <a:ext cx="32861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http://www.larenovation.ca/renover/planchers/trottoir-ciment.html</a:t>
            </a:r>
            <a:endParaRPr lang="fr-CA" sz="800" dirty="0"/>
          </a:p>
        </p:txBody>
      </p:sp>
      <p:pic>
        <p:nvPicPr>
          <p:cNvPr id="6156" name="Picture 12" descr="http://img.archiexpo.fr/images_ae/photo-g/89366-3593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857628"/>
            <a:ext cx="3048020" cy="228601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85852" y="6215082"/>
            <a:ext cx="29289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800" dirty="0" smtClean="0"/>
              <a:t>http://www.archiexpo.fr/prod/pujol/product-89366-915540.html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406640" cy="1046288"/>
          </a:xfrm>
        </p:spPr>
        <p:txBody>
          <a:bodyPr/>
          <a:lstStyle/>
          <a:p>
            <a:r>
              <a:rPr lang="en-CA" dirty="0" smtClean="0"/>
              <a:t>Au </a:t>
            </a:r>
            <a:r>
              <a:rPr lang="en-CA" dirty="0" err="1" smtClean="0"/>
              <a:t>secondaire</a:t>
            </a:r>
            <a:r>
              <a:rPr lang="en-CA" dirty="0" smtClean="0"/>
              <a:t> 2e cycle</a:t>
            </a:r>
            <a:endParaRPr lang="fr-CA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85852" y="1785926"/>
            <a:ext cx="3857652" cy="4857784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Terre et </a:t>
            </a:r>
            <a:r>
              <a:rPr kumimoji="0" lang="en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espace</a:t>
            </a:r>
            <a:endParaRPr kumimoji="0" lang="en-C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CA" sz="1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CA" sz="1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Lithosphère</a:t>
            </a:r>
            <a:r>
              <a:rPr lang="en-CA" sz="1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(</a:t>
            </a:r>
            <a:r>
              <a:rPr lang="en-CA" sz="1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minéraux</a:t>
            </a:r>
            <a:r>
              <a:rPr lang="en-CA" sz="1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)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C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</a:t>
            </a:r>
            <a:r>
              <a:rPr lang="en-CA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CA" sz="2000" b="1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technologique</a:t>
            </a:r>
            <a:endParaRPr lang="en-CA" sz="2000" b="1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CA" sz="1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CA" sz="1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Matériaux</a:t>
            </a:r>
            <a:r>
              <a:rPr lang="en-CA" sz="1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(</a:t>
            </a:r>
            <a:r>
              <a:rPr lang="en-CA" sz="1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contraintes</a:t>
            </a:r>
            <a:r>
              <a:rPr lang="en-CA" sz="1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, </a:t>
            </a:r>
            <a:r>
              <a:rPr lang="en-CA" sz="1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propriétés</a:t>
            </a:r>
            <a:r>
              <a:rPr lang="en-CA" sz="1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)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16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CA" sz="2000" b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Univers</a:t>
            </a:r>
            <a:r>
              <a:rPr lang="en-CA" sz="20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CA" sz="2000" b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matériel</a:t>
            </a:r>
            <a:endParaRPr lang="en-CA" sz="2000" b="1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CA" sz="16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Propriétés</a:t>
            </a: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physiques des solutions</a:t>
            </a: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Transformations </a:t>
            </a:r>
            <a:r>
              <a:rPr lang="en-CA" sz="16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chimiques</a:t>
            </a: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endParaRPr lang="en-CA" sz="16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CA" sz="2200" b="1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CA" sz="2000" b="1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Chimie</a:t>
            </a:r>
            <a:endParaRPr lang="en-CA" sz="2000" b="1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Aspect </a:t>
            </a:r>
            <a:r>
              <a:rPr lang="en-CA" sz="16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énergétique</a:t>
            </a: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des transformations</a:t>
            </a: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CA" sz="16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Vitesse</a:t>
            </a: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de </a:t>
            </a:r>
            <a:r>
              <a:rPr lang="en-CA" sz="16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réaction</a:t>
            </a:r>
            <a:endParaRPr lang="en-CA" sz="16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CA" sz="16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Équilibre</a:t>
            </a: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CA" sz="16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chimique</a:t>
            </a:r>
            <a:r>
              <a:rPr lang="en-CA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16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C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16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721724" y="1714488"/>
            <a:ext cx="4422276" cy="4857784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CA" sz="16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066" name="Picture 2" descr="Construction en béton coulé en pl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714620"/>
            <a:ext cx="3583647" cy="23574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072066" y="5143512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http://www.infociments.fr/batiment/solutions-constructives/parements-betons-coules-en-place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Vidéos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09894"/>
          </a:xfrm>
        </p:spPr>
        <p:txBody>
          <a:bodyPr/>
          <a:lstStyle/>
          <a:p>
            <a:pPr>
              <a:buNone/>
            </a:pPr>
            <a:endParaRPr lang="en-CA" sz="2400" dirty="0" smtClean="0"/>
          </a:p>
          <a:p>
            <a:pPr>
              <a:buNone/>
            </a:pPr>
            <a:r>
              <a:rPr lang="en-CA" sz="2400" dirty="0" smtClean="0"/>
              <a:t>Résistance à la compression et module </a:t>
            </a:r>
            <a:r>
              <a:rPr lang="en-CA" sz="2400" dirty="0" err="1" smtClean="0"/>
              <a:t>d’élasticité</a:t>
            </a:r>
            <a:r>
              <a:rPr lang="en-CA" sz="2400" dirty="0" smtClean="0"/>
              <a:t>:</a:t>
            </a:r>
            <a:endParaRPr lang="fr-CA" sz="2400" dirty="0" smtClean="0">
              <a:hlinkClick r:id="rId2"/>
            </a:endParaRPr>
          </a:p>
          <a:p>
            <a:pPr>
              <a:buNone/>
            </a:pPr>
            <a:r>
              <a:rPr lang="fr-CA" sz="2400" dirty="0" smtClean="0">
                <a:hlinkClick r:id="rId2"/>
              </a:rPr>
              <a:t>https://www.youtube.com/watch?v=tFGU1mhFHGc</a:t>
            </a:r>
            <a:endParaRPr lang="fr-CA" sz="2400" dirty="0" smtClean="0"/>
          </a:p>
          <a:p>
            <a:pPr>
              <a:buNone/>
            </a:pPr>
            <a:endParaRPr lang="en-CA" sz="2400" dirty="0" smtClean="0"/>
          </a:p>
          <a:p>
            <a:pPr>
              <a:buNone/>
            </a:pPr>
            <a:r>
              <a:rPr lang="en-CA" sz="2400" dirty="0" smtClean="0"/>
              <a:t>Résistance à la flexion: </a:t>
            </a:r>
          </a:p>
          <a:p>
            <a:pPr>
              <a:buNone/>
            </a:pPr>
            <a:r>
              <a:rPr lang="en-CA" sz="2400" dirty="0" smtClean="0">
                <a:hlinkClick r:id="rId3"/>
              </a:rPr>
              <a:t>https://www.youtube.com/watch?v=ouW0G6OqoOQ</a:t>
            </a:r>
            <a:endParaRPr lang="en-CA" sz="2400" dirty="0" smtClean="0"/>
          </a:p>
          <a:p>
            <a:endParaRPr lang="fr-CA" dirty="0"/>
          </a:p>
        </p:txBody>
      </p:sp>
      <p:pic>
        <p:nvPicPr>
          <p:cNvPr id="60418" name="Picture 2" descr="compression-bé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14818"/>
            <a:ext cx="2928958" cy="21938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57752" y="64293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http://essai-laboratoire.blogspot.ca/2013/04/essais-de-compression-de-beton.html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4382" y="1285860"/>
            <a:ext cx="778677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ABQ Association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Béton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Québec (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janvier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2005). Guide de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bonnes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pratiques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l’utilisation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des fibres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béton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CA" sz="1200" dirty="0" smtClean="0">
                <a:latin typeface="Times New Roman" pitchFamily="18" charset="0"/>
                <a:cs typeface="Times New Roman" pitchFamily="18" charset="0"/>
              </a:rPr>
              <a:t>[En ligne]. Disponible le 3 Mars 2016: </a:t>
            </a:r>
            <a:r>
              <a:rPr lang="fr-CA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http://betonabq.org/pdf/aDocument_Fibres.pdf</a:t>
            </a:r>
            <a:endParaRPr lang="fr-C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Aïtcin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, P-C. (1992).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Technologie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granulats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 Québec: 2e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édition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éditions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Le Griffon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d’argile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CA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Auteur inconnu.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Chimie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d’hydratation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CA" sz="1200" dirty="0" smtClean="0">
                <a:latin typeface="Times New Roman" pitchFamily="18" charset="0"/>
                <a:cs typeface="Times New Roman" pitchFamily="18" charset="0"/>
              </a:rPr>
              <a:t>[En ligne]. Disponible le 3 Mars 2016:http://lmc.epfl.ch/webdav/site/lmc/shared/GC%20Courses/MdC%20lecture%204%20hydratation.pdf</a:t>
            </a:r>
          </a:p>
          <a:p>
            <a:endParaRPr lang="en-CA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Baste, T. (2008). 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Résistance des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matériaux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: Physique et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comportement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mécanique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béton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CA" sz="1200" dirty="0" smtClean="0">
                <a:latin typeface="Times New Roman" pitchFamily="18" charset="0"/>
                <a:cs typeface="Times New Roman" pitchFamily="18" charset="0"/>
              </a:rPr>
              <a:t>[En ligne]. Disponible le 3 Mars 2016:http://lebeton.free.fr/resistance_materiaux.html</a:t>
            </a:r>
          </a:p>
          <a:p>
            <a:endParaRPr lang="fr-CA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Béton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provincial.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produits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Béton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renforcé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de fibres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CA" sz="1200" dirty="0" smtClean="0">
                <a:latin typeface="Times New Roman" pitchFamily="18" charset="0"/>
                <a:cs typeface="Times New Roman" pitchFamily="18" charset="0"/>
              </a:rPr>
              <a:t>[En ligne]. Disponible le 3 Mars 2016: </a:t>
            </a:r>
            <a:r>
              <a:rPr lang="fr-CA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http://www.betonprovincial.com/public/files/pdf/fr/bp_beton_fibres.pdf</a:t>
            </a:r>
            <a:endParaRPr lang="fr-C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Cherkaoui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 K. (15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octobre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2010).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Caractérisation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microstrucutre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comportement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à court et long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terme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d’un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Béton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de  Poudre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Réactive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Extrudable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CA" sz="1200" dirty="0" smtClean="0">
                <a:latin typeface="Times New Roman" pitchFamily="18" charset="0"/>
                <a:cs typeface="Times New Roman" pitchFamily="18" charset="0"/>
              </a:rPr>
              <a:t>[En ligne]. Disponible le 3 Mars 2016: http://www.biblio.univ-evry.fr/theses/2010/2010EVRY0046.pdf</a:t>
            </a:r>
          </a:p>
          <a:p>
            <a:endParaRPr lang="fr-CA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Gmira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, A. (10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juillet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2003).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Étude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texturale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thermodynamique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d’hydrates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modèles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ciment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CA" sz="1200" dirty="0" smtClean="0">
                <a:latin typeface="Times New Roman" pitchFamily="18" charset="0"/>
                <a:cs typeface="Times New Roman" pitchFamily="18" charset="0"/>
              </a:rPr>
              <a:t>[En ligne]. Disponible le 3 Mars 2016: </a:t>
            </a:r>
            <a:r>
              <a:rPr lang="fr-CA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https://tel.archives-ouvertes.fr/tel-00006001/document</a:t>
            </a:r>
            <a:endParaRPr lang="fr-C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Kosmatka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, S.H. (2004). 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Dosage et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contrôle</a:t>
            </a:r>
            <a:r>
              <a:rPr lang="en-CA" sz="1200" i="1" dirty="0" smtClean="0">
                <a:latin typeface="Times New Roman" pitchFamily="18" charset="0"/>
                <a:cs typeface="Times New Roman" pitchFamily="18" charset="0"/>
              </a:rPr>
              <a:t> des mélanges de </a:t>
            </a:r>
            <a:r>
              <a:rPr lang="en-CA" sz="1200" i="1" dirty="0" err="1" smtClean="0">
                <a:latin typeface="Times New Roman" pitchFamily="18" charset="0"/>
                <a:cs typeface="Times New Roman" pitchFamily="18" charset="0"/>
              </a:rPr>
              <a:t>béton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 Ottawa: 7e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édition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, Association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Canadienne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Ciment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CA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Kurtis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, K. Portland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Cemnet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200" dirty="0" err="1" smtClean="0">
                <a:latin typeface="Times New Roman" pitchFamily="18" charset="0"/>
                <a:cs typeface="Times New Roman" pitchFamily="18" charset="0"/>
              </a:rPr>
              <a:t>Hydratation</a:t>
            </a:r>
            <a:r>
              <a:rPr lang="en-C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CA" sz="1200" dirty="0" smtClean="0">
                <a:latin typeface="Times New Roman" pitchFamily="18" charset="0"/>
                <a:cs typeface="Times New Roman" pitchFamily="18" charset="0"/>
              </a:rPr>
              <a:t>[En ligne]. Disponible le 3 Mars 2016: http://people.ce.gatech.edu/~kk92/hyd07.pdf</a:t>
            </a:r>
            <a:endParaRPr lang="en-C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1200" dirty="0">
              <a:latin typeface="Times New Roman" pitchFamily="18" charset="0"/>
              <a:cs typeface="Times New Roman" pitchFamily="18" charset="0"/>
            </a:endParaRPr>
          </a:p>
          <a:p>
            <a:endParaRPr lang="fr-C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1200" dirty="0">
              <a:latin typeface="Times New Roman" pitchFamily="18" charset="0"/>
              <a:cs typeface="Times New Roman" pitchFamily="18" charset="0"/>
            </a:endParaRPr>
          </a:p>
          <a:p>
            <a:endParaRPr lang="fr-C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1200" dirty="0">
              <a:latin typeface="Times New Roman" pitchFamily="18" charset="0"/>
              <a:cs typeface="Times New Roman" pitchFamily="18" charset="0"/>
            </a:endParaRPr>
          </a:p>
          <a:p>
            <a:endParaRPr lang="fr-CA" sz="1200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endParaRPr lang="fr-C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1428728" y="0"/>
            <a:ext cx="5425456" cy="974850"/>
          </a:xfrm>
        </p:spPr>
        <p:txBody>
          <a:bodyPr/>
          <a:lstStyle/>
          <a:p>
            <a:r>
              <a:rPr lang="en-CA" dirty="0" err="1" smtClean="0"/>
              <a:t>Références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3000396"/>
          </a:xfrm>
        </p:spPr>
        <p:txBody>
          <a:bodyPr>
            <a:normAutofit fontScale="90000"/>
          </a:bodyPr>
          <a:lstStyle/>
          <a:p>
            <a:r>
              <a:rPr lang="en-CA" sz="1300" dirty="0" err="1" smtClean="0"/>
              <a:t>Laldji</a:t>
            </a:r>
            <a:r>
              <a:rPr lang="en-CA" sz="1300" dirty="0" smtClean="0"/>
              <a:t>, S. (2015). </a:t>
            </a:r>
            <a:r>
              <a:rPr lang="en-CA" sz="1300" i="1" dirty="0" err="1" smtClean="0"/>
              <a:t>Caractéristiques</a:t>
            </a:r>
            <a:r>
              <a:rPr lang="en-CA" sz="1300" i="1" dirty="0" smtClean="0"/>
              <a:t> </a:t>
            </a:r>
            <a:r>
              <a:rPr lang="en-CA" sz="1300" i="1" dirty="0" err="1" smtClean="0"/>
              <a:t>fondamentales</a:t>
            </a:r>
            <a:r>
              <a:rPr lang="en-CA" sz="1300" i="1" dirty="0" smtClean="0"/>
              <a:t> du </a:t>
            </a:r>
            <a:r>
              <a:rPr lang="en-CA" sz="1300" i="1" dirty="0" err="1" smtClean="0"/>
              <a:t>béton</a:t>
            </a:r>
            <a:r>
              <a:rPr lang="en-CA" sz="1300" dirty="0" smtClean="0"/>
              <a:t>. </a:t>
            </a:r>
            <a:r>
              <a:rPr lang="fr-CA" sz="1300" dirty="0" smtClean="0">
                <a:latin typeface="Times New Roman" pitchFamily="18" charset="0"/>
                <a:cs typeface="Times New Roman" pitchFamily="18" charset="0"/>
              </a:rPr>
              <a:t>[En ligne]. Disponible le 3 Mars 2016: https://ena.etsmtl.ca/pluginfile.php/125475/mod_resource/content/1/Cours-B%C3%A9tonETS.pdf</a:t>
            </a:r>
            <a:r>
              <a:rPr lang="en-CA" sz="1300" dirty="0" smtClean="0"/>
              <a:t/>
            </a:r>
            <a:br>
              <a:rPr lang="en-CA" sz="1300" dirty="0" smtClean="0"/>
            </a:br>
            <a:r>
              <a:rPr lang="en-CA" sz="1300" dirty="0" smtClean="0"/>
              <a:t/>
            </a:r>
            <a:br>
              <a:rPr lang="en-CA" sz="1300" dirty="0" smtClean="0"/>
            </a:br>
            <a:r>
              <a:rPr lang="en-CA" sz="1300" dirty="0" err="1" smtClean="0"/>
              <a:t>Lerm</a:t>
            </a:r>
            <a:r>
              <a:rPr lang="en-CA" sz="1300" dirty="0" smtClean="0"/>
              <a:t>. (27 </a:t>
            </a:r>
            <a:r>
              <a:rPr lang="en-CA" sz="1300" dirty="0" err="1" smtClean="0"/>
              <a:t>septembre</a:t>
            </a:r>
            <a:r>
              <a:rPr lang="en-CA" sz="1300" dirty="0" smtClean="0"/>
              <a:t> 2014</a:t>
            </a:r>
            <a:r>
              <a:rPr lang="en-CA" sz="1300" i="1" dirty="0" smtClean="0"/>
              <a:t>). </a:t>
            </a:r>
            <a:r>
              <a:rPr lang="en-CA" sz="1300" i="1" dirty="0" err="1" smtClean="0"/>
              <a:t>L’eau</a:t>
            </a:r>
            <a:r>
              <a:rPr lang="en-CA" sz="1300" i="1" dirty="0" smtClean="0"/>
              <a:t> </a:t>
            </a:r>
            <a:r>
              <a:rPr lang="en-CA" sz="1300" i="1" dirty="0" err="1" smtClean="0"/>
              <a:t>dans</a:t>
            </a:r>
            <a:r>
              <a:rPr lang="en-CA" sz="1300" i="1" dirty="0" smtClean="0"/>
              <a:t> la </a:t>
            </a:r>
            <a:r>
              <a:rPr lang="en-CA" sz="1300" i="1" dirty="0" err="1" smtClean="0"/>
              <a:t>pâte</a:t>
            </a:r>
            <a:r>
              <a:rPr lang="en-CA" sz="1300" i="1" dirty="0" smtClean="0"/>
              <a:t> de </a:t>
            </a:r>
            <a:r>
              <a:rPr lang="en-CA" sz="1300" i="1" dirty="0" err="1" smtClean="0"/>
              <a:t>ciment</a:t>
            </a:r>
            <a:r>
              <a:rPr lang="en-CA" sz="1300" i="1" dirty="0" smtClean="0"/>
              <a:t> </a:t>
            </a:r>
            <a:r>
              <a:rPr lang="en-CA" sz="1300" i="1" dirty="0" err="1" smtClean="0"/>
              <a:t>hydraté</a:t>
            </a:r>
            <a:r>
              <a:rPr lang="en-CA" sz="1300" dirty="0" smtClean="0"/>
              <a:t>. </a:t>
            </a:r>
            <a:r>
              <a:rPr lang="fr-CA" sz="1300" dirty="0" smtClean="0">
                <a:latin typeface="Times New Roman" pitchFamily="18" charset="0"/>
                <a:cs typeface="Times New Roman" pitchFamily="18" charset="0"/>
              </a:rPr>
              <a:t>[En ligne]. Disponible le 3 Mars 2016: http://doc.lerm.fr/leau-pate-ciment-hydrate/</a:t>
            </a:r>
            <a:r>
              <a:rPr lang="fr-CA" sz="1300" dirty="0" smtClean="0"/>
              <a:t/>
            </a:r>
            <a:br>
              <a:rPr lang="fr-CA" sz="1300" dirty="0" smtClean="0"/>
            </a:br>
            <a:r>
              <a:rPr lang="fr-CA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CA" sz="1300" dirty="0" err="1" smtClean="0">
                <a:latin typeface="Times New Roman" pitchFamily="18" charset="0"/>
                <a:cs typeface="Times New Roman" pitchFamily="18" charset="0"/>
              </a:rPr>
              <a:t>Moranville</a:t>
            </a:r>
            <a:r>
              <a:rPr lang="fr-CA" sz="1300" dirty="0" smtClean="0">
                <a:latin typeface="Times New Roman" pitchFamily="18" charset="0"/>
                <a:cs typeface="Times New Roman" pitchFamily="18" charset="0"/>
              </a:rPr>
              <a:t>, M. (janvier 1997). </a:t>
            </a:r>
            <a:r>
              <a:rPr lang="fr-CA" sz="1300" i="1" dirty="0" smtClean="0">
                <a:latin typeface="Times New Roman" pitchFamily="18" charset="0"/>
                <a:cs typeface="Times New Roman" pitchFamily="18" charset="0"/>
              </a:rPr>
              <a:t>Ciments et bétons. </a:t>
            </a:r>
            <a:r>
              <a:rPr lang="fr-CA" sz="1300" dirty="0" smtClean="0">
                <a:latin typeface="Times New Roman" pitchFamily="18" charset="0"/>
                <a:cs typeface="Times New Roman" pitchFamily="18" charset="0"/>
              </a:rPr>
              <a:t>[En ligne]. Disponible le 3 Mars 2016: </a:t>
            </a:r>
            <a:r>
              <a:rPr lang="fr-CA" sz="13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http://www.udppc.asso.fr/bupdoc/consultation/article-bup.php?ID_fiche=6187</a:t>
            </a:r>
            <a:r>
              <a:rPr lang="fr-CA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300" dirty="0" smtClean="0">
                <a:latin typeface="Times New Roman" pitchFamily="18" charset="0"/>
                <a:cs typeface="Times New Roman" pitchFamily="18" charset="0"/>
              </a:rPr>
              <a:t>Pigeon, M.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Chapitre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2: Les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ciments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Portland.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Hydratation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ciment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Portland et structure de la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pâte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hydratée</a:t>
            </a:r>
            <a:r>
              <a:rPr lang="en-CA" sz="1300" dirty="0" smtClean="0"/>
              <a:t>. </a:t>
            </a:r>
            <a:r>
              <a:rPr lang="fr-CA" sz="1300" dirty="0" smtClean="0">
                <a:latin typeface="Times New Roman" pitchFamily="18" charset="0"/>
                <a:cs typeface="Times New Roman" pitchFamily="18" charset="0"/>
              </a:rPr>
              <a:t>[En ligne]. Disponible le 3 Mars 2016: </a:t>
            </a:r>
            <a:r>
              <a:rPr lang="fr-CA" sz="13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http://www.civil.usherbrooke.ca/cours/gci340/chap2.pdf</a:t>
            </a:r>
            <a:r>
              <a:rPr lang="fr-CA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300" dirty="0" err="1" smtClean="0"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lang="en-CA" sz="13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CA" sz="1300" dirty="0" err="1" smtClean="0">
                <a:latin typeface="Times New Roman" pitchFamily="18" charset="0"/>
                <a:cs typeface="Times New Roman" pitchFamily="18" charset="0"/>
              </a:rPr>
              <a:t>Sherbrooke</a:t>
            </a:r>
            <a:r>
              <a:rPr lang="en-CA" sz="1300" dirty="0" smtClean="0">
                <a:latin typeface="Times New Roman" pitchFamily="18" charset="0"/>
                <a:cs typeface="Times New Roman" pitchFamily="18" charset="0"/>
              </a:rPr>
              <a:t>, Auteur inconnu.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Durabilité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réparation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béton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Chapitre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2: La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durabilité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Béton</a:t>
            </a:r>
            <a:r>
              <a:rPr lang="en-CA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CA" sz="1300" dirty="0" smtClean="0">
                <a:latin typeface="Times New Roman" pitchFamily="18" charset="0"/>
                <a:cs typeface="Times New Roman" pitchFamily="18" charset="0"/>
              </a:rPr>
              <a:t>[En ligne]. Disponible le 3 Mars 2016: http://www.civil.usherbrooke.ca/cours/gci714/PDF/Chap2_1.pdf</a:t>
            </a:r>
            <a:br>
              <a:rPr lang="fr-C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300" dirty="0" smtClean="0">
                <a:latin typeface="Times New Roman" pitchFamily="18" charset="0"/>
                <a:cs typeface="Times New Roman" pitchFamily="18" charset="0"/>
              </a:rPr>
              <a:t>William D. Et </a:t>
            </a:r>
            <a:r>
              <a:rPr lang="en-CA" sz="1300" dirty="0" err="1" smtClean="0">
                <a:latin typeface="Times New Roman" pitchFamily="18" charset="0"/>
                <a:cs typeface="Times New Roman" pitchFamily="18" charset="0"/>
              </a:rPr>
              <a:t>Callister</a:t>
            </a:r>
            <a:r>
              <a:rPr lang="en-CA" sz="1300" dirty="0" smtClean="0">
                <a:latin typeface="Times New Roman" pitchFamily="18" charset="0"/>
                <a:cs typeface="Times New Roman" pitchFamily="18" charset="0"/>
              </a:rPr>
              <a:t> Jr. (2001). 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Science et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génie</a:t>
            </a:r>
            <a:r>
              <a:rPr lang="en-CA" sz="1300" i="1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CA" sz="1300" i="1" dirty="0" err="1" smtClean="0">
                <a:latin typeface="Times New Roman" pitchFamily="18" charset="0"/>
                <a:cs typeface="Times New Roman" pitchFamily="18" charset="0"/>
              </a:rPr>
              <a:t>matériaux</a:t>
            </a:r>
            <a:r>
              <a:rPr lang="en-CA" sz="1300" dirty="0" smtClean="0">
                <a:latin typeface="Times New Roman" pitchFamily="18" charset="0"/>
                <a:cs typeface="Times New Roman" pitchFamily="18" charset="0"/>
              </a:rPr>
              <a:t>. Mont-Royal: Modulo.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dirty="0" smtClean="0">
                <a:latin typeface="Times New Roman" pitchFamily="18" charset="0"/>
                <a:cs typeface="Times New Roman" pitchFamily="18" charset="0"/>
              </a:rPr>
            </a:b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1538" y="0"/>
            <a:ext cx="6286544" cy="1112859"/>
          </a:xfrm>
        </p:spPr>
        <p:txBody>
          <a:bodyPr/>
          <a:lstStyle/>
          <a:p>
            <a:r>
              <a:rPr lang="en-CA" dirty="0" smtClean="0"/>
              <a:t>Histoire du </a:t>
            </a:r>
            <a:r>
              <a:rPr lang="en-CA" dirty="0" err="1" smtClean="0"/>
              <a:t>béton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52" y="1357298"/>
            <a:ext cx="6400800" cy="1785950"/>
          </a:xfrm>
        </p:spPr>
        <p:txBody>
          <a:bodyPr>
            <a:noAutofit/>
          </a:bodyPr>
          <a:lstStyle/>
          <a:p>
            <a:r>
              <a:rPr lang="en-CA" sz="2000" dirty="0" err="1" smtClean="0"/>
              <a:t>Autrefois</a:t>
            </a:r>
            <a:r>
              <a:rPr lang="en-CA" sz="2000" dirty="0" smtClean="0"/>
              <a:t>, on </a:t>
            </a:r>
            <a:r>
              <a:rPr lang="en-CA" sz="2000" dirty="0" err="1" smtClean="0"/>
              <a:t>utilisait</a:t>
            </a:r>
            <a:r>
              <a:rPr lang="en-CA" sz="2000" dirty="0" smtClean="0"/>
              <a:t> de </a:t>
            </a:r>
            <a:r>
              <a:rPr lang="en-CA" sz="2000" dirty="0" err="1" smtClean="0"/>
              <a:t>l’argile</a:t>
            </a:r>
            <a:r>
              <a:rPr lang="en-CA" sz="2000" dirty="0" smtClean="0"/>
              <a:t> </a:t>
            </a:r>
            <a:r>
              <a:rPr lang="en-CA" sz="2000" dirty="0" err="1" smtClean="0"/>
              <a:t>comme</a:t>
            </a:r>
            <a:r>
              <a:rPr lang="en-CA" sz="2000" dirty="0" smtClean="0"/>
              <a:t> </a:t>
            </a:r>
            <a:r>
              <a:rPr lang="en-CA" sz="2000" dirty="0" err="1" smtClean="0"/>
              <a:t>matrice</a:t>
            </a:r>
            <a:endParaRPr lang="en-CA" sz="2000" dirty="0" smtClean="0"/>
          </a:p>
          <a:p>
            <a:r>
              <a:rPr lang="en-CA" sz="2000" dirty="0" err="1" smtClean="0"/>
              <a:t>Découverte</a:t>
            </a:r>
            <a:r>
              <a:rPr lang="en-CA" sz="2000" dirty="0" smtClean="0"/>
              <a:t> en 1985 à </a:t>
            </a:r>
            <a:r>
              <a:rPr lang="en-CA" sz="2000" dirty="0" err="1" smtClean="0"/>
              <a:t>Israël</a:t>
            </a:r>
            <a:r>
              <a:rPr lang="en-CA" sz="2000" dirty="0" smtClean="0"/>
              <a:t>, d’un </a:t>
            </a:r>
            <a:r>
              <a:rPr lang="en-CA" sz="2000" dirty="0" err="1" smtClean="0"/>
              <a:t>plancher</a:t>
            </a:r>
            <a:r>
              <a:rPr lang="en-CA" sz="2000" dirty="0" smtClean="0"/>
              <a:t> de </a:t>
            </a:r>
            <a:r>
              <a:rPr lang="en-CA" sz="2000" dirty="0" err="1" smtClean="0"/>
              <a:t>béton</a:t>
            </a:r>
            <a:r>
              <a:rPr lang="en-CA" sz="2000" dirty="0" smtClean="0"/>
              <a:t> </a:t>
            </a:r>
            <a:r>
              <a:rPr lang="en-CA" sz="2000" dirty="0" err="1" smtClean="0"/>
              <a:t>vieux</a:t>
            </a:r>
            <a:r>
              <a:rPr lang="en-CA" sz="2000" dirty="0" smtClean="0"/>
              <a:t> </a:t>
            </a:r>
            <a:r>
              <a:rPr lang="en-CA" sz="2000" dirty="0" err="1" smtClean="0"/>
              <a:t>d’environ</a:t>
            </a:r>
            <a:r>
              <a:rPr lang="en-CA" sz="2000" dirty="0" smtClean="0"/>
              <a:t> 7000 </a:t>
            </a:r>
            <a:r>
              <a:rPr lang="en-CA" sz="2000" dirty="0" err="1" smtClean="0"/>
              <a:t>ans</a:t>
            </a:r>
            <a:r>
              <a:rPr lang="en-CA" sz="2000" dirty="0" smtClean="0"/>
              <a:t> av. J.-C.</a:t>
            </a:r>
          </a:p>
          <a:p>
            <a:r>
              <a:rPr lang="en-CA" sz="2000" dirty="0" err="1" smtClean="0"/>
              <a:t>Vers</a:t>
            </a:r>
            <a:r>
              <a:rPr lang="en-CA" sz="2000" dirty="0" smtClean="0"/>
              <a:t> 2500 </a:t>
            </a:r>
            <a:r>
              <a:rPr lang="en-CA" sz="2000" dirty="0" err="1" smtClean="0"/>
              <a:t>av</a:t>
            </a:r>
            <a:r>
              <a:rPr lang="en-CA" sz="2000" dirty="0" smtClean="0"/>
              <a:t> J.-C., construction de la </a:t>
            </a:r>
            <a:r>
              <a:rPr lang="en-CA" sz="2000" dirty="0" err="1" smtClean="0"/>
              <a:t>grande</a:t>
            </a:r>
            <a:r>
              <a:rPr lang="en-CA" sz="2000" dirty="0" smtClean="0"/>
              <a:t> </a:t>
            </a:r>
            <a:r>
              <a:rPr lang="en-CA" sz="2000" dirty="0" err="1" smtClean="0"/>
              <a:t>pyramide</a:t>
            </a:r>
            <a:r>
              <a:rPr lang="en-CA" sz="2000" dirty="0" smtClean="0"/>
              <a:t> de </a:t>
            </a:r>
            <a:r>
              <a:rPr lang="en-CA" sz="2000" dirty="0" err="1" smtClean="0"/>
              <a:t>Gizeh</a:t>
            </a:r>
            <a:r>
              <a:rPr lang="en-CA" sz="2000" dirty="0" smtClean="0"/>
              <a:t> en </a:t>
            </a:r>
            <a:r>
              <a:rPr lang="en-CA" sz="2000" dirty="0" err="1" smtClean="0"/>
              <a:t>Égypte</a:t>
            </a:r>
            <a:r>
              <a:rPr lang="en-CA" sz="2000" dirty="0" smtClean="0"/>
              <a:t>.</a:t>
            </a:r>
            <a:endParaRPr lang="fr-CA" sz="2000" dirty="0"/>
          </a:p>
        </p:txBody>
      </p:sp>
      <p:pic>
        <p:nvPicPr>
          <p:cNvPr id="17410" name="Picture 2" descr="7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214686"/>
            <a:ext cx="5686878" cy="32003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00298" y="64293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http://www.natgeotv.com/fr/megastructures-de-legende/photos/grande-pyramide-gizeh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785794"/>
            <a:ext cx="7429552" cy="1752600"/>
          </a:xfrm>
        </p:spPr>
        <p:txBody>
          <a:bodyPr>
            <a:normAutofit/>
          </a:bodyPr>
          <a:lstStyle/>
          <a:p>
            <a:pPr algn="just"/>
            <a:r>
              <a:rPr lang="en-CA" dirty="0" err="1" smtClean="0"/>
              <a:t>Vers</a:t>
            </a:r>
            <a:r>
              <a:rPr lang="en-CA" dirty="0" smtClean="0"/>
              <a:t> 500 av. J.-C., fabrication du </a:t>
            </a:r>
            <a:r>
              <a:rPr lang="en-CA" dirty="0" err="1" smtClean="0"/>
              <a:t>mortier</a:t>
            </a:r>
            <a:r>
              <a:rPr lang="en-CA" dirty="0" smtClean="0"/>
              <a:t> à base de </a:t>
            </a:r>
            <a:r>
              <a:rPr lang="en-CA" dirty="0" err="1" smtClean="0"/>
              <a:t>chaux</a:t>
            </a:r>
            <a:r>
              <a:rPr lang="en-CA" dirty="0" smtClean="0"/>
              <a:t> par les </a:t>
            </a:r>
            <a:r>
              <a:rPr lang="en-CA" dirty="0" err="1" smtClean="0"/>
              <a:t>Grecs</a:t>
            </a:r>
            <a:r>
              <a:rPr lang="en-CA" dirty="0" smtClean="0"/>
              <a:t>. </a:t>
            </a:r>
            <a:endParaRPr lang="fr-CA" dirty="0"/>
          </a:p>
        </p:txBody>
      </p:sp>
      <p:pic>
        <p:nvPicPr>
          <p:cNvPr id="19458" name="Picture 2" descr="http://cdn.ngkids.co.uk/dynamic/features_legacy/content/gallery/201401130951101057179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071678"/>
            <a:ext cx="5912383" cy="39338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3108" y="600076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http://www.ngkids.co.uk/history/10-facts-about-the-ancient-greeks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7429552" cy="1214446"/>
          </a:xfrm>
        </p:spPr>
        <p:txBody>
          <a:bodyPr>
            <a:noAutofit/>
          </a:bodyPr>
          <a:lstStyle/>
          <a:p>
            <a:pPr algn="just"/>
            <a:r>
              <a:rPr lang="en-CA" sz="3600" dirty="0" err="1" smtClean="0"/>
              <a:t>Vers</a:t>
            </a:r>
            <a:r>
              <a:rPr lang="en-CA" sz="3600" dirty="0" smtClean="0"/>
              <a:t> 300 av. J.-C., les Romains </a:t>
            </a:r>
            <a:r>
              <a:rPr lang="en-CA" sz="3600" dirty="0" err="1" smtClean="0"/>
              <a:t>utilisent</a:t>
            </a:r>
            <a:r>
              <a:rPr lang="en-CA" sz="3600" dirty="0" smtClean="0"/>
              <a:t> de la </a:t>
            </a:r>
            <a:r>
              <a:rPr lang="en-CA" sz="3600" dirty="0" err="1" smtClean="0"/>
              <a:t>pouzzolane</a:t>
            </a:r>
            <a:r>
              <a:rPr lang="en-CA" sz="3600" dirty="0" smtClean="0"/>
              <a:t> (</a:t>
            </a:r>
            <a:r>
              <a:rPr lang="en-CA" sz="3600" dirty="0" err="1" smtClean="0"/>
              <a:t>cendre</a:t>
            </a:r>
            <a:r>
              <a:rPr lang="en-CA" sz="3600" dirty="0" smtClean="0"/>
              <a:t> </a:t>
            </a:r>
            <a:r>
              <a:rPr lang="en-CA" sz="3600" dirty="0" err="1" smtClean="0"/>
              <a:t>volcanique</a:t>
            </a:r>
            <a:r>
              <a:rPr lang="en-CA" sz="3600" dirty="0" smtClean="0"/>
              <a:t>) </a:t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068" y="5214950"/>
            <a:ext cx="8143932" cy="119696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CA" sz="2800" dirty="0" smtClean="0"/>
          </a:p>
          <a:p>
            <a:pPr>
              <a:buNone/>
            </a:pPr>
            <a:r>
              <a:rPr lang="en-CA" sz="2400" dirty="0" err="1" smtClean="0"/>
              <a:t>Ciment</a:t>
            </a:r>
            <a:r>
              <a:rPr lang="en-CA" sz="2400" dirty="0" smtClean="0"/>
              <a:t> </a:t>
            </a:r>
            <a:r>
              <a:rPr lang="en-CA" sz="2400" dirty="0" err="1" smtClean="0"/>
              <a:t>pouzzolanique</a:t>
            </a:r>
            <a:r>
              <a:rPr lang="en-CA" sz="2400" dirty="0" smtClean="0"/>
              <a:t> : </a:t>
            </a:r>
            <a:r>
              <a:rPr lang="en-CA" sz="2400" dirty="0" err="1" smtClean="0"/>
              <a:t>pouzzolane</a:t>
            </a:r>
            <a:r>
              <a:rPr lang="en-CA" sz="2400" dirty="0" smtClean="0"/>
              <a:t> + </a:t>
            </a:r>
            <a:r>
              <a:rPr lang="en-CA" sz="2400" dirty="0" err="1" smtClean="0"/>
              <a:t>chaux</a:t>
            </a:r>
            <a:r>
              <a:rPr lang="en-CA" sz="2400" dirty="0" smtClean="0"/>
              <a:t> = </a:t>
            </a:r>
            <a:r>
              <a:rPr lang="en-CA" sz="2400" dirty="0" err="1" smtClean="0"/>
              <a:t>liant</a:t>
            </a:r>
            <a:r>
              <a:rPr lang="en-CA" sz="2400" dirty="0" smtClean="0"/>
              <a:t> </a:t>
            </a:r>
            <a:r>
              <a:rPr lang="en-CA" sz="2400" dirty="0" err="1" smtClean="0"/>
              <a:t>solide</a:t>
            </a:r>
            <a:r>
              <a:rPr lang="en-CA" sz="2400" dirty="0"/>
              <a:t> </a:t>
            </a:r>
            <a:r>
              <a:rPr lang="en-CA" sz="2400" dirty="0" err="1" smtClean="0"/>
              <a:t>contenant</a:t>
            </a:r>
            <a:endParaRPr lang="en-CA" sz="2400" dirty="0" smtClean="0"/>
          </a:p>
          <a:p>
            <a:pPr>
              <a:buNone/>
            </a:pPr>
            <a:r>
              <a:rPr lang="en-CA" sz="2400" dirty="0" smtClean="0"/>
              <a:t>de la </a:t>
            </a:r>
            <a:r>
              <a:rPr lang="en-CA" sz="2400" dirty="0" err="1" smtClean="0"/>
              <a:t>silice</a:t>
            </a:r>
            <a:r>
              <a:rPr lang="en-CA" sz="2400" dirty="0" smtClean="0"/>
              <a:t> et de </a:t>
            </a:r>
            <a:r>
              <a:rPr lang="en-CA" sz="2400" dirty="0" err="1" smtClean="0"/>
              <a:t>l’alumine</a:t>
            </a:r>
            <a:r>
              <a:rPr lang="en-CA" sz="2400" dirty="0" smtClean="0"/>
              <a:t>. </a:t>
            </a:r>
            <a:endParaRPr lang="fr-CA" sz="2400" dirty="0"/>
          </a:p>
        </p:txBody>
      </p:sp>
      <p:pic>
        <p:nvPicPr>
          <p:cNvPr id="21506" name="Picture 2" descr="http://www.manuelcohen.com/reportages/pompei/big/WQ8K8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00306"/>
            <a:ext cx="4037508" cy="26811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86314" y="51435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http://www.manuelcohen.com/en/report/62-Pompeii_Italy/942</a:t>
            </a:r>
            <a:endParaRPr lang="fr-CA" sz="800" dirty="0"/>
          </a:p>
        </p:txBody>
      </p:sp>
      <p:sp>
        <p:nvSpPr>
          <p:cNvPr id="6" name="ZoneTexte 5"/>
          <p:cNvSpPr txBox="1"/>
          <p:nvPr/>
        </p:nvSpPr>
        <p:spPr>
          <a:xfrm>
            <a:off x="2428860" y="335756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/>
              <a:t>Béton</a:t>
            </a:r>
            <a:r>
              <a:rPr lang="en-CA" sz="3200" dirty="0" smtClean="0"/>
              <a:t> !</a:t>
            </a:r>
            <a:endParaRPr lang="fr-CA" sz="3200" dirty="0"/>
          </a:p>
        </p:txBody>
      </p:sp>
      <p:sp>
        <p:nvSpPr>
          <p:cNvPr id="7" name="Flèche droite 6"/>
          <p:cNvSpPr/>
          <p:nvPr/>
        </p:nvSpPr>
        <p:spPr>
          <a:xfrm>
            <a:off x="1714480" y="3429000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3486152" cy="898521"/>
          </a:xfrm>
        </p:spPr>
        <p:txBody>
          <a:bodyPr/>
          <a:lstStyle/>
          <a:p>
            <a:r>
              <a:rPr lang="en-CA" dirty="0" err="1" smtClean="0"/>
              <a:t>Moyen-Âge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1857364"/>
            <a:ext cx="3143272" cy="3286148"/>
          </a:xfrm>
        </p:spPr>
        <p:txBody>
          <a:bodyPr>
            <a:normAutofit/>
          </a:bodyPr>
          <a:lstStyle/>
          <a:p>
            <a:r>
              <a:rPr lang="en-CA" dirty="0" err="1" smtClean="0"/>
              <a:t>Régression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les </a:t>
            </a:r>
            <a:r>
              <a:rPr lang="en-CA" dirty="0" err="1" smtClean="0"/>
              <a:t>pratiques</a:t>
            </a:r>
            <a:r>
              <a:rPr lang="en-CA" dirty="0" smtClean="0"/>
              <a:t> de la construction. </a:t>
            </a:r>
            <a:r>
              <a:rPr lang="en-CA" dirty="0" err="1" smtClean="0"/>
              <a:t>Presqu’aucune</a:t>
            </a:r>
            <a:r>
              <a:rPr lang="en-CA" dirty="0" smtClean="0"/>
              <a:t> trace de </a:t>
            </a:r>
            <a:r>
              <a:rPr lang="en-CA" dirty="0" err="1" smtClean="0"/>
              <a:t>l’utilisation</a:t>
            </a:r>
            <a:r>
              <a:rPr lang="en-CA" dirty="0" smtClean="0"/>
              <a:t> du </a:t>
            </a:r>
            <a:r>
              <a:rPr lang="en-CA" dirty="0" err="1" smtClean="0"/>
              <a:t>béton</a:t>
            </a:r>
            <a:r>
              <a:rPr lang="en-CA" dirty="0"/>
              <a:t> </a:t>
            </a:r>
            <a:r>
              <a:rPr lang="en-CA" dirty="0" err="1" smtClean="0"/>
              <a:t>jusqu’au</a:t>
            </a:r>
            <a:r>
              <a:rPr lang="en-CA" dirty="0" smtClean="0"/>
              <a:t> </a:t>
            </a:r>
            <a:r>
              <a:rPr lang="en-CA" dirty="0" err="1" smtClean="0"/>
              <a:t>XIVe</a:t>
            </a:r>
            <a:r>
              <a:rPr lang="en-CA" dirty="0" smtClean="0"/>
              <a:t> siècle.</a:t>
            </a:r>
          </a:p>
        </p:txBody>
      </p:sp>
      <p:pic>
        <p:nvPicPr>
          <p:cNvPr id="24578" name="Picture 2" descr="Une construction typique du Moyen 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18"/>
            <a:ext cx="3790950" cy="57054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14876" y="6286520"/>
            <a:ext cx="17812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800" dirty="0" smtClean="0"/>
              <a:t>http://lebeton.free.fr/historique.html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72400" cy="1470025"/>
          </a:xfrm>
        </p:spPr>
        <p:txBody>
          <a:bodyPr>
            <a:normAutofit/>
          </a:bodyPr>
          <a:lstStyle/>
          <a:p>
            <a:r>
              <a:rPr lang="en-CA" dirty="0" smtClean="0"/>
              <a:t> </a:t>
            </a:r>
            <a:r>
              <a:rPr lang="en-CA" dirty="0" err="1" smtClean="0"/>
              <a:t>XVIIIe</a:t>
            </a:r>
            <a:r>
              <a:rPr lang="en-CA" dirty="0" smtClean="0"/>
              <a:t> siècle</a:t>
            </a:r>
            <a:br>
              <a:rPr lang="en-CA" dirty="0" smtClean="0"/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0100" y="1643050"/>
            <a:ext cx="4286280" cy="4357718"/>
          </a:xfrm>
        </p:spPr>
        <p:txBody>
          <a:bodyPr>
            <a:normAutofit lnSpcReduction="10000"/>
          </a:bodyPr>
          <a:lstStyle/>
          <a:p>
            <a:pPr algn="just"/>
            <a:r>
              <a:rPr lang="en-CA" sz="2400" dirty="0" smtClean="0"/>
              <a:t>John </a:t>
            </a:r>
            <a:r>
              <a:rPr lang="en-CA" sz="2400" dirty="0" err="1" smtClean="0"/>
              <a:t>Smeaton</a:t>
            </a:r>
            <a:r>
              <a:rPr lang="en-CA" sz="2400" dirty="0" smtClean="0"/>
              <a:t>, </a:t>
            </a:r>
            <a:r>
              <a:rPr lang="en-CA" sz="2400" dirty="0" err="1" smtClean="0"/>
              <a:t>père</a:t>
            </a:r>
            <a:r>
              <a:rPr lang="en-CA" sz="2400" dirty="0" smtClean="0"/>
              <a:t> du </a:t>
            </a:r>
            <a:r>
              <a:rPr lang="en-CA" sz="2400" dirty="0" err="1" smtClean="0"/>
              <a:t>génie</a:t>
            </a:r>
            <a:r>
              <a:rPr lang="en-CA" sz="2400" dirty="0" smtClean="0"/>
              <a:t> civil en </a:t>
            </a:r>
            <a:r>
              <a:rPr lang="en-CA" sz="2400" dirty="0" err="1" smtClean="0"/>
              <a:t>Angleterre</a:t>
            </a:r>
            <a:endParaRPr lang="en-CA" sz="2400" dirty="0" smtClean="0"/>
          </a:p>
          <a:p>
            <a:pPr algn="just"/>
            <a:endParaRPr lang="en-CA" sz="2400" dirty="0"/>
          </a:p>
          <a:p>
            <a:pPr algn="just"/>
            <a:r>
              <a:rPr lang="en-CA" sz="2400" dirty="0" smtClean="0"/>
              <a:t>Il </a:t>
            </a:r>
            <a:r>
              <a:rPr lang="en-CA" sz="2400" dirty="0" err="1" smtClean="0"/>
              <a:t>découvrit</a:t>
            </a:r>
            <a:r>
              <a:rPr lang="en-CA" sz="2400" dirty="0" smtClean="0"/>
              <a:t> </a:t>
            </a:r>
            <a:r>
              <a:rPr lang="en-CA" sz="2400" dirty="0" err="1" smtClean="0"/>
              <a:t>qu’un</a:t>
            </a:r>
            <a:r>
              <a:rPr lang="en-CA" sz="2400" dirty="0" smtClean="0"/>
              <a:t> </a:t>
            </a:r>
            <a:r>
              <a:rPr lang="en-CA" sz="2400" dirty="0" err="1" smtClean="0"/>
              <a:t>calcaire</a:t>
            </a:r>
            <a:r>
              <a:rPr lang="en-CA" sz="2400" dirty="0" smtClean="0"/>
              <a:t> </a:t>
            </a:r>
            <a:r>
              <a:rPr lang="en-CA" sz="2400" dirty="0" err="1" smtClean="0"/>
              <a:t>impur</a:t>
            </a:r>
            <a:r>
              <a:rPr lang="en-CA" sz="2400" dirty="0" smtClean="0"/>
              <a:t> (</a:t>
            </a:r>
            <a:r>
              <a:rPr lang="en-CA" sz="2400" dirty="0" err="1" smtClean="0"/>
              <a:t>contenant</a:t>
            </a:r>
            <a:r>
              <a:rPr lang="en-CA" sz="2400" dirty="0" smtClean="0"/>
              <a:t> de </a:t>
            </a:r>
            <a:r>
              <a:rPr lang="en-CA" sz="2400" dirty="0" err="1" smtClean="0"/>
              <a:t>l’argile</a:t>
            </a:r>
            <a:r>
              <a:rPr lang="en-CA" sz="2400" dirty="0" smtClean="0"/>
              <a:t>) </a:t>
            </a:r>
            <a:r>
              <a:rPr lang="en-CA" sz="2400" dirty="0" err="1" smtClean="0"/>
              <a:t>était</a:t>
            </a:r>
            <a:r>
              <a:rPr lang="en-CA" sz="2400" dirty="0" smtClean="0"/>
              <a:t> un </a:t>
            </a:r>
            <a:r>
              <a:rPr lang="en-CA" sz="2400" dirty="0" err="1" smtClean="0"/>
              <a:t>meilleur</a:t>
            </a:r>
            <a:r>
              <a:rPr lang="en-CA" sz="2400" dirty="0" smtClean="0"/>
              <a:t> </a:t>
            </a:r>
            <a:r>
              <a:rPr lang="en-CA" sz="2400" dirty="0" err="1" smtClean="0"/>
              <a:t>ciment</a:t>
            </a:r>
            <a:r>
              <a:rPr lang="en-CA" sz="2400" dirty="0" smtClean="0"/>
              <a:t> </a:t>
            </a:r>
            <a:r>
              <a:rPr lang="en-CA" sz="2400" dirty="0" err="1" smtClean="0"/>
              <a:t>hydraulique</a:t>
            </a:r>
            <a:r>
              <a:rPr lang="en-CA" sz="2400" dirty="0" smtClean="0"/>
              <a:t> </a:t>
            </a:r>
            <a:r>
              <a:rPr lang="en-CA" sz="2400" dirty="0" err="1" smtClean="0"/>
              <a:t>qu’un</a:t>
            </a:r>
            <a:r>
              <a:rPr lang="en-CA" sz="2400" dirty="0" smtClean="0"/>
              <a:t> </a:t>
            </a:r>
            <a:r>
              <a:rPr lang="en-CA" sz="2400" dirty="0" err="1" smtClean="0"/>
              <a:t>calcaire</a:t>
            </a:r>
            <a:r>
              <a:rPr lang="en-CA" sz="2400" dirty="0" smtClean="0"/>
              <a:t> </a:t>
            </a:r>
            <a:r>
              <a:rPr lang="en-CA" sz="2400" dirty="0" err="1" smtClean="0"/>
              <a:t>pur</a:t>
            </a:r>
            <a:r>
              <a:rPr lang="en-CA" sz="2400" dirty="0" smtClean="0"/>
              <a:t>. </a:t>
            </a:r>
          </a:p>
          <a:p>
            <a:pPr algn="just"/>
            <a:endParaRPr lang="en-CA" sz="2400" dirty="0"/>
          </a:p>
          <a:p>
            <a:pPr algn="just"/>
            <a:r>
              <a:rPr lang="en-CA" sz="2400" dirty="0" smtClean="0"/>
              <a:t>En 1759, construction du </a:t>
            </a:r>
            <a:r>
              <a:rPr lang="en-CA" sz="2400" dirty="0" err="1" smtClean="0"/>
              <a:t>phare</a:t>
            </a:r>
            <a:r>
              <a:rPr lang="en-CA" sz="2400" dirty="0" smtClean="0"/>
              <a:t> </a:t>
            </a:r>
            <a:r>
              <a:rPr lang="en-CA" sz="2400" dirty="0" err="1" smtClean="0"/>
              <a:t>d’Eddystone</a:t>
            </a:r>
            <a:r>
              <a:rPr lang="en-CA" sz="2400" dirty="0" smtClean="0"/>
              <a:t> </a:t>
            </a:r>
            <a:r>
              <a:rPr lang="en-CA" sz="2400" dirty="0" err="1" smtClean="0"/>
              <a:t>près</a:t>
            </a:r>
            <a:r>
              <a:rPr lang="en-CA" sz="2400" dirty="0" smtClean="0"/>
              <a:t> de Plymouth.</a:t>
            </a:r>
            <a:endParaRPr lang="fr-CA" sz="2400" dirty="0"/>
          </a:p>
        </p:txBody>
      </p:sp>
      <p:pic>
        <p:nvPicPr>
          <p:cNvPr id="23554" name="Picture 2" descr="Mémorial de l'ancien phare d'Eddystone à Plymouth reconstruit sur les hauteurs de la vil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532934" cy="48577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29190" y="60722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800" dirty="0" smtClean="0"/>
              <a:t>http://static.cotemaison.fr/medias_10087/w_640,c_fill,g_north/phare-eddystone_5164681.jpgwww.cotemaison.fr/on-aime/joli-voyage-deco-en-angleterre_23444.html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1538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1824</a:t>
            </a:r>
            <a:br>
              <a:rPr lang="en-CA" dirty="0" smtClean="0"/>
            </a:br>
            <a:r>
              <a:rPr lang="en-CA" dirty="0" smtClean="0"/>
              <a:t>invention du </a:t>
            </a:r>
            <a:r>
              <a:rPr lang="en-CA" dirty="0" err="1" smtClean="0"/>
              <a:t>ciment</a:t>
            </a:r>
            <a:r>
              <a:rPr lang="en-CA" dirty="0" smtClean="0"/>
              <a:t> </a:t>
            </a:r>
            <a:r>
              <a:rPr lang="en-CA" dirty="0" err="1" smtClean="0"/>
              <a:t>portland</a:t>
            </a:r>
            <a:r>
              <a:rPr lang="en-CA" dirty="0" smtClean="0"/>
              <a:t> par Joseph </a:t>
            </a:r>
            <a:r>
              <a:rPr lang="en-CA" dirty="0" err="1" smtClean="0"/>
              <a:t>Aspdin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0100" y="3286124"/>
            <a:ext cx="6400800" cy="2352676"/>
          </a:xfrm>
        </p:spPr>
        <p:txBody>
          <a:bodyPr>
            <a:normAutofit/>
          </a:bodyPr>
          <a:lstStyle/>
          <a:p>
            <a:r>
              <a:rPr lang="en-CA" dirty="0" smtClean="0"/>
              <a:t>1877:importations </a:t>
            </a:r>
            <a:r>
              <a:rPr lang="en-CA" dirty="0" err="1" smtClean="0"/>
              <a:t>canadiennes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1922: </a:t>
            </a:r>
            <a:r>
              <a:rPr lang="en-CA" dirty="0" err="1" smtClean="0"/>
              <a:t>normes</a:t>
            </a:r>
            <a:r>
              <a:rPr lang="en-CA" dirty="0" smtClean="0"/>
              <a:t> de </a:t>
            </a:r>
            <a:r>
              <a:rPr lang="en-CA" dirty="0" err="1" smtClean="0"/>
              <a:t>l’Association</a:t>
            </a:r>
            <a:r>
              <a:rPr lang="en-CA" dirty="0" smtClean="0"/>
              <a:t> </a:t>
            </a:r>
            <a:r>
              <a:rPr lang="en-CA" dirty="0" err="1" smtClean="0"/>
              <a:t>canadienne</a:t>
            </a:r>
            <a:r>
              <a:rPr lang="en-CA" dirty="0" smtClean="0"/>
              <a:t> de normalisation (CSA)</a:t>
            </a:r>
            <a:endParaRPr lang="fr-CA" dirty="0"/>
          </a:p>
        </p:txBody>
      </p:sp>
      <p:pic>
        <p:nvPicPr>
          <p:cNvPr id="26626" name="Picture 2" descr="Figure 1 – Marques de certification C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691628"/>
            <a:ext cx="1928826" cy="41662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57918" y="6000768"/>
            <a:ext cx="27860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 smtClean="0"/>
              <a:t>http://www.cmhc-schl.gc.ca/fr/co/loacad/loacad_005.cfm</a:t>
            </a:r>
            <a:endParaRPr lang="fr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16341</TotalTime>
  <Words>1368</Words>
  <Application>Microsoft Office PowerPoint</Application>
  <PresentationFormat>Affichage à l'écran (4:3)</PresentationFormat>
  <Paragraphs>283</Paragraphs>
  <Slides>33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Solstice</vt:lpstr>
      <vt:lpstr>LE BÉTON</vt:lpstr>
      <vt:lpstr>Diapositive 2</vt:lpstr>
      <vt:lpstr>Définitions</vt:lpstr>
      <vt:lpstr>Histoire du béton</vt:lpstr>
      <vt:lpstr>Diapositive 5</vt:lpstr>
      <vt:lpstr>Vers 300 av. J.-C., les Romains utilisent de la pouzzolane (cendre volcanique)    </vt:lpstr>
      <vt:lpstr>Moyen-Âge</vt:lpstr>
      <vt:lpstr> XVIIIe siècle </vt:lpstr>
      <vt:lpstr>1824 invention du ciment portland par Joseph Aspdin</vt:lpstr>
      <vt:lpstr>Ciment portland</vt:lpstr>
      <vt:lpstr>Production du ciment Portland</vt:lpstr>
      <vt:lpstr>Composition chimique du ciment</vt:lpstr>
      <vt:lpstr>Eau de gâchage</vt:lpstr>
      <vt:lpstr>Hydratation des silicates de calcium           C3S et C2S</vt:lpstr>
      <vt:lpstr>Hydratation de l’aluminate tricalcique C3A</vt:lpstr>
      <vt:lpstr>Hydratation de l’alumino-ferrite C₄AF</vt:lpstr>
      <vt:lpstr>Hydratation du ciment</vt:lpstr>
      <vt:lpstr>Bilan volumétrique de la pâte de ciment Portland</vt:lpstr>
      <vt:lpstr>Les granulats</vt:lpstr>
      <vt:lpstr>Microstructure</vt:lpstr>
      <vt:lpstr>Adjuvants</vt:lpstr>
      <vt:lpstr>Adjuvants chimiques</vt:lpstr>
      <vt:lpstr>Adjuvants entraîneurs d’air</vt:lpstr>
      <vt:lpstr>Fibres</vt:lpstr>
      <vt:lpstr>fibres</vt:lpstr>
      <vt:lpstr>Béton armé</vt:lpstr>
      <vt:lpstr>Résistance à la compression</vt:lpstr>
      <vt:lpstr>Types de béton selon leur résistance à la compression</vt:lpstr>
      <vt:lpstr>Au secondaire 1er cycle</vt:lpstr>
      <vt:lpstr>Au secondaire 2e cycle</vt:lpstr>
      <vt:lpstr>Vidéos</vt:lpstr>
      <vt:lpstr>Références</vt:lpstr>
      <vt:lpstr>Laldji, S. (2015). Caractéristiques fondamentales du béton. [En ligne]. Disponible le 3 Mars 2016: https://ena.etsmtl.ca/pluginfile.php/125475/mod_resource/content/1/Cours-B%C3%A9tonETS.pdf  Lerm. (27 septembre 2014). L’eau dans la pâte de ciment hydraté. [En ligne]. Disponible le 3 Mars 2016: http://doc.lerm.fr/leau-pate-ciment-hydrate/  Moranville, M. (janvier 1997). Ciments et bétons. [En ligne]. Disponible le 3 Mars 2016: http://www.udppc.asso.fr/bupdoc/consultation/article-bup.php?ID_fiche=6187  Pigeon, M. Chapitre 2: Les ciments Portland. Partie 2: Hydratation du ciment Portland et structure de la pâte hydratée. [En ligne]. Disponible le 3 Mars 2016: http://www.civil.usherbrooke.ca/cours/gci340/chap2.pdf  Université de Sherbrooke, Auteur inconnu. Durabilité et réparation du béton, Chapitre 2: La durabilité du Béton. [En ligne]. Disponible le 3 Mars 2016: http://www.civil.usherbrooke.ca/cours/gci714/PDF/Chap2_1.pdf  William D. Et Callister Jr. (2001). Science et génie des matériaux. Mont-Royal: Modulo.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RonDjeanRemy</dc:creator>
  <cp:lastModifiedBy>Gérard Charlet</cp:lastModifiedBy>
  <cp:revision>951</cp:revision>
  <dcterms:created xsi:type="dcterms:W3CDTF">2016-03-12T17:56:17Z</dcterms:created>
  <dcterms:modified xsi:type="dcterms:W3CDTF">2016-03-31T16:30:24Z</dcterms:modified>
</cp:coreProperties>
</file>