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259" r:id="rId5"/>
    <p:sldId id="261" r:id="rId6"/>
    <p:sldId id="277" r:id="rId7"/>
    <p:sldId id="264" r:id="rId8"/>
    <p:sldId id="269" r:id="rId9"/>
    <p:sldId id="267" r:id="rId10"/>
    <p:sldId id="271" r:id="rId11"/>
    <p:sldId id="276" r:id="rId12"/>
    <p:sldId id="260" r:id="rId13"/>
    <p:sldId id="278" r:id="rId14"/>
    <p:sldId id="262" r:id="rId15"/>
    <p:sldId id="272" r:id="rId16"/>
    <p:sldId id="273" r:id="rId17"/>
    <p:sldId id="281" r:id="rId18"/>
    <p:sldId id="274" r:id="rId19"/>
    <p:sldId id="280" r:id="rId20"/>
    <p:sldId id="268" r:id="rId21"/>
    <p:sldId id="275" r:id="rId22"/>
    <p:sldId id="263" r:id="rId23"/>
    <p:sldId id="284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6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1" y="0"/>
            <a:ext cx="3762979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6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295400" y="5257802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2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5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3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3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1" y="2228851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 rot="5400000">
            <a:off x="6331231" y="3387911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11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9" y="685800"/>
            <a:ext cx="1033272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5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275454"/>
            <a:ext cx="9601200" cy="1036850"/>
          </a:xfrm>
        </p:spPr>
        <p:txBody>
          <a:bodyPr/>
          <a:lstStyle>
            <a:lvl1pPr>
              <a:defRPr spc="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849120"/>
            <a:ext cx="9601200" cy="4343400"/>
          </a:xfrm>
        </p:spPr>
        <p:txBody>
          <a:bodyPr/>
          <a:lstStyle>
            <a:lvl1pPr marL="274313" indent="-274313">
              <a:buFont typeface="Cash Currency" panose="02000500000000000000" pitchFamily="2" charset="0"/>
              <a:buChar char="$"/>
              <a:defRPr sz="2800"/>
            </a:lvl1pPr>
            <a:lvl2pPr marL="548626" indent="-228594">
              <a:buFont typeface="Cash Currency" panose="02000500000000000000" pitchFamily="2" charset="0"/>
              <a:buChar char="$"/>
              <a:defRPr sz="2400"/>
            </a:lvl2pPr>
            <a:lvl3pPr marL="822939" indent="-228594">
              <a:buFont typeface="Cash Currency" panose="02000500000000000000" pitchFamily="2" charset="0"/>
              <a:buChar char="$"/>
              <a:defRPr/>
            </a:lvl3pPr>
            <a:lvl4pPr marL="1097253" indent="-228594">
              <a:buFont typeface="Cash Currency" panose="02000500000000000000" pitchFamily="2" charset="0"/>
              <a:buChar char="$"/>
              <a:defRPr/>
            </a:lvl4pPr>
            <a:lvl5pPr marL="1325847" indent="-228594">
              <a:buFont typeface="Cash Currency" panose="02000500000000000000" pitchFamily="2" charset="0"/>
              <a:buChar char="$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9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2929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4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377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377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3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 spc="300">
                <a:solidFill>
                  <a:schemeClr val="tx1"/>
                </a:solidFill>
                <a:latin typeface="Cash Currency" panose="02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5"/>
            <a:ext cx="8046719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916214" cy="4343400"/>
          </a:xfrm>
        </p:spPr>
        <p:txBody>
          <a:bodyPr/>
          <a:lstStyle>
            <a:lvl1pPr marL="274313" indent="-274313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1"/>
            <a:ext cx="4572000" cy="434340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>
            <a:lvl1pPr marL="274313" indent="-274313">
              <a:buFontTx/>
              <a:buBlip>
                <a:blip r:embed="rId2"/>
              </a:buBlip>
              <a:defRPr/>
            </a:lvl1pPr>
            <a:lvl2pPr marL="548626" indent="-228594">
              <a:buFontTx/>
              <a:buBlip>
                <a:blip r:embed="rId2"/>
              </a:buBlip>
              <a:defRPr/>
            </a:lvl2pPr>
            <a:lvl3pPr marL="822939" indent="-228594">
              <a:buFontTx/>
              <a:buBlip>
                <a:blip r:embed="rId2"/>
              </a:buBlip>
              <a:defRPr/>
            </a:lvl3pPr>
            <a:lvl4pPr marL="1097253" indent="-228594">
              <a:buFontTx/>
              <a:buBlip>
                <a:blip r:embed="rId2"/>
              </a:buBlip>
              <a:defRPr/>
            </a:lvl4pPr>
            <a:lvl5pPr marL="1325847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2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95400" y="1828802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2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8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50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13" indent="-274313" algn="l" defTabSz="914377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39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41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35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24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-de.com/fr/products_and_solutions/products/banknote_paper/Papier-fiduciaire-en-coton-4037.jsp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t.ca/store/news/la-monnaie-royale-canadienne-attribue-a-sa-technologie-de-placage-multicouche-lannee-record-de-sa-ligne-de-pieces-de-circulation-internationales-5000068?cat=News+releases&amp;nId=700002&amp;parentnId=60..&amp;nodeGroup=&amp;lang=fr_CA#.VxVsmo-cGUn" TargetMode="External"/><Relationship Id="rId13" Type="http://schemas.openxmlformats.org/officeDocument/2006/relationships/hyperlink" Target="http://numicanada.com/billets-de-banque-articles.php?article=conception-et-production-des-billets-canadiens&amp;id=258" TargetMode="External"/><Relationship Id="rId18" Type="http://schemas.openxmlformats.org/officeDocument/2006/relationships/hyperlink" Target="http://sceco.univ-poitiers.fr/hfranc/index.htm" TargetMode="External"/><Relationship Id="rId3" Type="http://schemas.openxmlformats.org/officeDocument/2006/relationships/hyperlink" Target="http://www.mint.ca/store/dyn/PDFs/Chronologie%20dhistoire%20MRC.pdf" TargetMode="External"/><Relationship Id="rId7" Type="http://schemas.openxmlformats.org/officeDocument/2006/relationships/hyperlink" Target="http://www.britannica.com/topic/intaglio-printing" TargetMode="External"/><Relationship Id="rId12" Type="http://schemas.openxmlformats.org/officeDocument/2006/relationships/hyperlink" Target="http://www.encyclopediecanadienne.ca/fr/article/monnaie-de-carte/" TargetMode="External"/><Relationship Id="rId17" Type="http://schemas.openxmlformats.org/officeDocument/2006/relationships/hyperlink" Target="http://0-www.pbs.org.librus.hccs.edu/wgbh/nova/ancient/history-money.html" TargetMode="External"/><Relationship Id="rId2" Type="http://schemas.openxmlformats.org/officeDocument/2006/relationships/hyperlink" Target="http://www.alloprof.qc.ca/BV/pages/s1345.aspx" TargetMode="External"/><Relationship Id="rId16" Type="http://schemas.openxmlformats.org/officeDocument/2006/relationships/hyperlink" Target="https://www.mint.ca/store/dyn/PDFs/MRC115003M_Brochure_Multiply_Fr_Clien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t.ca/store/mint/about-the-mint/5-cents-5300006?lang=fr_CA#.VxVtRY-cGUl" TargetMode="External"/><Relationship Id="rId11" Type="http://schemas.openxmlformats.org/officeDocument/2006/relationships/hyperlink" Target="http://www.hannecard.com/files/uploads/files/APP_FilmFoil_Bi-oriented%20plastic%20films_fr.pdf" TargetMode="External"/><Relationship Id="rId5" Type="http://schemas.openxmlformats.org/officeDocument/2006/relationships/hyperlink" Target="http://www.madehow.com/Volume-4/Credit-Card.html" TargetMode="External"/><Relationship Id="rId15" Type="http://schemas.openxmlformats.org/officeDocument/2006/relationships/hyperlink" Target="http://www.mint.ca/store/mint/learn/chronologie-4000020#.VxVzAY-cGUl" TargetMode="External"/><Relationship Id="rId10" Type="http://schemas.openxmlformats.org/officeDocument/2006/relationships/hyperlink" Target="http://www.banqueducanada.ca/wp-content/uploads/2011/06/Life-Cycle-Assessment-of-Polymer-and-Cotton-Paper-Bank-Notes_opt.pdf" TargetMode="External"/><Relationship Id="rId19" Type="http://schemas.openxmlformats.org/officeDocument/2006/relationships/hyperlink" Target="http://www.nbbmuseum.be/fr/2007/01/cowry-shells.htm" TargetMode="External"/><Relationship Id="rId4" Type="http://schemas.openxmlformats.org/officeDocument/2006/relationships/hyperlink" Target="http://sceco.univ-poitiers.fr/hfranc/filigran.htm" TargetMode="External"/><Relationship Id="rId9" Type="http://schemas.openxmlformats.org/officeDocument/2006/relationships/hyperlink" Target="http://www.banqueducanada.ca/wp-content/uploads/2010/11/seigneuriage.pdf" TargetMode="External"/><Relationship Id="rId14" Type="http://schemas.openxmlformats.org/officeDocument/2006/relationships/hyperlink" Target="http://www1.mels.gouv.qc.ca/progressionSecondaire/pdf/progrApprSec_ST_PFG_fr-2011-11-24.pdf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tton" TargetMode="External"/><Relationship Id="rId13" Type="http://schemas.openxmlformats.org/officeDocument/2006/relationships/hyperlink" Target="https://fr.wikipedia.org/wiki/Taille-douce#/media/File:Intaglio_example_2.svg" TargetMode="External"/><Relationship Id="rId18" Type="http://schemas.openxmlformats.org/officeDocument/2006/relationships/hyperlink" Target="http://lagbt.wiwiland.net/wikibiblio/index.php/Alchimie" TargetMode="External"/><Relationship Id="rId3" Type="http://schemas.openxmlformats.org/officeDocument/2006/relationships/hyperlink" Target="http://www.museedelaguerre.ca/event/monnaie-royale-canadienne-echangez-votre-monnaie/" TargetMode="External"/><Relationship Id="rId7" Type="http://schemas.openxmlformats.org/officeDocument/2006/relationships/hyperlink" Target="http://sceco.univ-poitiers.fr/hfranc/filigran.htm" TargetMode="External"/><Relationship Id="rId12" Type="http://schemas.openxmlformats.org/officeDocument/2006/relationships/hyperlink" Target="http://www.meinfo.co.uk/2007/07/07/green-environmentally-friendly-wrapping-films/" TargetMode="External"/><Relationship Id="rId17" Type="http://schemas.openxmlformats.org/officeDocument/2006/relationships/hyperlink" Target="http://wiki.scienceamusante.net/index.php?title=Transformer_le_cuivre_en_argent_et_en_or_:_galvanisation_et_laiton" TargetMode="External"/><Relationship Id="rId2" Type="http://schemas.openxmlformats.org/officeDocument/2006/relationships/hyperlink" Target="http://www.nbbmuseum.be/fr/2007/01/cowry-shells.htm" TargetMode="External"/><Relationship Id="rId16" Type="http://schemas.openxmlformats.org/officeDocument/2006/relationships/hyperlink" Target="http://numicanada.com/pieces-de-monnaie-valeur.php?piece=2-dollars-2000&amp;annees=2-dollars-1996-2016" TargetMode="External"/><Relationship Id="rId20" Type="http://schemas.openxmlformats.org/officeDocument/2006/relationships/hyperlink" Target="http://libredagir.fr/pourquoi-guerre-monnaies-detruit-patrimoin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Monnaie_royale_canadienne#/media/File:Royal_Canadian_Mint_Ottawa_3jun2004.jpg" TargetMode="External"/><Relationship Id="rId11" Type="http://schemas.openxmlformats.org/officeDocument/2006/relationships/hyperlink" Target="https://fr.wikipedia.org/wiki/Polypropyl%C3%A8ne" TargetMode="External"/><Relationship Id="rId5" Type="http://schemas.openxmlformats.org/officeDocument/2006/relationships/hyperlink" Target="http://www.sacra-moneta.com/denier/denier-cesar-portrait-denier-jules-cesar-monnaie-piece-prix-estimation-image-photo.html" TargetMode="External"/><Relationship Id="rId15" Type="http://schemas.openxmlformats.org/officeDocument/2006/relationships/hyperlink" Target="http://www.coinpeople.com/index.php/topic/24158-canadian-wwii-nickels/" TargetMode="External"/><Relationship Id="rId10" Type="http://schemas.openxmlformats.org/officeDocument/2006/relationships/hyperlink" Target="http://www.banqueducanada.ca/billets/galerie-dimages-de-billets-de-banque/" TargetMode="External"/><Relationship Id="rId19" Type="http://schemas.openxmlformats.org/officeDocument/2006/relationships/hyperlink" Target="http://www.cashbackquebec.ca/cartes-de-credit/" TargetMode="External"/><Relationship Id="rId4" Type="http://schemas.openxmlformats.org/officeDocument/2006/relationships/hyperlink" Target="https://fr.wikipedia.org/wiki/Billet_de_banque#/media/File:Jiao_zi.jpg" TargetMode="External"/><Relationship Id="rId9" Type="http://schemas.openxmlformats.org/officeDocument/2006/relationships/hyperlink" Target="https://en.wikipedia.org/wiki/Cellulose" TargetMode="External"/><Relationship Id="rId14" Type="http://schemas.openxmlformats.org/officeDocument/2006/relationships/hyperlink" Target="http://www.nationalcoins.ca/qc/13-canada-1-cen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1873584"/>
            <a:ext cx="6421821" cy="2560320"/>
          </a:xfrm>
        </p:spPr>
        <p:txBody>
          <a:bodyPr>
            <a:normAutofit/>
          </a:bodyPr>
          <a:lstStyle/>
          <a:p>
            <a:r>
              <a:rPr lang="fr-FR" spc="300" noProof="1">
                <a:latin typeface="Cash Currency" panose="02000500000000000000" pitchFamily="2" charset="0"/>
              </a:rPr>
              <a:t>Billets et pieces de monnaie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542971"/>
            <a:ext cx="5120640" cy="1600200"/>
          </a:xfrm>
        </p:spPr>
        <p:txBody>
          <a:bodyPr>
            <a:normAutofit/>
          </a:bodyPr>
          <a:lstStyle/>
          <a:p>
            <a:r>
              <a:rPr lang="fr-FR" noProof="1"/>
              <a:t>Par Maxime Corriveau</a:t>
            </a: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23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Étude de cas : Schéma </a:t>
            </a:r>
            <a:r>
              <a:rPr lang="fr-CA" dirty="0"/>
              <a:t>de fabrication</a:t>
            </a:r>
          </a:p>
        </p:txBody>
      </p:sp>
      <p:pic>
        <p:nvPicPr>
          <p:cNvPr id="3" name="Espace réservé du contenu 2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33" y="1491920"/>
            <a:ext cx="5592053" cy="5111700"/>
          </a:xfrm>
        </p:spPr>
      </p:pic>
    </p:spTree>
    <p:extLst>
      <p:ext uri="{BB962C8B-B14F-4D97-AF65-F5344CB8AC3E}">
        <p14:creationId xmlns:p14="http://schemas.microsoft.com/office/powerpoint/2010/main" val="3985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Étude </a:t>
            </a:r>
            <a:r>
              <a:rPr lang="fr-CA" dirty="0"/>
              <a:t>de </a:t>
            </a:r>
            <a:r>
              <a:rPr lang="fr-CA" dirty="0" smtClean="0"/>
              <a:t>cas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Espace réservé du contenu 2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5560663"/>
                  </p:ext>
                </p:extLst>
              </p:nvPr>
            </p:nvGraphicFramePr>
            <p:xfrm>
              <a:off x="1295400" y="1828799"/>
              <a:ext cx="10069287" cy="4285242"/>
            </p:xfrm>
            <a:graphic>
              <a:graphicData uri="http://schemas.openxmlformats.org/drawingml/2006/table">
                <a:tbl>
                  <a:tblPr firstRow="1" firstCol="1" bandRow="1">
                    <a:tableStyleId>{8FD4443E-F989-4FC4-A0C8-D5A2AF1F390B}</a:tableStyleId>
                  </a:tblPr>
                  <a:tblGrid>
                    <a:gridCol w="335642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35642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35642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Caractéristiques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Papier-coton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Polymère (BOPP)</a:t>
                          </a:r>
                          <a:endParaRPr lang="fr-CA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Durée de vie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3 ans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7,5 ans</a:t>
                          </a:r>
                          <a:endParaRPr lang="fr-CA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Provenance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Agriculture</a:t>
                          </a:r>
                          <a:r>
                            <a:rPr lang="fr-CA" baseline="0" dirty="0"/>
                            <a:t> du coton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Exploitation pétrolière</a:t>
                          </a:r>
                          <a:endParaRPr lang="fr-CA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Masse de</a:t>
                          </a:r>
                          <a:r>
                            <a:rPr lang="fr-CA" baseline="0" dirty="0"/>
                            <a:t> </a:t>
                          </a:r>
                          <a:r>
                            <a:rPr lang="fr-CA" dirty="0"/>
                            <a:t>100 billets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0,102</a:t>
                          </a:r>
                          <a:r>
                            <a:rPr lang="fr-CA" baseline="0" dirty="0"/>
                            <a:t> kg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0,093 kg</a:t>
                          </a:r>
                          <a:endParaRPr lang="fr-CA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Potentiel</a:t>
                          </a:r>
                          <a:r>
                            <a:rPr lang="fr-CA" b="1" baseline="0" dirty="0"/>
                            <a:t> d’eutrophisation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8,31</a:t>
                          </a:r>
                          <a14:m>
                            <m:oMath xmlns:m="http://schemas.openxmlformats.org/officeDocument/2006/math">
                              <m:r>
                                <a:rPr lang="fr-CA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CA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fr-CA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A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fr-CA" b="1" dirty="0"/>
                            <a:t> kg 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b="1" i="0" dirty="0">
                              <a:latin typeface="+mn-lt"/>
                              <a:ea typeface="+mn-ea"/>
                            </a:rPr>
                            <a:t>3</a:t>
                          </a:r>
                          <a:r>
                            <a:rPr lang="fr-CA" b="1" i="0" dirty="0" smtClean="0">
                              <a:latin typeface="+mn-lt"/>
                              <a:ea typeface="+mn-ea"/>
                            </a:rPr>
                            <a:t>,32</a:t>
                          </a:r>
                          <a14:m>
                            <m:oMath xmlns:m="http://schemas.openxmlformats.org/officeDocument/2006/math">
                              <m:r>
                                <a:rPr lang="fr-CA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CA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fr-CA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A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fr-CA" b="1" dirty="0"/>
                            <a:t> kg 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Potentiel d’acidification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10,5 mol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b="1" i="0" smtClean="0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fr-CA" b="1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endParaRPr lang="fr-CA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7,52 mol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C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b="1" i="0" smtClean="0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fr-CA" b="1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endParaRPr lang="fr-CA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Potentiel</a:t>
                          </a:r>
                          <a:r>
                            <a:rPr lang="fr-CA" b="1" baseline="0" dirty="0"/>
                            <a:t> destructeur de la couche d’ozone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b="1" dirty="0"/>
                            <a:t>9,99 kg CFC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b="1" dirty="0"/>
                            <a:t>5,52 kg CFC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Espace réservé du contenu 2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5560663"/>
                  </p:ext>
                </p:extLst>
              </p:nvPr>
            </p:nvGraphicFramePr>
            <p:xfrm>
              <a:off x="1295400" y="1828799"/>
              <a:ext cx="10069287" cy="4285242"/>
            </p:xfrm>
            <a:graphic>
              <a:graphicData uri="http://schemas.openxmlformats.org/drawingml/2006/table">
                <a:tbl>
                  <a:tblPr firstRow="1" firstCol="1" bandRow="1">
                    <a:tableStyleId>{8FD4443E-F989-4FC4-A0C8-D5A2AF1F390B}</a:tableStyleId>
                  </a:tblPr>
                  <a:tblGrid>
                    <a:gridCol w="335642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35642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335642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Caractéristiques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Papier-coton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Polymère (BOPP)</a:t>
                          </a:r>
                          <a:endParaRPr lang="fr-CA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Durée de vie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3 ans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7,5 ans</a:t>
                          </a:r>
                          <a:endParaRPr lang="fr-CA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Provenance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Agriculture</a:t>
                          </a:r>
                          <a:r>
                            <a:rPr lang="fr-CA" baseline="0" dirty="0"/>
                            <a:t> du coton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Exploitation pétrolière</a:t>
                          </a:r>
                          <a:endParaRPr lang="fr-CA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Masse de</a:t>
                          </a:r>
                          <a:r>
                            <a:rPr lang="fr-CA" baseline="0" dirty="0"/>
                            <a:t> </a:t>
                          </a:r>
                          <a:r>
                            <a:rPr lang="fr-CA" dirty="0"/>
                            <a:t>100 billets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0,102</a:t>
                          </a:r>
                          <a:r>
                            <a:rPr lang="fr-CA" baseline="0" dirty="0"/>
                            <a:t> kg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dirty="0"/>
                            <a:t>0,093 kg</a:t>
                          </a:r>
                          <a:endParaRPr lang="fr-CA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Potentiel</a:t>
                          </a:r>
                          <a:r>
                            <a:rPr lang="fr-CA" b="1" baseline="0" dirty="0"/>
                            <a:t> d’eutrophisation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000" t="-398000" r="-100363" b="-2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000" t="-398000" r="-363" b="-2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607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Potentiel d’acidification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000" t="-498000" r="-100363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000" t="-498000" r="-363" b="-1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Potentiel</a:t>
                          </a:r>
                          <a:r>
                            <a:rPr lang="fr-CA" b="1" baseline="0" dirty="0"/>
                            <a:t> destructeur de la couche d’ozone</a:t>
                          </a:r>
                          <a:endParaRPr lang="fr-CA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b="1" dirty="0"/>
                            <a:t>9,99 kg CFC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b="1" dirty="0"/>
                            <a:t>5,52 kg CFC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Ellipse 24"/>
          <p:cNvSpPr/>
          <p:nvPr/>
        </p:nvSpPr>
        <p:spPr>
          <a:xfrm>
            <a:off x="5662386" y="2409371"/>
            <a:ext cx="1335314" cy="6386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Ellipse 25"/>
          <p:cNvSpPr/>
          <p:nvPr/>
        </p:nvSpPr>
        <p:spPr>
          <a:xfrm>
            <a:off x="9015186" y="2409371"/>
            <a:ext cx="1335314" cy="63862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83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Concepts prescrits</a:t>
            </a:r>
            <a:endParaRPr lang="fr-CA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15" y="1550529"/>
            <a:ext cx="6424537" cy="3630837"/>
          </a:xfr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15" y="5181366"/>
            <a:ext cx="6424537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err="1" smtClean="0"/>
              <a:t>pieces</a:t>
            </a:r>
            <a:r>
              <a:rPr lang="fr-CA" dirty="0" smtClean="0"/>
              <a:t> </a:t>
            </a:r>
            <a:r>
              <a:rPr lang="fr-CA" dirty="0"/>
              <a:t>de monnaie modernes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30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Pièces </a:t>
            </a:r>
            <a:r>
              <a:rPr lang="fr-CA" dirty="0" smtClean="0"/>
              <a:t>courantes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Substrat : </a:t>
            </a:r>
            <a:r>
              <a:rPr lang="fr-CA" b="1" dirty="0" smtClean="0"/>
              <a:t>Métaux</a:t>
            </a:r>
            <a:r>
              <a:rPr lang="fr-CA" dirty="0" smtClean="0"/>
              <a:t> &amp; </a:t>
            </a:r>
            <a:r>
              <a:rPr lang="fr-CA" b="1" dirty="0" smtClean="0"/>
              <a:t>Alliages</a:t>
            </a:r>
          </a:p>
          <a:p>
            <a:r>
              <a:rPr lang="fr-CA" dirty="0" smtClean="0"/>
              <a:t>Fabrication : Placage multicouche</a:t>
            </a:r>
          </a:p>
          <a:p>
            <a:pPr lvl="1"/>
            <a:r>
              <a:rPr lang="fr-CA" dirty="0" smtClean="0"/>
              <a:t>Âme </a:t>
            </a:r>
            <a:r>
              <a:rPr lang="fr-CA" b="1" dirty="0" smtClean="0"/>
              <a:t>d’acier 	94%</a:t>
            </a:r>
          </a:p>
          <a:p>
            <a:pPr lvl="1"/>
            <a:r>
              <a:rPr lang="fr-CA" b="1" dirty="0" smtClean="0"/>
              <a:t>3</a:t>
            </a:r>
            <a:r>
              <a:rPr lang="fr-CA" dirty="0" smtClean="0"/>
              <a:t> couches	</a:t>
            </a:r>
            <a:r>
              <a:rPr lang="fr-CA" b="1" dirty="0" smtClean="0"/>
              <a:t>6%</a:t>
            </a:r>
          </a:p>
          <a:p>
            <a:pPr lvl="1"/>
            <a:r>
              <a:rPr lang="fr-CA" b="1" dirty="0" smtClean="0"/>
              <a:t>Double</a:t>
            </a:r>
            <a:r>
              <a:rPr lang="fr-CA" dirty="0" smtClean="0"/>
              <a:t> recuit</a:t>
            </a:r>
          </a:p>
          <a:p>
            <a:pPr lvl="1"/>
            <a:r>
              <a:rPr lang="fr-CA" dirty="0" smtClean="0"/>
              <a:t>Économique</a:t>
            </a:r>
          </a:p>
          <a:p>
            <a:pPr lvl="1"/>
            <a:r>
              <a:rPr lang="fr-CA" dirty="0" smtClean="0"/>
              <a:t>Signature électromagnétique</a:t>
            </a:r>
            <a:endParaRPr lang="fr-CA" dirty="0"/>
          </a:p>
        </p:txBody>
      </p:sp>
      <p:grpSp>
        <p:nvGrpSpPr>
          <p:cNvPr id="10" name="Groupe 9"/>
          <p:cNvGrpSpPr/>
          <p:nvPr/>
        </p:nvGrpSpPr>
        <p:grpSpPr>
          <a:xfrm>
            <a:off x="7543355" y="1929790"/>
            <a:ext cx="4010585" cy="4182059"/>
            <a:chOff x="7543355" y="1929790"/>
            <a:chExt cx="4010585" cy="4182059"/>
          </a:xfrm>
        </p:grpSpPr>
        <p:pic>
          <p:nvPicPr>
            <p:cNvPr id="8" name="Image 7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355" y="1929790"/>
              <a:ext cx="4010585" cy="4182059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9" name="Image 8" descr="Capture d’écra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145" b="75901"/>
            <a:stretch/>
          </p:blipFill>
          <p:spPr>
            <a:xfrm>
              <a:off x="10436771" y="5103998"/>
              <a:ext cx="1117169" cy="1007851"/>
            </a:xfrm>
            <a:prstGeom prst="rect">
              <a:avLst/>
            </a:prstGeom>
          </p:spPr>
        </p:pic>
      </p:grpSp>
      <p:pic>
        <p:nvPicPr>
          <p:cNvPr id="11" name="Image 10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01"/>
          <a:stretch/>
        </p:blipFill>
        <p:spPr>
          <a:xfrm>
            <a:off x="1052708" y="5267541"/>
            <a:ext cx="1959654" cy="1253423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9" r="36251"/>
          <a:stretch/>
        </p:blipFill>
        <p:spPr>
          <a:xfrm>
            <a:off x="3769519" y="5267540"/>
            <a:ext cx="1813035" cy="1253423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3" r="3511"/>
          <a:stretch/>
        </p:blipFill>
        <p:spPr>
          <a:xfrm>
            <a:off x="3773093" y="5267540"/>
            <a:ext cx="1806012" cy="12534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69519" y="2959527"/>
            <a:ext cx="777081" cy="446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3769518" y="3405930"/>
            <a:ext cx="777081" cy="446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Évolution des pièces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51560" y="1849120"/>
            <a:ext cx="11140440" cy="5008880"/>
          </a:xfrm>
        </p:spPr>
        <p:txBody>
          <a:bodyPr>
            <a:normAutofit/>
          </a:bodyPr>
          <a:lstStyle/>
          <a:p>
            <a:r>
              <a:rPr lang="fr-CA" dirty="0"/>
              <a:t>1</a:t>
            </a:r>
            <a:r>
              <a:rPr lang="fr-CA" dirty="0" smtClean="0"/>
              <a:t> cent </a:t>
            </a:r>
            <a:r>
              <a:rPr lang="fr-CA" b="1" dirty="0" smtClean="0"/>
              <a:t>1859 en bronze </a:t>
            </a:r>
            <a:r>
              <a:rPr lang="fr-CA" dirty="0" smtClean="0"/>
              <a:t>100 pièces = 1 livre = 16 onces</a:t>
            </a:r>
          </a:p>
          <a:p>
            <a:r>
              <a:rPr lang="fr-CA" dirty="0" smtClean="0"/>
              <a:t>1937 : Apparition des symboles d’aujourd’hui</a:t>
            </a:r>
          </a:p>
          <a:p>
            <a:r>
              <a:rPr lang="fr-CA" b="1" dirty="0" smtClean="0"/>
              <a:t>1920 à 1996 </a:t>
            </a:r>
            <a:r>
              <a:rPr lang="fr-CA" dirty="0" smtClean="0"/>
              <a:t>: pièce en </a:t>
            </a:r>
            <a:r>
              <a:rPr lang="fr-CA" b="1" dirty="0" smtClean="0"/>
              <a:t>bronze</a:t>
            </a:r>
          </a:p>
          <a:p>
            <a:pPr lvl="1"/>
            <a:r>
              <a:rPr lang="fr-CA" dirty="0" smtClean="0"/>
              <a:t>98 % Cu 1,75% étain</a:t>
            </a:r>
          </a:p>
          <a:p>
            <a:r>
              <a:rPr lang="fr-CA" dirty="0" smtClean="0"/>
              <a:t>1997 : fin du </a:t>
            </a:r>
            <a:r>
              <a:rPr lang="fr-CA" b="1" dirty="0" smtClean="0"/>
              <a:t>1¢  </a:t>
            </a:r>
            <a:r>
              <a:rPr lang="fr-CA" dirty="0" smtClean="0"/>
              <a:t>en </a:t>
            </a:r>
            <a:r>
              <a:rPr lang="fr-CA" b="1" dirty="0" smtClean="0"/>
              <a:t>Cu </a:t>
            </a:r>
            <a:r>
              <a:rPr lang="fr-CA" dirty="0" smtClean="0">
                <a:sym typeface="Wingdings" panose="05000000000000000000" pitchFamily="2" charset="2"/>
              </a:rPr>
              <a:t> zinc plaqué cuivre</a:t>
            </a:r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10814" r="6468" b="11553"/>
          <a:stretch/>
        </p:blipFill>
        <p:spPr>
          <a:xfrm>
            <a:off x="3645989" y="4731657"/>
            <a:ext cx="333828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1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nickel au fil du temps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1921 à 1942 </a:t>
            </a:r>
            <a:r>
              <a:rPr lang="fr-CA" dirty="0"/>
              <a:t>: </a:t>
            </a:r>
            <a:r>
              <a:rPr lang="fr-CA" dirty="0" smtClean="0"/>
              <a:t>pièce de </a:t>
            </a:r>
            <a:r>
              <a:rPr lang="fr-CA" b="1" dirty="0" smtClean="0"/>
              <a:t>nickel </a:t>
            </a:r>
          </a:p>
          <a:p>
            <a:r>
              <a:rPr lang="fr-CA" b="1" dirty="0" smtClean="0"/>
              <a:t>1942 - 1945</a:t>
            </a:r>
            <a:r>
              <a:rPr lang="fr-CA" dirty="0" smtClean="0"/>
              <a:t> </a:t>
            </a:r>
            <a:r>
              <a:rPr lang="fr-CA" dirty="0"/>
              <a:t>: </a:t>
            </a:r>
            <a:r>
              <a:rPr lang="fr-CA" dirty="0" smtClean="0"/>
              <a:t>pièces </a:t>
            </a:r>
            <a:r>
              <a:rPr lang="fr-CA" b="1" dirty="0" smtClean="0"/>
              <a:t>en tombac</a:t>
            </a:r>
          </a:p>
          <a:p>
            <a:pPr lvl="1"/>
            <a:r>
              <a:rPr lang="fr-CA" b="1" dirty="0" smtClean="0"/>
              <a:t> </a:t>
            </a:r>
            <a:r>
              <a:rPr lang="fr-CA" dirty="0"/>
              <a:t>(88% Cu et 12 % Zn</a:t>
            </a:r>
            <a:r>
              <a:rPr lang="fr-CA" dirty="0" smtClean="0"/>
              <a:t>)</a:t>
            </a:r>
          </a:p>
          <a:p>
            <a:pPr lvl="1"/>
            <a:endParaRPr lang="fr-CA" dirty="0" smtClean="0"/>
          </a:p>
          <a:p>
            <a:r>
              <a:rPr lang="fr-CA" dirty="0"/>
              <a:t>1996 : </a:t>
            </a:r>
            <a:r>
              <a:rPr lang="fr-CA" b="1" dirty="0"/>
              <a:t>2$ bimétallique </a:t>
            </a:r>
            <a:endParaRPr lang="fr-CA" b="1" dirty="0" smtClean="0"/>
          </a:p>
          <a:p>
            <a:pPr lvl="1"/>
            <a:r>
              <a:rPr lang="fr-CA" dirty="0" smtClean="0"/>
              <a:t>Nickel </a:t>
            </a:r>
          </a:p>
          <a:p>
            <a:pPr lvl="1"/>
            <a:r>
              <a:rPr lang="fr-CA" dirty="0" smtClean="0"/>
              <a:t>bonze </a:t>
            </a:r>
            <a:r>
              <a:rPr lang="fr-CA" dirty="0"/>
              <a:t>aluminium (92%Cu, 6%Al et 2%Ni))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69" y="1655355"/>
            <a:ext cx="3533746" cy="26503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69" y="4443749"/>
            <a:ext cx="3532057" cy="17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peu d’alchimie !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r>
              <a:rPr lang="fr-CA" dirty="0"/>
              <a:t>Du </a:t>
            </a:r>
            <a:r>
              <a:rPr lang="fr-CA" b="1" dirty="0"/>
              <a:t>cuivre</a:t>
            </a:r>
            <a:r>
              <a:rPr lang="fr-CA" dirty="0"/>
              <a:t> à </a:t>
            </a:r>
            <a:r>
              <a:rPr lang="fr-CA" b="1" dirty="0"/>
              <a:t>l’argent</a:t>
            </a:r>
            <a:r>
              <a:rPr lang="fr-CA" dirty="0"/>
              <a:t> puis à </a:t>
            </a:r>
            <a:r>
              <a:rPr lang="fr-CA" b="1" dirty="0" smtClean="0"/>
              <a:t>l’or</a:t>
            </a:r>
          </a:p>
          <a:p>
            <a:pPr marL="0" indent="0">
              <a:buNone/>
            </a:pPr>
            <a:endParaRPr lang="fr-CA" b="1" dirty="0"/>
          </a:p>
          <a:p>
            <a:r>
              <a:rPr lang="fr-CA" dirty="0"/>
              <a:t>Du </a:t>
            </a:r>
            <a:r>
              <a:rPr lang="fr-CA" b="1" dirty="0"/>
              <a:t>cuivre</a:t>
            </a:r>
            <a:r>
              <a:rPr lang="fr-CA" dirty="0"/>
              <a:t> au </a:t>
            </a:r>
            <a:r>
              <a:rPr lang="fr-CA" b="1" dirty="0"/>
              <a:t>zinc</a:t>
            </a:r>
            <a:r>
              <a:rPr lang="fr-CA" dirty="0"/>
              <a:t> puis au </a:t>
            </a:r>
            <a:r>
              <a:rPr lang="fr-CA" b="1" dirty="0"/>
              <a:t>laiton</a:t>
            </a:r>
          </a:p>
          <a:p>
            <a:endParaRPr lang="fr-CA" dirty="0"/>
          </a:p>
          <a:p>
            <a:pPr lvl="1"/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460">
            <a:off x="7729312" y="2203676"/>
            <a:ext cx="4145246" cy="33614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66" y="4266732"/>
            <a:ext cx="4476977" cy="1450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9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Concepts prescrits</a:t>
            </a:r>
            <a:endParaRPr lang="fr-CA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31" y="1809850"/>
            <a:ext cx="6507533" cy="1884804"/>
          </a:xfr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31" y="3997222"/>
            <a:ext cx="6765454" cy="14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monnaie du futur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5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pc="300" noProof="1">
                <a:latin typeface="Cash Currency" panose="02000500000000000000" pitchFamily="2" charset="0"/>
              </a:rPr>
              <a:t>Plan de la </a:t>
            </a:r>
            <a:r>
              <a:rPr lang="fr-FR" spc="300" noProof="1" smtClean="0">
                <a:latin typeface="Cash Currency" panose="02000500000000000000" pitchFamily="2" charset="0"/>
              </a:rPr>
              <a:t>presentation</a:t>
            </a:r>
            <a:endParaRPr lang="fr-FR" spc="300" noProof="1">
              <a:latin typeface="Cash Currency" panose="020005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1560" y="1733006"/>
            <a:ext cx="9601200" cy="5008880"/>
          </a:xfrm>
        </p:spPr>
        <p:txBody>
          <a:bodyPr>
            <a:normAutofit/>
          </a:bodyPr>
          <a:lstStyle/>
          <a:p>
            <a:pPr>
              <a:buClr>
                <a:srgbClr val="595959"/>
              </a:buClr>
            </a:pPr>
            <a:r>
              <a:rPr lang="fr-FR" sz="2400" noProof="1" smtClean="0"/>
              <a:t>Historique </a:t>
            </a:r>
            <a:r>
              <a:rPr lang="fr-FR" sz="2400" noProof="1"/>
              <a:t>de la monnaie</a:t>
            </a:r>
          </a:p>
          <a:p>
            <a:pPr>
              <a:buClr>
                <a:srgbClr val="595959"/>
              </a:buClr>
            </a:pPr>
            <a:r>
              <a:rPr lang="fr-CA" sz="2400" dirty="0"/>
              <a:t>Les billets de banque </a:t>
            </a:r>
            <a:r>
              <a:rPr lang="fr-CA" sz="2400" dirty="0" smtClean="0"/>
              <a:t>contemporains</a:t>
            </a:r>
          </a:p>
          <a:p>
            <a:pPr lvl="1">
              <a:buClr>
                <a:srgbClr val="595959"/>
              </a:buClr>
            </a:pPr>
            <a:r>
              <a:rPr lang="fr-FR" sz="2000" noProof="1" smtClean="0"/>
              <a:t>Billet en papier-coton</a:t>
            </a:r>
          </a:p>
          <a:p>
            <a:pPr lvl="1">
              <a:buClr>
                <a:srgbClr val="595959"/>
              </a:buClr>
            </a:pPr>
            <a:r>
              <a:rPr lang="fr-FR" sz="2000" noProof="1" smtClean="0"/>
              <a:t>Billet </a:t>
            </a:r>
            <a:r>
              <a:rPr lang="fr-FR" sz="2000" noProof="1"/>
              <a:t>en polymère</a:t>
            </a:r>
          </a:p>
          <a:p>
            <a:pPr lvl="1">
              <a:buClr>
                <a:srgbClr val="595959"/>
              </a:buClr>
            </a:pPr>
            <a:r>
              <a:rPr lang="fr-FR" sz="2000" noProof="1"/>
              <a:t>Processus d’impression</a:t>
            </a:r>
          </a:p>
          <a:p>
            <a:pPr lvl="1">
              <a:buClr>
                <a:srgbClr val="595959"/>
              </a:buClr>
            </a:pPr>
            <a:r>
              <a:rPr lang="fr-FR" sz="2000" noProof="1"/>
              <a:t>Étude de cas à réaliser en classe</a:t>
            </a:r>
          </a:p>
          <a:p>
            <a:pPr>
              <a:buClr>
                <a:srgbClr val="595959"/>
              </a:buClr>
            </a:pPr>
            <a:r>
              <a:rPr lang="fr-FR" sz="2400" noProof="1"/>
              <a:t>Les pièces de </a:t>
            </a:r>
            <a:r>
              <a:rPr lang="fr-FR" sz="2400" noProof="1" smtClean="0"/>
              <a:t>monnaie modernes</a:t>
            </a:r>
            <a:endParaRPr lang="fr-FR" sz="2400" noProof="1"/>
          </a:p>
          <a:p>
            <a:pPr lvl="1">
              <a:buClr>
                <a:srgbClr val="595959"/>
              </a:buClr>
            </a:pPr>
            <a:r>
              <a:rPr lang="fr-FR" sz="2000" noProof="1"/>
              <a:t>Pièces courantes</a:t>
            </a:r>
          </a:p>
          <a:p>
            <a:pPr lvl="1">
              <a:buClr>
                <a:srgbClr val="595959"/>
              </a:buClr>
            </a:pPr>
            <a:r>
              <a:rPr lang="fr-FR" sz="2000" noProof="1" smtClean="0"/>
              <a:t>Évolution des pièces</a:t>
            </a:r>
          </a:p>
          <a:p>
            <a:pPr lvl="1">
              <a:buClr>
                <a:srgbClr val="595959"/>
              </a:buClr>
            </a:pPr>
            <a:r>
              <a:rPr lang="fr-FR" sz="2000" noProof="1" smtClean="0"/>
              <a:t>Activité : Un peu d’alchimie</a:t>
            </a:r>
            <a:endParaRPr lang="fr-FR" sz="2000" noProof="1"/>
          </a:p>
          <a:p>
            <a:pPr>
              <a:buClr>
                <a:srgbClr val="595959"/>
              </a:buClr>
            </a:pPr>
            <a:r>
              <a:rPr lang="fr-FR" sz="2400" noProof="1"/>
              <a:t>La monnaie du futur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583" y="2730369"/>
            <a:ext cx="2916177" cy="25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monnaie du futur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Polymère thermoplastique : PVCA (Copolymère d’acétate de vinyle et de chlorure de vinyle)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-511" r="32726" b="511"/>
          <a:stretch/>
        </p:blipFill>
        <p:spPr>
          <a:xfrm>
            <a:off x="6582228" y="3135083"/>
            <a:ext cx="2815773" cy="2839721"/>
          </a:xfrm>
          <a:prstGeom prst="rect">
            <a:avLst/>
          </a:prstGeom>
        </p:spPr>
      </p:pic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48" y="3135084"/>
            <a:ext cx="2839721" cy="28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Médiagraphie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1560" y="1849120"/>
            <a:ext cx="9601200" cy="5008880"/>
          </a:xfrm>
        </p:spPr>
        <p:txBody>
          <a:bodyPr numCol="2">
            <a:normAutofit fontScale="32500" lnSpcReduction="20000"/>
          </a:bodyPr>
          <a:lstStyle/>
          <a:p>
            <a:r>
              <a:rPr lang="fr-FR" sz="2400" b="1" dirty="0"/>
              <a:t>Références</a:t>
            </a:r>
            <a:endParaRPr lang="fr-CA" sz="2400" b="1" dirty="0"/>
          </a:p>
          <a:p>
            <a:r>
              <a:rPr lang="fr-FR" sz="2400" dirty="0"/>
              <a:t>"Bibliothèque virtuelle - L'eutrophisation d'un plan d'eau". Dans : </a:t>
            </a:r>
            <a:r>
              <a:rPr lang="fr-FR" sz="2400" i="1" dirty="0"/>
              <a:t>Alloprof.qc.ca</a:t>
            </a:r>
            <a:r>
              <a:rPr lang="fr-FR" sz="2400" dirty="0"/>
              <a:t> [En ligne]. Anon. 2016. Disponible sur : &lt; </a:t>
            </a:r>
            <a:r>
              <a:rPr lang="fr-FR" sz="2400" u="sng" dirty="0">
                <a:hlinkClick r:id="rId2"/>
              </a:rPr>
              <a:t>http://www.alloprof.qc.ca/BV/pages/s1345.aspx</a:t>
            </a:r>
            <a:r>
              <a:rPr lang="fr-FR" sz="2400" dirty="0"/>
              <a:t> &gt; (Consulté le 9 avril 2016). </a:t>
            </a:r>
            <a:endParaRPr lang="fr-CA" sz="2400" dirty="0"/>
          </a:p>
          <a:p>
            <a:r>
              <a:rPr lang="fr-FR" sz="2400" i="1" dirty="0"/>
              <a:t>Chronologie d'histoire de la Monnaie Royale Canadienne</a:t>
            </a:r>
            <a:r>
              <a:rPr lang="fr-FR" sz="2400" dirty="0"/>
              <a:t> [En ligne]. 1st éd. Anon. 2008. Disponible sur : &lt; </a:t>
            </a:r>
            <a:r>
              <a:rPr lang="fr-FR" sz="2400" u="sng" dirty="0">
                <a:hlinkClick r:id="rId3"/>
              </a:rPr>
              <a:t>http://www.mint.ca/store/dyn/PDFs/Chronologie%20dhistoire%20MRC.pdf</a:t>
            </a:r>
            <a:r>
              <a:rPr lang="fr-FR" sz="2400" dirty="0"/>
              <a:t> &gt; (Consulté le 18 avril 2016). </a:t>
            </a:r>
            <a:endParaRPr lang="fr-CA" sz="2400" dirty="0"/>
          </a:p>
          <a:p>
            <a:r>
              <a:rPr lang="fr-FR" sz="2400" dirty="0"/>
              <a:t>"Filigrane des billets de banque". Dans : </a:t>
            </a:r>
            <a:r>
              <a:rPr lang="fr-FR" sz="2400" i="1" dirty="0"/>
              <a:t>Sceco.univ-poitiers.fr</a:t>
            </a:r>
            <a:r>
              <a:rPr lang="fr-FR" sz="2400" dirty="0"/>
              <a:t> [En ligne]. Anon. 2002. Disponible sur : &lt; </a:t>
            </a:r>
            <a:r>
              <a:rPr lang="fr-FR" sz="2400" u="sng" dirty="0">
                <a:hlinkClick r:id="rId4"/>
              </a:rPr>
              <a:t>http://sceco.univ-poitiers.fr/hfranc/filigran.htm</a:t>
            </a:r>
            <a:r>
              <a:rPr lang="fr-FR" sz="2400" dirty="0"/>
              <a:t> &gt; (Consulté le 19 mars 2016). </a:t>
            </a:r>
            <a:endParaRPr lang="fr-CA" sz="2400" dirty="0"/>
          </a:p>
          <a:p>
            <a:r>
              <a:rPr lang="en-CA" sz="2400" dirty="0"/>
              <a:t>"How credit card is made - material, making, history, used, processing, components, procedure, steps, Design". </a:t>
            </a:r>
            <a:r>
              <a:rPr lang="fr-CA" sz="2400" dirty="0"/>
              <a:t>Dans : </a:t>
            </a:r>
            <a:r>
              <a:rPr lang="fr-CA" sz="2400" i="1" dirty="0"/>
              <a:t>Madehow.com</a:t>
            </a:r>
            <a:r>
              <a:rPr lang="fr-CA" sz="2400" dirty="0"/>
              <a:t> [En ligne]. </a:t>
            </a:r>
            <a:r>
              <a:rPr lang="fr-CA" sz="2400" dirty="0" err="1"/>
              <a:t>Anon</a:t>
            </a:r>
            <a:r>
              <a:rPr lang="fr-CA" sz="2400" dirty="0"/>
              <a:t>. 2016. </a:t>
            </a:r>
            <a:r>
              <a:rPr lang="fr-FR" sz="2400" dirty="0"/>
              <a:t>Disponible sur : &lt; </a:t>
            </a:r>
            <a:r>
              <a:rPr lang="fr-FR" sz="2400" u="sng" dirty="0">
                <a:hlinkClick r:id="rId5"/>
              </a:rPr>
              <a:t>http://www.madehow.com/Volume-4/Credit-Card.html</a:t>
            </a:r>
            <a:r>
              <a:rPr lang="fr-FR" sz="2400" dirty="0"/>
              <a:t> &gt; (Consulté le 9 avril 2016). </a:t>
            </a:r>
            <a:endParaRPr lang="fr-CA" sz="2400" dirty="0"/>
          </a:p>
          <a:p>
            <a:r>
              <a:rPr lang="fr-FR" sz="2400" dirty="0"/>
              <a:t>"</a:t>
            </a:r>
            <a:r>
              <a:rPr lang="fr-FR" sz="2400" dirty="0" err="1"/>
              <a:t>Ingniosité</a:t>
            </a:r>
            <a:r>
              <a:rPr lang="fr-FR" sz="2400" dirty="0"/>
              <a:t> et résistance - la pièce de 5 cents". Dans : </a:t>
            </a:r>
            <a:r>
              <a:rPr lang="fr-FR" sz="2400" i="1" dirty="0"/>
              <a:t>Mint.ca</a:t>
            </a:r>
            <a:r>
              <a:rPr lang="fr-FR" sz="2400" dirty="0"/>
              <a:t> [En ligne]. Anon. 2016. Disponible sur : &lt; </a:t>
            </a:r>
            <a:r>
              <a:rPr lang="fr-FR" sz="2400" u="sng" dirty="0">
                <a:hlinkClick r:id="rId6"/>
              </a:rPr>
              <a:t>http://www.mint.ca/store/mint/about-the-mint/5-cents-5300006?lang=fr_CA#.VxVtRY-cGUl</a:t>
            </a:r>
            <a:r>
              <a:rPr lang="fr-FR" sz="2400" dirty="0"/>
              <a:t> &gt; (Consulté le 20 mars 2016). </a:t>
            </a:r>
            <a:endParaRPr lang="fr-CA" sz="2400" dirty="0"/>
          </a:p>
          <a:p>
            <a:r>
              <a:rPr lang="en-CA" sz="2400" dirty="0"/>
              <a:t>"Intaglio | printing". </a:t>
            </a:r>
            <a:r>
              <a:rPr lang="fr-FR" sz="2400" dirty="0"/>
              <a:t>Dans : </a:t>
            </a:r>
            <a:r>
              <a:rPr lang="fr-FR" sz="2400" i="1" dirty="0" err="1"/>
              <a:t>Encyclopedia</a:t>
            </a:r>
            <a:r>
              <a:rPr lang="fr-FR" sz="2400" i="1" dirty="0"/>
              <a:t> Britannica</a:t>
            </a:r>
            <a:r>
              <a:rPr lang="fr-FR" sz="2400" dirty="0"/>
              <a:t> [En ligne]. </a:t>
            </a:r>
            <a:r>
              <a:rPr lang="en-CA" sz="2400" dirty="0"/>
              <a:t>Anon. [s d]. </a:t>
            </a:r>
            <a:r>
              <a:rPr lang="fr-FR" sz="2400" dirty="0"/>
              <a:t>Disponible sur : &lt; </a:t>
            </a:r>
            <a:r>
              <a:rPr lang="fr-FR" sz="2400" u="sng" dirty="0">
                <a:hlinkClick r:id="rId7"/>
              </a:rPr>
              <a:t>http://www.britannica.com/topic/intaglio-printing</a:t>
            </a:r>
            <a:r>
              <a:rPr lang="fr-FR" sz="2400" dirty="0"/>
              <a:t> &gt; (Consulté le 19 mars 2016). </a:t>
            </a:r>
            <a:endParaRPr lang="fr-CA" sz="2400" dirty="0"/>
          </a:p>
          <a:p>
            <a:r>
              <a:rPr lang="fr-FR" sz="2400" dirty="0"/>
              <a:t>"La Monnaie royale canadienne attribue à sa technologie de placage multicouche l'année record de sa ligne de pièces de circulation internationales". Anon. 2016. Dans : </a:t>
            </a:r>
            <a:r>
              <a:rPr lang="fr-FR" sz="2400" i="1" dirty="0"/>
              <a:t>Mint.ca</a:t>
            </a:r>
            <a:r>
              <a:rPr lang="fr-FR" sz="2400" dirty="0"/>
              <a:t> [En ligne]. Disponible sur : &lt; </a:t>
            </a:r>
            <a:r>
              <a:rPr lang="fr-FR" sz="2400" u="sng" dirty="0">
                <a:hlinkClick r:id="rId8"/>
              </a:rPr>
              <a:t>http://www.mint.ca/store/news/la-monnaie-royale-canadienne-attribue-a-sa-technologie-de-placage-multicouche-lannee-record-de-sa-ligne-de-pieces-de-circulation-internationales-5000068?cat=</a:t>
            </a:r>
            <a:r>
              <a:rPr lang="fr-FR" sz="2400" u="sng" dirty="0" err="1">
                <a:hlinkClick r:id="rId8"/>
              </a:rPr>
              <a:t>News+releases&amp;nId</a:t>
            </a:r>
            <a:r>
              <a:rPr lang="fr-FR" sz="2400" u="sng" dirty="0">
                <a:hlinkClick r:id="rId8"/>
              </a:rPr>
              <a:t>=700002&amp;parentnId=60..&amp;nodeGroup=&amp;</a:t>
            </a:r>
            <a:r>
              <a:rPr lang="fr-FR" sz="2400" u="sng" dirty="0" err="1">
                <a:hlinkClick r:id="rId8"/>
              </a:rPr>
              <a:t>lang</a:t>
            </a:r>
            <a:r>
              <a:rPr lang="fr-FR" sz="2400" u="sng" dirty="0">
                <a:hlinkClick r:id="rId8"/>
              </a:rPr>
              <a:t>=fr_CA#.</a:t>
            </a:r>
            <a:r>
              <a:rPr lang="fr-FR" sz="2400" u="sng" dirty="0" err="1">
                <a:hlinkClick r:id="rId8"/>
              </a:rPr>
              <a:t>VxVsmo-cGUn</a:t>
            </a:r>
            <a:r>
              <a:rPr lang="fr-FR" sz="2400" dirty="0"/>
              <a:t> &gt; (Consulté le 18 mars 2016). </a:t>
            </a:r>
            <a:endParaRPr lang="fr-CA" sz="2400" dirty="0"/>
          </a:p>
          <a:p>
            <a:r>
              <a:rPr lang="fr-FR" sz="2400" i="1" dirty="0"/>
              <a:t>Le seigneuriage</a:t>
            </a:r>
            <a:r>
              <a:rPr lang="fr-FR" sz="2400" dirty="0"/>
              <a:t> [En ligne]. 1st éd. Anon. 2013. Disponible sur : &lt; </a:t>
            </a:r>
            <a:r>
              <a:rPr lang="fr-FR" sz="2400" u="sng" dirty="0">
                <a:hlinkClick r:id="rId9"/>
              </a:rPr>
              <a:t>http://www.banqueducanada.ca/wp-content/uploads/2010/11/seigneuriage.pdf</a:t>
            </a:r>
            <a:r>
              <a:rPr lang="fr-FR" sz="2400" dirty="0"/>
              <a:t> &gt; (Consulté le 19 mars 2016). </a:t>
            </a:r>
            <a:endParaRPr lang="fr-CA" sz="2400" dirty="0"/>
          </a:p>
          <a:p>
            <a:r>
              <a:rPr lang="en-CA" sz="2400" i="1" dirty="0"/>
              <a:t>Life Cycle Assessment of Canada’s Polymer Bank Notes and Cotton-Paper Bank Notes</a:t>
            </a:r>
            <a:r>
              <a:rPr lang="en-CA" sz="2400" dirty="0"/>
              <a:t> [</a:t>
            </a:r>
            <a:r>
              <a:rPr lang="en-CA" sz="2400" dirty="0" err="1"/>
              <a:t>En</a:t>
            </a:r>
            <a:r>
              <a:rPr lang="en-CA" sz="2400" dirty="0"/>
              <a:t> </a:t>
            </a:r>
            <a:r>
              <a:rPr lang="en-CA" sz="2400" dirty="0" err="1"/>
              <a:t>ligne</a:t>
            </a:r>
            <a:r>
              <a:rPr lang="en-CA" sz="2400" dirty="0"/>
              <a:t>]. 1st </a:t>
            </a:r>
            <a:r>
              <a:rPr lang="en-CA" sz="2400" dirty="0" err="1"/>
              <a:t>éd</a:t>
            </a:r>
            <a:r>
              <a:rPr lang="en-CA" sz="2400" dirty="0"/>
              <a:t>. </a:t>
            </a:r>
            <a:r>
              <a:rPr lang="fr-CA" sz="2400" dirty="0" err="1"/>
              <a:t>Anon</a:t>
            </a:r>
            <a:r>
              <a:rPr lang="fr-CA" sz="2400" dirty="0"/>
              <a:t>. 2011. </a:t>
            </a:r>
            <a:r>
              <a:rPr lang="fr-FR" sz="2400" dirty="0"/>
              <a:t>Disponible sur : &lt; </a:t>
            </a:r>
            <a:r>
              <a:rPr lang="fr-FR" sz="2400" u="sng" dirty="0">
                <a:hlinkClick r:id="rId10"/>
              </a:rPr>
              <a:t>http://www.banqueducanada.ca/wp-content/uploads/2011/06/Life-Cycle-Assessment-of-Polymer-and-Cotton-Paper-Bank-Notes_opt.pdf</a:t>
            </a:r>
            <a:r>
              <a:rPr lang="fr-FR" sz="2400" dirty="0"/>
              <a:t> &gt; (Consulté le 19 avril 2016). </a:t>
            </a:r>
            <a:endParaRPr lang="fr-CA" sz="2400" dirty="0"/>
          </a:p>
          <a:p>
            <a:r>
              <a:rPr lang="fr-FR" sz="2400" i="1" dirty="0"/>
              <a:t>L'industrie du film et du film plastique - Films plastiques bi-orientes</a:t>
            </a:r>
            <a:r>
              <a:rPr lang="fr-FR" sz="2400" dirty="0"/>
              <a:t> Anon. 2016. [En ligne]. 1st </a:t>
            </a:r>
            <a:r>
              <a:rPr lang="fr-FR" sz="2400" dirty="0" err="1"/>
              <a:t>éd.Hannecard</a:t>
            </a:r>
            <a:r>
              <a:rPr lang="fr-FR" sz="2400" dirty="0"/>
              <a:t>, Disponible sur : &lt; </a:t>
            </a:r>
            <a:r>
              <a:rPr lang="fr-FR" sz="2400" u="sng" dirty="0">
                <a:hlinkClick r:id="rId11"/>
              </a:rPr>
              <a:t>http://www.hannecard.com/files/uploads/files/APP_FilmFoil_Bi-oriented%20plastic%20films_fr.pdf</a:t>
            </a:r>
            <a:r>
              <a:rPr lang="fr-FR" sz="2400" dirty="0"/>
              <a:t> &gt; (Consulté le 19 avril 2016). </a:t>
            </a:r>
            <a:endParaRPr lang="fr-CA" sz="2400" dirty="0"/>
          </a:p>
          <a:p>
            <a:r>
              <a:rPr lang="fr-FR" sz="2400" dirty="0"/>
              <a:t>"Monnaie de carte". Dans : </a:t>
            </a:r>
            <a:r>
              <a:rPr lang="fr-FR" sz="2400" i="1" dirty="0"/>
              <a:t>The Canadian </a:t>
            </a:r>
            <a:r>
              <a:rPr lang="fr-FR" sz="2400" i="1" dirty="0" err="1"/>
              <a:t>Encyclopedia</a:t>
            </a:r>
            <a:r>
              <a:rPr lang="fr-FR" sz="2400" dirty="0"/>
              <a:t> [En ligne]. Anon. 2001. Disponible sur : &lt; </a:t>
            </a:r>
            <a:r>
              <a:rPr lang="fr-FR" sz="2400" u="sng" dirty="0">
                <a:hlinkClick r:id="rId12"/>
              </a:rPr>
              <a:t>http://www.encyclopediecanadienne.ca/fr/article/monnaie-de-carte/</a:t>
            </a:r>
            <a:r>
              <a:rPr lang="fr-FR" sz="2400" dirty="0"/>
              <a:t> &gt; (Consulté le 19 avril 2016). </a:t>
            </a:r>
            <a:endParaRPr lang="fr-CA" sz="2400" dirty="0"/>
          </a:p>
          <a:p>
            <a:r>
              <a:rPr lang="fr-FR" sz="2400" dirty="0"/>
              <a:t>"</a:t>
            </a:r>
            <a:r>
              <a:rPr lang="fr-FR" sz="2400" dirty="0" err="1"/>
              <a:t>Numicanada</a:t>
            </a:r>
            <a:r>
              <a:rPr lang="fr-FR" sz="2400" dirty="0"/>
              <a:t> - Conception et production des billets canadiens - Billets de banque du Canada". Dans : </a:t>
            </a:r>
            <a:r>
              <a:rPr lang="fr-FR" sz="2400" i="1" dirty="0"/>
              <a:t>Numicanada.com</a:t>
            </a:r>
            <a:r>
              <a:rPr lang="fr-FR" sz="2400" dirty="0"/>
              <a:t> [En ligne]. Anon. 2011. Disponible sur : &lt; </a:t>
            </a:r>
            <a:r>
              <a:rPr lang="fr-FR" sz="2400" u="sng" dirty="0">
                <a:hlinkClick r:id="rId13"/>
              </a:rPr>
              <a:t>http://numicanada.com/billets-de-banque-articles.php?article=conception-et-production-des-billets-canadiens&amp;id=258</a:t>
            </a:r>
            <a:r>
              <a:rPr lang="fr-FR" sz="2400" dirty="0"/>
              <a:t> &gt; (Consulté le 19 mars 2016). </a:t>
            </a:r>
            <a:endParaRPr lang="fr-CA" sz="2400" dirty="0"/>
          </a:p>
          <a:p>
            <a:r>
              <a:rPr lang="fr-FR" sz="2400" dirty="0"/>
              <a:t>"Progression des apprentissages au secondaire". Dans : </a:t>
            </a:r>
            <a:r>
              <a:rPr lang="fr-FR" sz="2400" i="1" dirty="0"/>
              <a:t>mels.gouv.qc.ca</a:t>
            </a:r>
            <a:r>
              <a:rPr lang="fr-FR" sz="2400" dirty="0"/>
              <a:t> [En ligne]. Anon. 2016. Disponible sur : &lt; </a:t>
            </a:r>
            <a:r>
              <a:rPr lang="fr-FR" sz="2400" u="sng" dirty="0">
                <a:hlinkClick r:id="rId14"/>
              </a:rPr>
              <a:t>http://www1.mels.gouv.qc.ca/progressionSecondaire/pdf/progrApprSec_ST_PFG_fr-2011-11-24.pdf</a:t>
            </a:r>
            <a:r>
              <a:rPr lang="fr-FR" sz="2400" dirty="0"/>
              <a:t> &gt; (Consulté le 9 avril 2016). </a:t>
            </a:r>
            <a:endParaRPr lang="fr-CA" sz="2400" dirty="0"/>
          </a:p>
          <a:p>
            <a:r>
              <a:rPr lang="en-CA" sz="2400" dirty="0"/>
              <a:t>"Royal Canadian Mint History Timeline". </a:t>
            </a:r>
            <a:r>
              <a:rPr lang="fr-FR" sz="2400" dirty="0"/>
              <a:t>Dans : </a:t>
            </a:r>
            <a:r>
              <a:rPr lang="fr-FR" sz="2400" i="1" dirty="0"/>
              <a:t>Mint.ca</a:t>
            </a:r>
            <a:r>
              <a:rPr lang="fr-FR" sz="2400" dirty="0"/>
              <a:t> [En ligne]. </a:t>
            </a:r>
            <a:r>
              <a:rPr lang="fr-CA" sz="2400" dirty="0" err="1"/>
              <a:t>Anon</a:t>
            </a:r>
            <a:r>
              <a:rPr lang="fr-CA" sz="2400" dirty="0"/>
              <a:t>. 2016. </a:t>
            </a:r>
            <a:r>
              <a:rPr lang="fr-FR" sz="2400" dirty="0"/>
              <a:t>Disponible sur : &lt; </a:t>
            </a:r>
            <a:r>
              <a:rPr lang="fr-FR" sz="2400" u="sng" dirty="0">
                <a:hlinkClick r:id="rId15"/>
              </a:rPr>
              <a:t>http://www.mint.ca/store/mint/learn/chronologie-4000020#.VxVzAY-cGUl</a:t>
            </a:r>
            <a:r>
              <a:rPr lang="fr-FR" sz="2400" dirty="0"/>
              <a:t> &gt; (Consulté le 18 mars 2016). </a:t>
            </a:r>
            <a:endParaRPr lang="fr-CA" sz="2400" dirty="0"/>
          </a:p>
          <a:p>
            <a:r>
              <a:rPr lang="fr-FR" sz="2400" i="1" dirty="0"/>
              <a:t>SM&amp;RT Technologie de placage multicouche</a:t>
            </a:r>
            <a:r>
              <a:rPr lang="fr-FR" sz="2400" dirty="0"/>
              <a:t> [En ligne]. 1st éd. Anon. 2016. Disponible sur : &lt; </a:t>
            </a:r>
            <a:r>
              <a:rPr lang="fr-FR" sz="2400" u="sng" dirty="0">
                <a:hlinkClick r:id="rId16"/>
              </a:rPr>
              <a:t>https://www.mint.ca/store/dyn/PDFs/MRC115003M_Brochure_Multiply_Fr_Client.pdf</a:t>
            </a:r>
            <a:r>
              <a:rPr lang="fr-FR" sz="2400" dirty="0"/>
              <a:t> &gt; (Consulté le 18 mars 2016). </a:t>
            </a:r>
            <a:endParaRPr lang="fr-CA" sz="2400" dirty="0"/>
          </a:p>
          <a:p>
            <a:r>
              <a:rPr lang="en-CA" sz="2400" dirty="0"/>
              <a:t>"The History of Money". </a:t>
            </a:r>
            <a:r>
              <a:rPr lang="fr-FR" sz="2400" dirty="0"/>
              <a:t>Dans : </a:t>
            </a:r>
            <a:r>
              <a:rPr lang="fr-FR" sz="2400" i="1" dirty="0"/>
              <a:t>0-pbs.org.librus.hccs.edu</a:t>
            </a:r>
            <a:r>
              <a:rPr lang="fr-FR" sz="2400" dirty="0"/>
              <a:t> [En ligne]. </a:t>
            </a:r>
            <a:r>
              <a:rPr lang="fr-CA" sz="2400" dirty="0" err="1"/>
              <a:t>Anon</a:t>
            </a:r>
            <a:r>
              <a:rPr lang="fr-CA" sz="2400" dirty="0"/>
              <a:t>. 1996. </a:t>
            </a:r>
            <a:r>
              <a:rPr lang="fr-FR" sz="2400" dirty="0"/>
              <a:t>Disponible sur : &lt; </a:t>
            </a:r>
            <a:r>
              <a:rPr lang="fr-FR" sz="2400" u="sng" dirty="0">
                <a:hlinkClick r:id="rId17"/>
              </a:rPr>
              <a:t>http://0-www.pbs.org.librus.hccs.edu/wgbh/nova/ancient/history-money.html</a:t>
            </a:r>
            <a:r>
              <a:rPr lang="fr-FR" sz="2400" dirty="0"/>
              <a:t> &gt; (Consulté le 27 mars 2016). </a:t>
            </a:r>
            <a:endParaRPr lang="fr-CA" sz="2400" dirty="0"/>
          </a:p>
          <a:p>
            <a:r>
              <a:rPr lang="fr-FR" sz="2400" dirty="0"/>
              <a:t>"Une histoire illustrée de notre monnaie". Dans : </a:t>
            </a:r>
            <a:r>
              <a:rPr lang="fr-FR" sz="2400" i="1" dirty="0"/>
              <a:t>Sceco.univ-poitiers.fr</a:t>
            </a:r>
            <a:r>
              <a:rPr lang="fr-FR" sz="2400" dirty="0"/>
              <a:t> [En ligne]. Anon. 2002. Disponible sur : &lt; </a:t>
            </a:r>
            <a:r>
              <a:rPr lang="fr-FR" sz="2400" u="sng" dirty="0">
                <a:hlinkClick r:id="rId18"/>
              </a:rPr>
              <a:t>http://sceco.univ-poitiers.fr/hfranc/index.htm</a:t>
            </a:r>
            <a:r>
              <a:rPr lang="fr-FR" sz="2400" dirty="0"/>
              <a:t> &gt; (Consulté le 28 mars 2016). </a:t>
            </a:r>
            <a:endParaRPr lang="fr-CA" sz="2400" dirty="0"/>
          </a:p>
          <a:p>
            <a:r>
              <a:rPr lang="fr-FR" sz="2400" dirty="0" err="1"/>
              <a:t>Ingrig</a:t>
            </a:r>
            <a:r>
              <a:rPr lang="fr-FR" sz="2400" dirty="0"/>
              <a:t>, Van Damme. 2007. "Une monnaie singulière, le cauri — Musée de la Banque nationale de Belgique". Dans : </a:t>
            </a:r>
            <a:r>
              <a:rPr lang="fr-FR" sz="2400" i="1" dirty="0"/>
              <a:t>Nbbmuseum.be</a:t>
            </a:r>
            <a:r>
              <a:rPr lang="fr-FR" sz="2400" dirty="0"/>
              <a:t> [En ligne]. Disponible sur : &lt; </a:t>
            </a:r>
            <a:r>
              <a:rPr lang="fr-FR" sz="2400" u="sng" dirty="0">
                <a:hlinkClick r:id="rId19"/>
              </a:rPr>
              <a:t>http://www.nbbmuseum.be/fr/2007/01/cowry-shells.htm</a:t>
            </a:r>
            <a:r>
              <a:rPr lang="fr-FR" sz="2400" dirty="0"/>
              <a:t> &gt; (Consulté le 26 mars 2016). </a:t>
            </a:r>
            <a:endParaRPr lang="fr-CA" sz="2400" dirty="0"/>
          </a:p>
          <a:p>
            <a:endParaRPr lang="fr-CA" sz="2500" dirty="0" smtClean="0"/>
          </a:p>
        </p:txBody>
      </p:sp>
    </p:spTree>
    <p:extLst>
      <p:ext uri="{BB962C8B-B14F-4D97-AF65-F5344CB8AC3E}">
        <p14:creationId xmlns:p14="http://schemas.microsoft.com/office/powerpoint/2010/main" val="37387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Médiagraphie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32500" lnSpcReduction="20000"/>
          </a:bodyPr>
          <a:lstStyle/>
          <a:p>
            <a:r>
              <a:rPr lang="fr-CA" dirty="0"/>
              <a:t>Images : </a:t>
            </a:r>
          </a:p>
          <a:p>
            <a:r>
              <a:rPr lang="fr-CA" u="sng" dirty="0">
                <a:hlinkClick r:id="rId2"/>
              </a:rPr>
              <a:t>http://www.nbbmuseum.be/fr/2007/01/cowry-shells.htm</a:t>
            </a:r>
            <a:r>
              <a:rPr lang="fr-CA" dirty="0"/>
              <a:t> consulté en ligne le 10 avril 2016</a:t>
            </a:r>
          </a:p>
          <a:p>
            <a:r>
              <a:rPr lang="fr-CA" u="sng" dirty="0">
                <a:hlinkClick r:id="rId3"/>
              </a:rPr>
              <a:t>http://www.museedelaguerre.ca/event/monnaie-royale-canadienne-echangez-votre-monnaie/</a:t>
            </a:r>
            <a:r>
              <a:rPr lang="fr-CA" dirty="0"/>
              <a:t> consulté en ligne le 11 avril 2016.</a:t>
            </a:r>
          </a:p>
          <a:p>
            <a:r>
              <a:rPr lang="fr-CA" u="sng" dirty="0">
                <a:hlinkClick r:id="rId4"/>
              </a:rPr>
              <a:t>https://fr.wikipedia.org/wiki/Billet_de_banque#/media/File:Jiao_zi.jpg</a:t>
            </a:r>
            <a:r>
              <a:rPr lang="fr-CA" dirty="0"/>
              <a:t> consulté en ligne le 10 avril 2016.</a:t>
            </a:r>
          </a:p>
          <a:p>
            <a:r>
              <a:rPr lang="fr-CA" u="sng" dirty="0">
                <a:hlinkClick r:id="rId5"/>
              </a:rPr>
              <a:t>http://www.sacra-moneta.com/denier/denier-cesar-portrait-denier-jules-cesar-monnaie-piece-prix-estimation-image-photo.html</a:t>
            </a:r>
            <a:r>
              <a:rPr lang="fr-CA" dirty="0"/>
              <a:t> consulté en ligne le 9 avril 2016.</a:t>
            </a:r>
          </a:p>
          <a:p>
            <a:r>
              <a:rPr lang="fr-CA" u="sng" dirty="0">
                <a:hlinkClick r:id="rId6"/>
              </a:rPr>
              <a:t>https://fr.wikipedia.org/wiki/Monnaie_royale_canadienne#/media/File:Royal_Canadian_Mint_Ottawa_3jun2004.jpg</a:t>
            </a:r>
            <a:r>
              <a:rPr lang="fr-CA" dirty="0"/>
              <a:t> consulté en ligne le 11 avril 2016é</a:t>
            </a:r>
          </a:p>
          <a:p>
            <a:r>
              <a:rPr lang="fr-CA" u="sng" dirty="0">
                <a:hlinkClick r:id="rId7"/>
              </a:rPr>
              <a:t>http://sceco.univ-poitiers.fr/hfranc/filigran.htm</a:t>
            </a:r>
            <a:r>
              <a:rPr lang="fr-CA" dirty="0"/>
              <a:t> consulté en ligne le 9 avril 2016</a:t>
            </a:r>
          </a:p>
          <a:p>
            <a:r>
              <a:rPr lang="fr-CA" u="sng" dirty="0">
                <a:hlinkClick r:id="rId8"/>
              </a:rPr>
              <a:t>https://en.wikipedia.org/wiki/Cotton</a:t>
            </a:r>
            <a:r>
              <a:rPr lang="fr-CA" dirty="0"/>
              <a:t> consulté en ligne le 9 avril 2016</a:t>
            </a:r>
          </a:p>
          <a:p>
            <a:r>
              <a:rPr lang="fr-CA" u="sng" dirty="0">
                <a:hlinkClick r:id="rId9"/>
              </a:rPr>
              <a:t>https://en.wikipedia.org/wiki/Cellulose</a:t>
            </a:r>
            <a:r>
              <a:rPr lang="fr-CA" dirty="0"/>
              <a:t> consulté en ligne le 10 avril 2016</a:t>
            </a:r>
          </a:p>
          <a:p>
            <a:r>
              <a:rPr lang="fr-CA" u="sng" dirty="0">
                <a:hlinkClick r:id="rId10"/>
              </a:rPr>
              <a:t>http://www.banqueducanada.ca/billets/galerie-dimages-de-billets-de-banque/</a:t>
            </a:r>
            <a:r>
              <a:rPr lang="fr-CA" dirty="0"/>
              <a:t> consulté en ligne le 9 avril 2016</a:t>
            </a:r>
          </a:p>
          <a:p>
            <a:r>
              <a:rPr lang="fr-CA" u="sng" dirty="0">
                <a:hlinkClick r:id="rId11"/>
              </a:rPr>
              <a:t>https://fr.wikipedia.org/wiki/Polypropyl%C3%A8ne</a:t>
            </a:r>
            <a:r>
              <a:rPr lang="fr-CA" dirty="0"/>
              <a:t> consulté en ligne le 9 avril 2016</a:t>
            </a:r>
          </a:p>
          <a:p>
            <a:r>
              <a:rPr lang="fr-CA" u="sng" dirty="0">
                <a:hlinkClick r:id="rId12"/>
              </a:rPr>
              <a:t>http://www.meinfo.co.uk/2007/07/07/green-environmentally-friendly-wrapping-films/</a:t>
            </a:r>
            <a:r>
              <a:rPr lang="fr-CA" dirty="0"/>
              <a:t> consulté en ligne le 3 avril 2016.</a:t>
            </a:r>
          </a:p>
          <a:p>
            <a:r>
              <a:rPr lang="fr-CA" u="sng" dirty="0">
                <a:hlinkClick r:id="rId13"/>
              </a:rPr>
              <a:t>https://fr.wikipedia.org/wiki/Taille-douce#/media/File:Intaglio_example_2.svg</a:t>
            </a:r>
            <a:r>
              <a:rPr lang="fr-CA" dirty="0"/>
              <a:t> consulté en ligne le 3 avril 2016.</a:t>
            </a:r>
          </a:p>
          <a:p>
            <a:r>
              <a:rPr lang="fr-CA" u="sng" dirty="0">
                <a:hlinkClick r:id="rId14"/>
              </a:rPr>
              <a:t>http://www.nationalcoins.ca/qc/13-canada-1-cent</a:t>
            </a:r>
            <a:r>
              <a:rPr lang="fr-CA" dirty="0"/>
              <a:t> consulté le 2 avril 2016.</a:t>
            </a:r>
          </a:p>
          <a:p>
            <a:r>
              <a:rPr lang="fr-CA" u="sng" dirty="0">
                <a:hlinkClick r:id="rId15"/>
              </a:rPr>
              <a:t>http://www.coinpeople.com/index.php/topic/24158-canadian-wwii-nickels/</a:t>
            </a:r>
            <a:r>
              <a:rPr lang="fr-CA" dirty="0"/>
              <a:t> Consulté en ligne le 2 avril 2016.</a:t>
            </a:r>
          </a:p>
          <a:p>
            <a:r>
              <a:rPr lang="fr-CA" u="sng" dirty="0">
                <a:hlinkClick r:id="rId16"/>
              </a:rPr>
              <a:t>http://numicanada.com/pieces-de-monnaie-valeur.php?piece=2-dollars-2000&amp;annees=2-dollars-1996-2016</a:t>
            </a:r>
            <a:r>
              <a:rPr lang="fr-CA" dirty="0"/>
              <a:t> consulté le 9 avril 2016.</a:t>
            </a:r>
          </a:p>
          <a:p>
            <a:r>
              <a:rPr lang="fr-CA" u="sng" dirty="0">
                <a:hlinkClick r:id="rId17"/>
              </a:rPr>
              <a:t>http://wiki.scienceamusante.net/index.php?title=Transformer_le_cuivre_en_argent_et_en_or_:_galvanisation_et_laiton</a:t>
            </a:r>
            <a:r>
              <a:rPr lang="fr-CA" dirty="0"/>
              <a:t> Consulté le 6 avril 2016.</a:t>
            </a:r>
          </a:p>
          <a:p>
            <a:r>
              <a:rPr lang="fr-CA" u="sng" dirty="0">
                <a:hlinkClick r:id="rId18"/>
              </a:rPr>
              <a:t>http://lagbt.wiwiland.net/wikibiblio/index.php/Alchimie</a:t>
            </a:r>
            <a:r>
              <a:rPr lang="fr-CA" dirty="0"/>
              <a:t> Consulté le 11 avril 2016.</a:t>
            </a:r>
          </a:p>
          <a:p>
            <a:r>
              <a:rPr lang="fr-CA" u="sng" dirty="0">
                <a:hlinkClick r:id="rId19"/>
              </a:rPr>
              <a:t>http://www.cashbackquebec.ca/cartes-de-credit/</a:t>
            </a:r>
            <a:r>
              <a:rPr lang="fr-CA" dirty="0"/>
              <a:t> Consulté le 9 avril 2016.</a:t>
            </a:r>
          </a:p>
          <a:p>
            <a:r>
              <a:rPr lang="fr-CA" u="sng" dirty="0">
                <a:hlinkClick r:id="rId20"/>
              </a:rPr>
              <a:t>http://libredagir.fr/pourquoi-guerre-monnaies-detruit-patrimoines/</a:t>
            </a:r>
            <a:r>
              <a:rPr lang="fr-CA" dirty="0"/>
              <a:t> Consulté le 9 avril 2016.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006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44914" y="1409128"/>
            <a:ext cx="6421821" cy="2560320"/>
          </a:xfrm>
        </p:spPr>
        <p:txBody>
          <a:bodyPr>
            <a:normAutofit/>
          </a:bodyPr>
          <a:lstStyle/>
          <a:p>
            <a:r>
              <a:rPr lang="fr-FR" spc="300" noProof="1" smtClean="0">
                <a:latin typeface="Cash Currency" panose="02000500000000000000" pitchFamily="2" charset="0"/>
              </a:rPr>
              <a:t>Merci !</a:t>
            </a:r>
            <a:endParaRPr lang="fr-FR" spc="300" noProof="1">
              <a:latin typeface="Cash Currency" panose="020005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542971"/>
            <a:ext cx="5120640" cy="1600200"/>
          </a:xfrm>
        </p:spPr>
        <p:txBody>
          <a:bodyPr>
            <a:normAutofit/>
          </a:bodyPr>
          <a:lstStyle/>
          <a:p>
            <a:endParaRPr lang="fr-FR" noProof="1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23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99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sh Currency" panose="02000500000000000000" pitchFamily="2" charset="0"/>
              </a:rPr>
              <a:t>Historique de la monnaie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31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monnaie au travers de l’histoire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CA" sz="2400" b="1" dirty="0"/>
              <a:t>-1200 </a:t>
            </a:r>
            <a:r>
              <a:rPr lang="fr-CA" sz="2400" dirty="0"/>
              <a:t>: Monnaie de </a:t>
            </a:r>
            <a:r>
              <a:rPr lang="fr-CA" sz="2400" b="1" dirty="0" smtClean="0"/>
              <a:t>cauris</a:t>
            </a:r>
            <a:endParaRPr lang="fr-CA" sz="2400" b="1" dirty="0"/>
          </a:p>
          <a:p>
            <a:pPr>
              <a:spcAft>
                <a:spcPts val="600"/>
              </a:spcAft>
            </a:pPr>
            <a:r>
              <a:rPr lang="fr-CA" sz="2400" b="1" dirty="0"/>
              <a:t>-1000 </a:t>
            </a:r>
            <a:r>
              <a:rPr lang="fr-CA" sz="2400" dirty="0"/>
              <a:t>: Première </a:t>
            </a:r>
            <a:r>
              <a:rPr lang="fr-CA" sz="2400" b="1" dirty="0"/>
              <a:t>pièce métallique</a:t>
            </a:r>
          </a:p>
          <a:p>
            <a:pPr>
              <a:spcAft>
                <a:spcPts val="600"/>
              </a:spcAft>
            </a:pPr>
            <a:r>
              <a:rPr lang="fr-CA" sz="2400" b="1" dirty="0"/>
              <a:t>-500 </a:t>
            </a:r>
            <a:r>
              <a:rPr lang="fr-CA" sz="2400" dirty="0"/>
              <a:t>: Pièce en </a:t>
            </a:r>
            <a:r>
              <a:rPr lang="fr-CA" sz="2400" b="1" dirty="0"/>
              <a:t>métaux précieux</a:t>
            </a:r>
          </a:p>
          <a:p>
            <a:pPr>
              <a:spcAft>
                <a:spcPts val="600"/>
              </a:spcAft>
            </a:pPr>
            <a:r>
              <a:rPr lang="fr-CA" sz="2400" b="1" dirty="0" smtClean="0"/>
              <a:t>806 </a:t>
            </a:r>
            <a:r>
              <a:rPr lang="fr-CA" sz="2400" dirty="0" smtClean="0"/>
              <a:t>: Monnaie </a:t>
            </a:r>
            <a:r>
              <a:rPr lang="fr-CA" sz="2400" b="1" dirty="0" smtClean="0"/>
              <a:t>papier</a:t>
            </a:r>
            <a:r>
              <a:rPr lang="fr-CA" sz="2400" dirty="0" smtClean="0"/>
              <a:t> en Chine</a:t>
            </a:r>
          </a:p>
          <a:p>
            <a:pPr>
              <a:spcAft>
                <a:spcPts val="600"/>
              </a:spcAft>
            </a:pPr>
            <a:r>
              <a:rPr lang="fr-CA" sz="2400" b="1" dirty="0" smtClean="0"/>
              <a:t>1816</a:t>
            </a:r>
            <a:r>
              <a:rPr lang="fr-CA" sz="2400" dirty="0" smtClean="0"/>
              <a:t> : Instauration de </a:t>
            </a:r>
            <a:r>
              <a:rPr lang="fr-CA" sz="2400" b="1" dirty="0" smtClean="0"/>
              <a:t>l’étalon-or</a:t>
            </a:r>
          </a:p>
          <a:p>
            <a:pPr>
              <a:spcAft>
                <a:spcPts val="600"/>
              </a:spcAft>
            </a:pPr>
            <a:endParaRPr lang="fr-CA" b="1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58" y="1849121"/>
            <a:ext cx="2125767" cy="3537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93" y="4020820"/>
            <a:ext cx="2523804" cy="1365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93" y="1849119"/>
            <a:ext cx="2523804" cy="2051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5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monnaie au travers de l’histoire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b="1" dirty="0" smtClean="0"/>
              <a:t>Pénurie</a:t>
            </a:r>
            <a:r>
              <a:rPr lang="fr-CA" sz="2400" dirty="0" smtClean="0"/>
              <a:t> de pièces françaises ou anglaises</a:t>
            </a:r>
          </a:p>
          <a:p>
            <a:r>
              <a:rPr lang="fr-CA" sz="2400" b="1" dirty="0" smtClean="0"/>
              <a:t>1763 à 1908 </a:t>
            </a:r>
            <a:r>
              <a:rPr lang="fr-CA" sz="2400" dirty="0" smtClean="0"/>
              <a:t>: Frappées par Royal </a:t>
            </a:r>
            <a:r>
              <a:rPr lang="fr-CA" sz="2400" dirty="0" err="1" smtClean="0"/>
              <a:t>Mint</a:t>
            </a:r>
            <a:r>
              <a:rPr lang="fr-CA" sz="2400" dirty="0" smtClean="0"/>
              <a:t> de </a:t>
            </a:r>
            <a:r>
              <a:rPr lang="fr-CA" sz="2400" b="1" dirty="0" smtClean="0"/>
              <a:t>Londres </a:t>
            </a:r>
          </a:p>
          <a:p>
            <a:r>
              <a:rPr lang="fr-CA" sz="2400" b="1" dirty="0" smtClean="0"/>
              <a:t>1908</a:t>
            </a:r>
            <a:r>
              <a:rPr lang="fr-CA" sz="2400" dirty="0" smtClean="0"/>
              <a:t> : Fondation de la Monnaie Royale Canadienne</a:t>
            </a:r>
            <a:endParaRPr lang="fr-CA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72" b="41477"/>
          <a:stretch/>
        </p:blipFill>
        <p:spPr>
          <a:xfrm>
            <a:off x="1037801" y="3941800"/>
            <a:ext cx="2584144" cy="19263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2" t="44268" r="419" b="9311"/>
          <a:stretch/>
        </p:blipFill>
        <p:spPr>
          <a:xfrm>
            <a:off x="4056178" y="3946674"/>
            <a:ext cx="4455822" cy="19214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33" y="1905335"/>
            <a:ext cx="2980622" cy="22026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32" y="4107953"/>
            <a:ext cx="2875242" cy="14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billets de banque contemporains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802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Billet en </a:t>
            </a:r>
            <a:r>
              <a:rPr lang="fr-CA" dirty="0" smtClean="0"/>
              <a:t>papier-coton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Substrat</a:t>
            </a:r>
            <a:r>
              <a:rPr lang="fr-CA" b="1" dirty="0"/>
              <a:t> </a:t>
            </a:r>
            <a:r>
              <a:rPr lang="fr-CA" dirty="0"/>
              <a:t>:</a:t>
            </a:r>
            <a:r>
              <a:rPr lang="fr-CA" b="1" dirty="0"/>
              <a:t> fibre de coton</a:t>
            </a:r>
          </a:p>
          <a:p>
            <a:pPr lvl="1"/>
            <a:r>
              <a:rPr lang="fr-CA" dirty="0"/>
              <a:t>Cultivé et </a:t>
            </a:r>
            <a:r>
              <a:rPr lang="fr-CA" dirty="0" smtClean="0"/>
              <a:t>blanchi</a:t>
            </a:r>
            <a:endParaRPr lang="fr-CA" dirty="0"/>
          </a:p>
          <a:p>
            <a:r>
              <a:rPr lang="fr-CA" dirty="0"/>
              <a:t>Caractéristiques de sécurité</a:t>
            </a:r>
          </a:p>
          <a:p>
            <a:pPr lvl="1"/>
            <a:r>
              <a:rPr lang="fr-CA" b="1" dirty="0"/>
              <a:t>Filigrane</a:t>
            </a:r>
            <a:r>
              <a:rPr lang="fr-CA" dirty="0"/>
              <a:t> </a:t>
            </a:r>
            <a:r>
              <a:rPr lang="fr-CA" dirty="0" smtClean="0"/>
              <a:t>obscur </a:t>
            </a:r>
            <a:r>
              <a:rPr lang="fr-CA" dirty="0" smtClean="0">
                <a:sym typeface="Wingdings" panose="05000000000000000000" pitchFamily="2" charset="2"/>
              </a:rPr>
              <a:t>= </a:t>
            </a:r>
            <a:r>
              <a:rPr lang="fr-CA" dirty="0">
                <a:sym typeface="Wingdings" panose="05000000000000000000" pitchFamily="2" charset="2"/>
              </a:rPr>
              <a:t>clair et </a:t>
            </a:r>
            <a:r>
              <a:rPr lang="fr-CA" dirty="0" smtClean="0">
                <a:sym typeface="Wingdings" panose="05000000000000000000" pitchFamily="2" charset="2"/>
              </a:rPr>
              <a:t>opaque</a:t>
            </a:r>
          </a:p>
          <a:p>
            <a:pPr lvl="1"/>
            <a:r>
              <a:rPr lang="fr-CA" dirty="0" smtClean="0"/>
              <a:t>Composite : Feuillet </a:t>
            </a:r>
            <a:r>
              <a:rPr lang="fr-CA" b="1" dirty="0" smtClean="0"/>
              <a:t>d’aluminium</a:t>
            </a:r>
          </a:p>
          <a:p>
            <a:pPr lvl="1"/>
            <a:r>
              <a:rPr lang="fr-CA" dirty="0" smtClean="0"/>
              <a:t>Polymères : </a:t>
            </a:r>
            <a:r>
              <a:rPr lang="fr-CA" b="1" dirty="0" smtClean="0"/>
              <a:t>fil</a:t>
            </a:r>
            <a:endParaRPr lang="fr-CA" dirty="0" smtClean="0">
              <a:sym typeface="Wingdings" panose="05000000000000000000" pitchFamily="2" charset="2"/>
            </a:endParaRPr>
          </a:p>
          <a:p>
            <a:pPr lvl="1"/>
            <a:r>
              <a:rPr lang="fr-CA" dirty="0" smtClean="0"/>
              <a:t>encre </a:t>
            </a:r>
            <a:r>
              <a:rPr lang="fr-CA" dirty="0"/>
              <a:t>spéciale (UV)</a:t>
            </a:r>
          </a:p>
          <a:p>
            <a:pPr lvl="1"/>
            <a:endParaRPr lang="fr-CA" dirty="0" smtClean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65" y="4418021"/>
            <a:ext cx="1521085" cy="18964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24" y="1849120"/>
            <a:ext cx="2123167" cy="1516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725" y="1893019"/>
            <a:ext cx="3095625" cy="14287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4418821"/>
            <a:ext cx="4147962" cy="18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Billet en </a:t>
            </a:r>
            <a:r>
              <a:rPr lang="fr-CA" dirty="0" smtClean="0"/>
              <a:t>polymère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1560" y="1849119"/>
            <a:ext cx="9601200" cy="4812937"/>
          </a:xfrm>
        </p:spPr>
        <p:txBody>
          <a:bodyPr>
            <a:normAutofit/>
          </a:bodyPr>
          <a:lstStyle/>
          <a:p>
            <a:r>
              <a:rPr lang="fr-CA" dirty="0"/>
              <a:t>Substrat : </a:t>
            </a:r>
            <a:r>
              <a:rPr lang="fr-CA" b="1" dirty="0"/>
              <a:t>BOPP</a:t>
            </a:r>
          </a:p>
          <a:p>
            <a:pPr lvl="1"/>
            <a:r>
              <a:rPr lang="fr-CA" dirty="0"/>
              <a:t>Sous-produit du pétrole</a:t>
            </a:r>
          </a:p>
          <a:p>
            <a:pPr lvl="1"/>
            <a:r>
              <a:rPr lang="fr-CA" b="1" dirty="0" smtClean="0"/>
              <a:t>Transparent</a:t>
            </a:r>
            <a:endParaRPr lang="fr-CA" b="1" dirty="0"/>
          </a:p>
          <a:p>
            <a:pPr lvl="1"/>
            <a:r>
              <a:rPr lang="fr-CA" dirty="0"/>
              <a:t>Facilement </a:t>
            </a:r>
            <a:r>
              <a:rPr lang="fr-CA" b="1" dirty="0"/>
              <a:t>imprimable</a:t>
            </a:r>
          </a:p>
          <a:p>
            <a:r>
              <a:rPr lang="fr-CA" dirty="0"/>
              <a:t>Caractéristiques de sécurité</a:t>
            </a:r>
          </a:p>
          <a:p>
            <a:pPr lvl="1"/>
            <a:r>
              <a:rPr lang="fr-CA" dirty="0"/>
              <a:t>Diffraction</a:t>
            </a:r>
          </a:p>
          <a:p>
            <a:pPr lvl="1"/>
            <a:r>
              <a:rPr lang="fr-CA" dirty="0"/>
              <a:t>Feuillet métallique</a:t>
            </a:r>
          </a:p>
          <a:p>
            <a:pPr lvl="1"/>
            <a:r>
              <a:rPr lang="fr-CA" dirty="0"/>
              <a:t>Bande </a:t>
            </a:r>
            <a:r>
              <a:rPr lang="fr-CA" dirty="0" smtClean="0"/>
              <a:t>transparente</a:t>
            </a:r>
          </a:p>
          <a:p>
            <a:pPr lvl="1"/>
            <a:r>
              <a:rPr lang="fr-CA" dirty="0" smtClean="0"/>
              <a:t>Encre en </a:t>
            </a:r>
            <a:r>
              <a:rPr lang="fr-CA" b="1" dirty="0" smtClean="0"/>
              <a:t>relief</a:t>
            </a:r>
            <a:endParaRPr lang="fr-CA" b="1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2" y="4000500"/>
            <a:ext cx="5197021" cy="2379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2" y="1672152"/>
            <a:ext cx="2628089" cy="1968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2" y="1953926"/>
            <a:ext cx="1619476" cy="14765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406" y="1687392"/>
            <a:ext cx="922518" cy="8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Processus d’impression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Par </a:t>
            </a:r>
            <a:r>
              <a:rPr lang="fr-CA" b="1" dirty="0"/>
              <a:t>taille-douce</a:t>
            </a:r>
          </a:p>
          <a:p>
            <a:r>
              <a:rPr lang="fr-CA" dirty="0"/>
              <a:t>Gravure plaque de </a:t>
            </a:r>
            <a:r>
              <a:rPr lang="fr-CA" b="1" dirty="0"/>
              <a:t>Cu</a:t>
            </a:r>
            <a:r>
              <a:rPr lang="fr-CA" dirty="0"/>
              <a:t>, de </a:t>
            </a:r>
            <a:r>
              <a:rPr lang="fr-CA" b="1" dirty="0"/>
              <a:t>Zn</a:t>
            </a:r>
            <a:r>
              <a:rPr lang="fr-CA" dirty="0"/>
              <a:t> ou de </a:t>
            </a:r>
            <a:r>
              <a:rPr lang="fr-CA" b="1" dirty="0"/>
              <a:t>laiton</a:t>
            </a:r>
          </a:p>
          <a:p>
            <a:r>
              <a:rPr lang="fr-CA" dirty="0"/>
              <a:t>Permet l’impression en </a:t>
            </a:r>
            <a:r>
              <a:rPr lang="fr-CA" b="1" dirty="0"/>
              <a:t>relief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" y="4114800"/>
            <a:ext cx="5295900" cy="1028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" y="5143500"/>
            <a:ext cx="5295900" cy="1028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5" y="4114800"/>
            <a:ext cx="5295900" cy="10287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5" y="5143500"/>
            <a:ext cx="52959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Personnalisé 2">
      <a:dk1>
        <a:srgbClr val="2C2C2C"/>
      </a:dk1>
      <a:lt1>
        <a:sysClr val="window" lastClr="FFFFFF"/>
      </a:lt1>
      <a:dk2>
        <a:srgbClr val="000000"/>
      </a:dk2>
      <a:lt2>
        <a:srgbClr val="F2F2F2"/>
      </a:lt2>
      <a:accent1>
        <a:srgbClr val="FFC000"/>
      </a:accent1>
      <a:accent2>
        <a:srgbClr val="FF000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2DBCA58D-250D-4B03-9133-E4987247397F}" vid="{B1105903-6ECF-477A-90BF-C7D6111C13B0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direction d’entreprise (grand écran)</Template>
  <TotalTime>0</TotalTime>
  <Words>646</Words>
  <Application>Microsoft Office PowerPoint</Application>
  <PresentationFormat>Grand écran</PresentationFormat>
  <Paragraphs>150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Book Antiqua</vt:lpstr>
      <vt:lpstr>Cambria Math</vt:lpstr>
      <vt:lpstr>Cash Currency</vt:lpstr>
      <vt:lpstr>Century Schoolbook</vt:lpstr>
      <vt:lpstr>Wingdings</vt:lpstr>
      <vt:lpstr>Sales Direction 16X9</vt:lpstr>
      <vt:lpstr>Billets et pieces de monnaie</vt:lpstr>
      <vt:lpstr>Plan de la presentation</vt:lpstr>
      <vt:lpstr>Historique de la monnaie</vt:lpstr>
      <vt:lpstr>La monnaie au travers de l’histoire</vt:lpstr>
      <vt:lpstr>La monnaie au travers de l’histoire</vt:lpstr>
      <vt:lpstr>Les billets de banque contemporains</vt:lpstr>
      <vt:lpstr>Billet en papier-coton</vt:lpstr>
      <vt:lpstr>Billet en polymère</vt:lpstr>
      <vt:lpstr>Processus d’impression</vt:lpstr>
      <vt:lpstr>Étude de cas : Schéma de fabrication</vt:lpstr>
      <vt:lpstr>Étude de cas</vt:lpstr>
      <vt:lpstr>Concepts prescrits</vt:lpstr>
      <vt:lpstr>Les pieces de monnaie modernes</vt:lpstr>
      <vt:lpstr>Pièces courantes</vt:lpstr>
      <vt:lpstr>Évolution des pièces</vt:lpstr>
      <vt:lpstr>Le nickel au fil du temps</vt:lpstr>
      <vt:lpstr>Un peu d’alchimie !</vt:lpstr>
      <vt:lpstr>Concepts prescrits</vt:lpstr>
      <vt:lpstr>La monnaie du futur</vt:lpstr>
      <vt:lpstr>La monnaie du futur</vt:lpstr>
      <vt:lpstr>Médiagraphie</vt:lpstr>
      <vt:lpstr>Médiagraphie</vt:lpstr>
      <vt:lpstr>Merci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Billets et pieces de monnaie</dc:title>
  <dc:creator/>
  <cp:keywords/>
  <cp:lastModifiedBy/>
  <cp:revision>2</cp:revision>
  <dcterms:created xsi:type="dcterms:W3CDTF">2016-04-05T01:27:33Z</dcterms:created>
  <dcterms:modified xsi:type="dcterms:W3CDTF">2016-04-20T19:29:52Z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