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6" r:id="rId2"/>
  </p:sldMasterIdLst>
  <p:notesMasterIdLst>
    <p:notesMasterId r:id="rId34"/>
  </p:notesMasterIdLst>
  <p:handoutMasterIdLst>
    <p:handoutMasterId r:id="rId35"/>
  </p:handoutMasterIdLst>
  <p:sldIdLst>
    <p:sldId id="267" r:id="rId3"/>
    <p:sldId id="278" r:id="rId4"/>
    <p:sldId id="269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7" r:id="rId18"/>
    <p:sldId id="298" r:id="rId19"/>
    <p:sldId id="296" r:id="rId20"/>
    <p:sldId id="280" r:id="rId21"/>
    <p:sldId id="299" r:id="rId22"/>
    <p:sldId id="279" r:id="rId23"/>
    <p:sldId id="300" r:id="rId24"/>
    <p:sldId id="301" r:id="rId25"/>
    <p:sldId id="302" r:id="rId26"/>
    <p:sldId id="303" r:id="rId27"/>
    <p:sldId id="309" r:id="rId28"/>
    <p:sldId id="310" r:id="rId29"/>
    <p:sldId id="312" r:id="rId30"/>
    <p:sldId id="304" r:id="rId31"/>
    <p:sldId id="306" r:id="rId32"/>
    <p:sldId id="307" r:id="rId3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0606"/>
    <a:srgbClr val="B4914C"/>
    <a:srgbClr val="6A3A20"/>
    <a:srgbClr val="FF6B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9" autoAdjust="0"/>
    <p:restoredTop sz="94660"/>
  </p:normalViewPr>
  <p:slideViewPr>
    <p:cSldViewPr>
      <p:cViewPr varScale="1">
        <p:scale>
          <a:sx n="90" d="100"/>
          <a:sy n="90" d="100"/>
        </p:scale>
        <p:origin x="62" y="154"/>
      </p:cViewPr>
      <p:guideLst>
        <p:guide pos="3839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CA" sz="2000" dirty="0" smtClean="0"/>
              <a:t>Quantité de</a:t>
            </a:r>
            <a:r>
              <a:rPr lang="fr-CA" sz="2000" baseline="0" dirty="0" smtClean="0"/>
              <a:t> peau utilisé </a:t>
            </a:r>
            <a:r>
              <a:rPr lang="fr-CA" sz="2000" baseline="30000" dirty="0" smtClean="0"/>
              <a:t>1</a:t>
            </a:r>
            <a:r>
              <a:rPr lang="fr-CA" sz="2000" baseline="0" dirty="0" smtClean="0"/>
              <a:t> </a:t>
            </a:r>
          </a:p>
          <a:p>
            <a:pPr>
              <a:defRPr/>
            </a:pPr>
            <a:r>
              <a:rPr lang="fr-CA" sz="2000" baseline="0" dirty="0" smtClean="0"/>
              <a:t>(en million de m</a:t>
            </a:r>
            <a:r>
              <a:rPr lang="fr-CA" sz="2000" baseline="30000" dirty="0" smtClean="0"/>
              <a:t>2 </a:t>
            </a:r>
            <a:r>
              <a:rPr lang="fr-CA" sz="2000" baseline="0" dirty="0" smtClean="0"/>
              <a:t>)</a:t>
            </a:r>
            <a:endParaRPr lang="fr-CA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28009192554993889"/>
          <c:y val="0.23017312635760112"/>
          <c:w val="0.68296578157982457"/>
          <c:h val="0.550804643498106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Bovins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1"/>
                <c:pt idx="0">
                  <c:v>Quantités tannées (m^2)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1"/>
                <c:pt idx="0">
                  <c:v>1000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Ovins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1"/>
                <c:pt idx="0">
                  <c:v>Quantités tannées (m^2)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1"/>
                <c:pt idx="0">
                  <c:v>360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Caprins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1"/>
                <c:pt idx="0">
                  <c:v>Quantités tannées (m^2)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1"/>
                <c:pt idx="0">
                  <c:v>160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4071592"/>
        <c:axId val="404069240"/>
      </c:barChart>
      <c:catAx>
        <c:axId val="4040715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04069240"/>
        <c:crosses val="autoZero"/>
        <c:auto val="1"/>
        <c:lblAlgn val="ctr"/>
        <c:lblOffset val="100"/>
        <c:noMultiLvlLbl val="0"/>
      </c:catAx>
      <c:valAx>
        <c:axId val="404069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04071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9382599045338057E-2"/>
          <c:y val="0.84335882958403885"/>
          <c:w val="0.91768611269749567"/>
          <c:h val="0.139996085565347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en-US"/>
              <a:t>4/3/2016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en-US"/>
              <a:t>4/3/2016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fr-CA" smtClean="0"/>
              <a:t>21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2878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74690-7256-4BB9-AC0F-97AEAE8CDEC2}" type="slidenum">
              <a:rPr lang="fr-CA" smtClean="0"/>
              <a:t>22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11688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4/3/2016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Oval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Oval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4/3/2016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4/3/2016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4/3/2016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4/3/2016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13" name="Group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Oval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4/3/2016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4/3/2016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4/3/2016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4/3/2016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4/3/2016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4/3/2016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8" name="Rounded Rectangle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4/3/2016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CA" sz="6600" dirty="0" smtClean="0"/>
              <a:t>Cuir et peaux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Par maxime mantha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Historique :</a:t>
            </a:r>
            <a:br>
              <a:rPr lang="fr-CA" dirty="0" smtClean="0"/>
            </a:br>
            <a:r>
              <a:rPr lang="fr-CA" i="1" dirty="0" smtClean="0"/>
              <a:t>Du 20</a:t>
            </a:r>
            <a:r>
              <a:rPr lang="fr-CA" i="1" baseline="30000" dirty="0" smtClean="0"/>
              <a:t>ème</a:t>
            </a:r>
            <a:r>
              <a:rPr lang="fr-CA" i="1" dirty="0" smtClean="0"/>
              <a:t> siècle à aujourd’hui</a:t>
            </a:r>
            <a:endParaRPr lang="fr-CA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2132856"/>
            <a:ext cx="5595609" cy="3960440"/>
          </a:xfrm>
        </p:spPr>
        <p:txBody>
          <a:bodyPr>
            <a:normAutofit/>
          </a:bodyPr>
          <a:lstStyle/>
          <a:p>
            <a:r>
              <a:rPr lang="fr-CA" dirty="0" smtClean="0"/>
              <a:t>Essor des tanneries</a:t>
            </a:r>
          </a:p>
          <a:p>
            <a:pPr lvl="1"/>
            <a:r>
              <a:rPr lang="fr-CA" dirty="0" smtClean="0"/>
              <a:t>Intimement liées à l’industrie de l’élevage</a:t>
            </a:r>
          </a:p>
          <a:p>
            <a:r>
              <a:rPr lang="fr-CA" dirty="0" smtClean="0"/>
              <a:t>Invention du tannage au chrome</a:t>
            </a:r>
          </a:p>
          <a:p>
            <a:r>
              <a:rPr lang="fr-CA" dirty="0" smtClean="0"/>
              <a:t>Maîtrise des polymères synthétiques (techniques de finissage)</a:t>
            </a:r>
          </a:p>
          <a:p>
            <a:r>
              <a:rPr lang="fr-CA" dirty="0" smtClean="0"/>
              <a:t>Augmentation des variétés de peaux</a:t>
            </a:r>
          </a:p>
          <a:p>
            <a:pPr lvl="1"/>
            <a:r>
              <a:rPr lang="fr-CA" dirty="0" smtClean="0"/>
              <a:t>Reptiles, poissons, oiseaux, etc.</a:t>
            </a:r>
          </a:p>
          <a:p>
            <a:pPr lvl="1"/>
            <a:endParaRPr lang="fr-CA" dirty="0" smtClean="0"/>
          </a:p>
          <a:p>
            <a:pPr lvl="1"/>
            <a:endParaRPr lang="fr-CA" dirty="0"/>
          </a:p>
          <a:p>
            <a:endParaRPr lang="fr-CA" dirty="0" smtClean="0"/>
          </a:p>
          <a:p>
            <a:pPr lvl="1"/>
            <a:endParaRPr lang="fr-CA" dirty="0" smtClean="0"/>
          </a:p>
        </p:txBody>
      </p:sp>
      <p:pic>
        <p:nvPicPr>
          <p:cNvPr id="6146" name="Picture 2" descr="https://pixabay.com/static/uploads/photo/2015/09/25/22/01/cow-958284_960_7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0" r="25229"/>
          <a:stretch/>
        </p:blipFill>
        <p:spPr bwMode="auto">
          <a:xfrm>
            <a:off x="7337629" y="908720"/>
            <a:ext cx="3632314" cy="498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25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La structure de la peau</a:t>
            </a:r>
            <a:endParaRPr lang="fr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Et ses composantes importantes pour le cuir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7907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La structure de la peau</a:t>
            </a:r>
            <a:br>
              <a:rPr lang="fr-CA" dirty="0" smtClean="0"/>
            </a:br>
            <a:r>
              <a:rPr lang="fr-CA" i="1" dirty="0" smtClean="0"/>
              <a:t>Coupe transversale</a:t>
            </a:r>
            <a:endParaRPr lang="fr-CA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8883" y="1803400"/>
            <a:ext cx="3507377" cy="4267201"/>
          </a:xfrm>
        </p:spPr>
        <p:txBody>
          <a:bodyPr/>
          <a:lstStyle/>
          <a:p>
            <a:r>
              <a:rPr lang="fr-CA" dirty="0" smtClean="0"/>
              <a:t>Épiderme</a:t>
            </a:r>
          </a:p>
          <a:p>
            <a:pPr lvl="1"/>
            <a:r>
              <a:rPr lang="fr-CA" dirty="0" smtClean="0"/>
              <a:t>Kératine</a:t>
            </a:r>
          </a:p>
          <a:p>
            <a:r>
              <a:rPr lang="fr-CA" dirty="0" smtClean="0"/>
              <a:t>Derme</a:t>
            </a:r>
          </a:p>
          <a:p>
            <a:pPr lvl="1"/>
            <a:r>
              <a:rPr lang="fr-CA" dirty="0" smtClean="0"/>
              <a:t>Collagène</a:t>
            </a:r>
          </a:p>
          <a:p>
            <a:pPr lvl="1"/>
            <a:r>
              <a:rPr lang="fr-CA" dirty="0" smtClean="0"/>
              <a:t>Les autres sont éliminés avant le tannage</a:t>
            </a:r>
          </a:p>
        </p:txBody>
      </p:sp>
      <p:pic>
        <p:nvPicPr>
          <p:cNvPr id="7170" name="Picture 2" descr="https://upload.wikimedia.org/wikipedia/commons/d/d2/Peau_modifi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436" y="1484784"/>
            <a:ext cx="4885208" cy="490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6124585" y="939218"/>
            <a:ext cx="4558547" cy="34314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039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53896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5648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915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090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2000" dirty="0" smtClean="0"/>
              <a:t>Coupe transversale d’une peau animale</a:t>
            </a:r>
          </a:p>
        </p:txBody>
      </p:sp>
    </p:spTree>
    <p:extLst>
      <p:ext uri="{BB962C8B-B14F-4D97-AF65-F5344CB8AC3E}">
        <p14:creationId xmlns:p14="http://schemas.microsoft.com/office/powerpoint/2010/main" val="97732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La structure de la peau</a:t>
            </a:r>
            <a:br>
              <a:rPr lang="fr-CA" dirty="0" smtClean="0"/>
            </a:br>
            <a:r>
              <a:rPr lang="fr-CA" i="1" dirty="0" smtClean="0"/>
              <a:t>Ingrédient principal du cuir</a:t>
            </a:r>
            <a:endParaRPr lang="fr-CA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8883" y="1803400"/>
            <a:ext cx="4587497" cy="4267201"/>
          </a:xfrm>
        </p:spPr>
        <p:txBody>
          <a:bodyPr/>
          <a:lstStyle/>
          <a:p>
            <a:pPr marL="0" indent="0">
              <a:buNone/>
            </a:pPr>
            <a:endParaRPr lang="fr-CA" dirty="0"/>
          </a:p>
          <a:p>
            <a:r>
              <a:rPr lang="fr-CA" dirty="0" smtClean="0"/>
              <a:t>Collagène</a:t>
            </a:r>
          </a:p>
          <a:p>
            <a:pPr lvl="1"/>
            <a:r>
              <a:rPr lang="fr-CA" dirty="0" smtClean="0"/>
              <a:t>Protéine abondante</a:t>
            </a:r>
          </a:p>
          <a:p>
            <a:pPr lvl="1"/>
            <a:r>
              <a:rPr lang="fr-CA" dirty="0" smtClean="0"/>
              <a:t>Enchainement d’acides aminés avec liaisons peptidiques (NH-CO)</a:t>
            </a:r>
          </a:p>
          <a:p>
            <a:pPr lvl="1"/>
            <a:r>
              <a:rPr lang="fr-CA" dirty="0" smtClean="0"/>
              <a:t>Triple </a:t>
            </a:r>
            <a:r>
              <a:rPr lang="fr-CA" dirty="0" smtClean="0"/>
              <a:t>hélice </a:t>
            </a:r>
          </a:p>
        </p:txBody>
      </p:sp>
      <p:pic>
        <p:nvPicPr>
          <p:cNvPr id="8194" name="Picture 2" descr="https://upload.wikimedia.org/wikipedia/commons/d/d1/Collagentripleheli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411220" y="2666898"/>
            <a:ext cx="1134568" cy="567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436" y="2348880"/>
            <a:ext cx="4764712" cy="1640311"/>
          </a:xfrm>
          <a:prstGeom prst="rect">
            <a:avLst/>
          </a:prstGeom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10259048" y="3665155"/>
            <a:ext cx="1296144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039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53896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5648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915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090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fr-CA" sz="1100" dirty="0" smtClean="0"/>
              <a:t>Source: [a]</a:t>
            </a:r>
          </a:p>
        </p:txBody>
      </p:sp>
    </p:spTree>
    <p:extLst>
      <p:ext uri="{BB962C8B-B14F-4D97-AF65-F5344CB8AC3E}">
        <p14:creationId xmlns:p14="http://schemas.microsoft.com/office/powerpoint/2010/main" val="313737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Tannage au chrome</a:t>
            </a:r>
            <a:endParaRPr lang="fr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Une technique efficace de préparation du cuir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8619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Tannage au chrome</a:t>
            </a:r>
            <a:br>
              <a:rPr lang="fr-CA" dirty="0" smtClean="0"/>
            </a:br>
            <a:r>
              <a:rPr lang="fr-CA" i="1" dirty="0" smtClean="0"/>
              <a:t>Du champ à l’entrepôt</a:t>
            </a:r>
            <a:endParaRPr lang="fr-CA" i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808637" y="1782180"/>
            <a:ext cx="1193938" cy="931143"/>
            <a:chOff x="405780" y="2060848"/>
            <a:chExt cx="1193938" cy="931143"/>
          </a:xfrm>
        </p:grpSpPr>
        <p:pic>
          <p:nvPicPr>
            <p:cNvPr id="1026" name="Picture 2" descr="https://pixabay.com/static/uploads/photo/2015/08/18/21/20/bull-894841_960_72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780" y="2276872"/>
              <a:ext cx="1193938" cy="715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s://upload.wikimedia.org/wikipedia/commons/thumb/3/30/Cowicon.svg/2000px-Cowicon.sv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13400" y="2060848"/>
              <a:ext cx="864096" cy="695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Right Arrow 29"/>
          <p:cNvSpPr/>
          <p:nvPr/>
        </p:nvSpPr>
        <p:spPr>
          <a:xfrm>
            <a:off x="2272112" y="2252134"/>
            <a:ext cx="1222756" cy="2257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30" name="Picture 6" descr="https://upload.wikimedia.org/wikipedia/commons/thumb/a/ae/Factory_icon.svg/1099px-Factory_icon.svg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9"/>
          <a:stretch/>
        </p:blipFill>
        <p:spPr bwMode="auto">
          <a:xfrm>
            <a:off x="3715927" y="1641375"/>
            <a:ext cx="1415411" cy="100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3494868" y="2789996"/>
            <a:ext cx="35283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/>
              <a:t>Usine de tannage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fr-CA" sz="2000" dirty="0" smtClean="0"/>
              <a:t>Trempe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fr-CA" sz="2000" dirty="0" err="1" smtClean="0"/>
              <a:t>Pelain</a:t>
            </a:r>
            <a:endParaRPr lang="fr-CA" sz="2000" dirty="0" smtClean="0"/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fr-CA" sz="2000" dirty="0" smtClean="0"/>
              <a:t>Écharnage/</a:t>
            </a:r>
            <a:r>
              <a:rPr lang="fr-CA" sz="2000" dirty="0" err="1" smtClean="0"/>
              <a:t>refendage</a:t>
            </a:r>
            <a:endParaRPr lang="fr-CA" sz="2000" dirty="0" smtClean="0"/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fr-CA" sz="2000" dirty="0" smtClean="0"/>
              <a:t>Déchaulage/confit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fr-CA" sz="2000" dirty="0" smtClean="0">
                <a:solidFill>
                  <a:srgbClr val="00B0F0"/>
                </a:solidFill>
              </a:rPr>
              <a:t>Tannage au chrome</a:t>
            </a:r>
          </a:p>
        </p:txBody>
      </p:sp>
      <p:sp>
        <p:nvSpPr>
          <p:cNvPr id="46" name="Right Arrow 45"/>
          <p:cNvSpPr/>
          <p:nvPr/>
        </p:nvSpPr>
        <p:spPr>
          <a:xfrm>
            <a:off x="5352397" y="2315299"/>
            <a:ext cx="2160240" cy="1888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7" name="TextBox 46"/>
          <p:cNvSpPr txBox="1"/>
          <p:nvPr/>
        </p:nvSpPr>
        <p:spPr>
          <a:xfrm>
            <a:off x="835719" y="2789996"/>
            <a:ext cx="20477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/>
              <a:t>Ferme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CA" sz="2000" dirty="0" smtClean="0"/>
              <a:t>Salage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69" y="1484784"/>
            <a:ext cx="3345052" cy="2230034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8038628" y="3828183"/>
            <a:ext cx="35283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err="1" smtClean="0"/>
              <a:t>Wet</a:t>
            </a:r>
            <a:r>
              <a:rPr lang="fr-CA" sz="2000" b="1" dirty="0" smtClean="0"/>
              <a:t>-Blue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CA" sz="2000" dirty="0" smtClean="0"/>
              <a:t>Stockage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CA" sz="2000" dirty="0" smtClean="0"/>
              <a:t>Vente</a:t>
            </a:r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10414892" y="3645024"/>
            <a:ext cx="1296144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039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53896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5648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915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090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fr-CA" sz="1100" dirty="0" smtClean="0"/>
              <a:t>Source: [b]</a:t>
            </a:r>
          </a:p>
        </p:txBody>
      </p:sp>
    </p:spTree>
    <p:extLst>
      <p:ext uri="{BB962C8B-B14F-4D97-AF65-F5344CB8AC3E}">
        <p14:creationId xmlns:p14="http://schemas.microsoft.com/office/powerpoint/2010/main" val="398798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Tannage au chrome</a:t>
            </a:r>
            <a:br>
              <a:rPr lang="fr-CA" dirty="0" smtClean="0"/>
            </a:br>
            <a:r>
              <a:rPr lang="fr-CA" i="1" dirty="0" smtClean="0"/>
              <a:t>Usine de tannage</a:t>
            </a:r>
            <a:endParaRPr lang="fr-CA" i="1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218883" y="1844824"/>
            <a:ext cx="7467817" cy="41537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039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53896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5648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915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090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dirty="0" smtClean="0"/>
              <a:t>Tannage au chrome</a:t>
            </a:r>
          </a:p>
          <a:p>
            <a:pPr lvl="1"/>
            <a:r>
              <a:rPr lang="fr-CA" dirty="0" smtClean="0"/>
              <a:t>Acidification –pH de 2,5 </a:t>
            </a:r>
          </a:p>
          <a:p>
            <a:pPr lvl="1"/>
            <a:r>
              <a:rPr lang="fr-CA" dirty="0" smtClean="0"/>
              <a:t>Ajout de la solution de </a:t>
            </a:r>
            <a:r>
              <a:rPr lang="fr-CA" dirty="0" smtClean="0">
                <a:solidFill>
                  <a:srgbClr val="00B0F0"/>
                </a:solidFill>
              </a:rPr>
              <a:t>sulfate de chrome trivalent </a:t>
            </a:r>
          </a:p>
          <a:p>
            <a:pPr lvl="1"/>
            <a:r>
              <a:rPr lang="fr-CA" dirty="0" smtClean="0"/>
              <a:t>Basification jusqu’à pH 3,5 à 4,0</a:t>
            </a:r>
          </a:p>
          <a:p>
            <a:pPr lvl="1"/>
            <a:endParaRPr lang="fr-CA" dirty="0"/>
          </a:p>
          <a:p>
            <a:pPr lvl="1"/>
            <a:endParaRPr lang="fr-CA" dirty="0" smtClean="0">
              <a:solidFill>
                <a:srgbClr val="00B0F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65213" y="3725101"/>
            <a:ext cx="10058400" cy="2518116"/>
            <a:chOff x="1065213" y="3725101"/>
            <a:chExt cx="10058400" cy="251811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5213" y="3725101"/>
              <a:ext cx="10058400" cy="251811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107441" y="3737042"/>
              <a:ext cx="9955524" cy="369332"/>
            </a:xfrm>
            <a:prstGeom prst="rect">
              <a:avLst/>
            </a:prstGeom>
            <a:solidFill>
              <a:srgbClr val="FF6B2C"/>
            </a:solidFill>
          </p:spPr>
          <p:txBody>
            <a:bodyPr wrap="square" rtlCol="0">
              <a:spAutoFit/>
            </a:bodyPr>
            <a:lstStyle/>
            <a:p>
              <a:r>
                <a:rPr lang="fr-CA" dirty="0" smtClean="0">
                  <a:solidFill>
                    <a:schemeClr val="bg1"/>
                  </a:solidFill>
                </a:rPr>
                <a:t>Tableau 1 : pH clés du tannage au chrome</a:t>
              </a:r>
              <a:endParaRPr lang="fr-CA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966620" y="2461797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dirty="0"/>
              <a:t>Cr</a:t>
            </a:r>
            <a:r>
              <a:rPr lang="fr-CA" sz="3600" baseline="-25000" dirty="0"/>
              <a:t>2</a:t>
            </a:r>
            <a:r>
              <a:rPr lang="fr-CA" sz="3600" dirty="0"/>
              <a:t>(SO</a:t>
            </a:r>
            <a:r>
              <a:rPr lang="fr-CA" sz="3600" baseline="-25000" dirty="0"/>
              <a:t>4</a:t>
            </a:r>
            <a:r>
              <a:rPr lang="fr-CA" sz="3600" dirty="0"/>
              <a:t>)</a:t>
            </a:r>
            <a:r>
              <a:rPr lang="fr-CA" sz="3600" baseline="-25000" dirty="0"/>
              <a:t>3</a:t>
            </a:r>
            <a:endParaRPr lang="fr-CA" sz="3600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10198868" y="3737042"/>
            <a:ext cx="1296144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039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53896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5648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915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090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fr-CA" sz="1100" dirty="0" smtClean="0">
                <a:solidFill>
                  <a:schemeClr val="bg1"/>
                </a:solidFill>
              </a:rPr>
              <a:t>Source: [a]</a:t>
            </a:r>
          </a:p>
        </p:txBody>
      </p:sp>
    </p:spTree>
    <p:extLst>
      <p:ext uri="{BB962C8B-B14F-4D97-AF65-F5344CB8AC3E}">
        <p14:creationId xmlns:p14="http://schemas.microsoft.com/office/powerpoint/2010/main" val="345533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Tannage au chrome</a:t>
            </a:r>
            <a:br>
              <a:rPr lang="fr-CA" dirty="0" smtClean="0"/>
            </a:br>
            <a:r>
              <a:rPr lang="fr-CA" i="1" dirty="0" smtClean="0"/>
              <a:t>Usine de tannage</a:t>
            </a:r>
            <a:endParaRPr lang="fr-CA" i="1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218883" y="1844824"/>
            <a:ext cx="5307577" cy="41537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039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53896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5648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915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090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dirty="0" smtClean="0"/>
              <a:t>Pourquoi le chrome ?</a:t>
            </a:r>
          </a:p>
          <a:p>
            <a:pPr lvl="1"/>
            <a:r>
              <a:rPr lang="fr-CA" dirty="0" smtClean="0"/>
              <a:t>Seuil de dénaturation de 60 à 100 </a:t>
            </a:r>
            <a:r>
              <a:rPr lang="fr-CA" dirty="0"/>
              <a:t>°</a:t>
            </a:r>
            <a:r>
              <a:rPr lang="fr-CA" dirty="0" smtClean="0"/>
              <a:t>C</a:t>
            </a:r>
          </a:p>
          <a:p>
            <a:pPr lvl="1"/>
            <a:r>
              <a:rPr lang="fr-CA" smtClean="0"/>
              <a:t>Liaisons </a:t>
            </a:r>
            <a:r>
              <a:rPr lang="fr-CA" smtClean="0"/>
              <a:t>covalentes </a:t>
            </a:r>
            <a:r>
              <a:rPr lang="fr-CA" dirty="0" smtClean="0"/>
              <a:t>(ponts Cr-O-Cr)</a:t>
            </a:r>
            <a:endParaRPr lang="fr-CA" dirty="0"/>
          </a:p>
          <a:p>
            <a:pPr lvl="1"/>
            <a:endParaRPr lang="fr-CA" dirty="0" smtClean="0">
              <a:solidFill>
                <a:srgbClr val="00B0F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672" y="692696"/>
            <a:ext cx="4168760" cy="27328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43" b="54305"/>
          <a:stretch/>
        </p:blipFill>
        <p:spPr>
          <a:xfrm>
            <a:off x="859394" y="3788197"/>
            <a:ext cx="6026554" cy="20162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437" y="3663788"/>
            <a:ext cx="4043879" cy="2695919"/>
          </a:xfrm>
          <a:prstGeom prst="rect">
            <a:avLst/>
          </a:prstGeom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10414892" y="6273865"/>
            <a:ext cx="1296144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039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53896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5648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915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090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fr-CA" sz="1100" dirty="0" smtClean="0"/>
              <a:t>Source: [b]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5527573" y="5577471"/>
            <a:ext cx="1296144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039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53896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5648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915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090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fr-CA" sz="1100" dirty="0" smtClean="0"/>
              <a:t>Source: [a]</a:t>
            </a:r>
          </a:p>
        </p:txBody>
      </p:sp>
    </p:spTree>
    <p:extLst>
      <p:ext uri="{BB962C8B-B14F-4D97-AF65-F5344CB8AC3E}">
        <p14:creationId xmlns:p14="http://schemas.microsoft.com/office/powerpoint/2010/main" val="188359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Tannage au chrome</a:t>
            </a:r>
            <a:br>
              <a:rPr lang="fr-CA" dirty="0" smtClean="0"/>
            </a:br>
            <a:r>
              <a:rPr lang="fr-CA" i="1" dirty="0" smtClean="0"/>
              <a:t>De l’entrepôt à la finition </a:t>
            </a:r>
            <a:endParaRPr lang="fr-CA" i="1" dirty="0"/>
          </a:p>
        </p:txBody>
      </p:sp>
      <p:sp>
        <p:nvSpPr>
          <p:cNvPr id="46" name="Right Arrow 45"/>
          <p:cNvSpPr/>
          <p:nvPr/>
        </p:nvSpPr>
        <p:spPr>
          <a:xfrm>
            <a:off x="2854052" y="2276872"/>
            <a:ext cx="1368152" cy="2272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12" y="1904047"/>
            <a:ext cx="1800200" cy="1200133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837828" y="3356992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err="1" smtClean="0"/>
              <a:t>Wet</a:t>
            </a:r>
            <a:r>
              <a:rPr lang="fr-CA" sz="2000" b="1" dirty="0" smtClean="0"/>
              <a:t>-Blue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CA" sz="2000" dirty="0" smtClean="0"/>
              <a:t>Stockage</a:t>
            </a:r>
          </a:p>
        </p:txBody>
      </p:sp>
      <p:pic>
        <p:nvPicPr>
          <p:cNvPr id="13" name="Picture 6" descr="https://upload.wikimedia.org/wikipedia/commons/thumb/a/ae/Factory_icon.svg/1099px-Factory_icon.svg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9"/>
          <a:stretch/>
        </p:blipFill>
        <p:spPr bwMode="auto">
          <a:xfrm>
            <a:off x="4689494" y="1775779"/>
            <a:ext cx="1415411" cy="100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222204" y="2865484"/>
            <a:ext cx="35283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/>
              <a:t>Usine de finissage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fr-CA" sz="2000" dirty="0" err="1" smtClean="0"/>
              <a:t>Retannage</a:t>
            </a:r>
            <a:r>
              <a:rPr lang="fr-CA" sz="2000" dirty="0" smtClean="0"/>
              <a:t>/teinture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fr-CA" sz="2000" dirty="0" smtClean="0"/>
              <a:t>Corroyage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fr-CA" sz="2000" dirty="0" smtClean="0"/>
              <a:t>Finissage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lphaLcParenR"/>
            </a:pPr>
            <a:r>
              <a:rPr lang="fr-CA" sz="2000" dirty="0" smtClean="0"/>
              <a:t>Coloration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lphaLcParenR"/>
            </a:pPr>
            <a:r>
              <a:rPr lang="fr-CA" sz="2000" dirty="0" smtClean="0"/>
              <a:t>Texture</a:t>
            </a:r>
          </a:p>
        </p:txBody>
      </p:sp>
      <p:sp>
        <p:nvSpPr>
          <p:cNvPr id="8" name="Right Arrow 7"/>
          <p:cNvSpPr/>
          <p:nvPr/>
        </p:nvSpPr>
        <p:spPr>
          <a:xfrm>
            <a:off x="6526460" y="2304669"/>
            <a:ext cx="1368152" cy="2272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26" name="Picture 2" descr="https://pixabay.com/static/uploads/photo/2013/04/01/10/57/shoe-98743_960_720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5" t="20829" r="15714" b="15340"/>
          <a:stretch/>
        </p:blipFill>
        <p:spPr bwMode="auto">
          <a:xfrm>
            <a:off x="8715209" y="1602176"/>
            <a:ext cx="1527158" cy="140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614692" y="3039313"/>
            <a:ext cx="25712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/>
              <a:t>Vente</a:t>
            </a:r>
          </a:p>
          <a:p>
            <a:pPr>
              <a:lnSpc>
                <a:spcPct val="200000"/>
              </a:lnSpc>
            </a:pPr>
            <a:r>
              <a:rPr lang="fr-CA" sz="2000" dirty="0" smtClean="0"/>
              <a:t>Cuir prêt à être modelé et vendu </a:t>
            </a: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1656210" y="3007162"/>
            <a:ext cx="1296144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039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53896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5648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915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090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fr-CA" sz="1100" dirty="0" smtClean="0"/>
              <a:t>Source : [b]</a:t>
            </a:r>
          </a:p>
        </p:txBody>
      </p:sp>
    </p:spTree>
    <p:extLst>
      <p:ext uri="{BB962C8B-B14F-4D97-AF65-F5344CB8AC3E}">
        <p14:creationId xmlns:p14="http://schemas.microsoft.com/office/powerpoint/2010/main" val="49798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Tannage au chrome</a:t>
            </a:r>
            <a:br>
              <a:rPr lang="fr-CA" dirty="0" smtClean="0"/>
            </a:br>
            <a:r>
              <a:rPr lang="fr-CA" i="1" dirty="0" smtClean="0"/>
              <a:t>Finissage du cuir : les polymères</a:t>
            </a:r>
            <a:endParaRPr lang="fr-CA" i="1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765820" y="2492061"/>
            <a:ext cx="4947537" cy="2520280"/>
          </a:xfrm>
        </p:spPr>
        <p:txBody>
          <a:bodyPr>
            <a:normAutofit/>
          </a:bodyPr>
          <a:lstStyle/>
          <a:p>
            <a:r>
              <a:rPr lang="en-US" dirty="0" smtClean="0"/>
              <a:t>PA : </a:t>
            </a:r>
            <a:r>
              <a:rPr lang="en-US" dirty="0" err="1" smtClean="0"/>
              <a:t>Polyacrylates</a:t>
            </a:r>
            <a:endParaRPr lang="en-US" dirty="0" smtClean="0"/>
          </a:p>
          <a:p>
            <a:pPr lvl="1"/>
            <a:r>
              <a:rPr lang="en-US" dirty="0" err="1" smtClean="0"/>
              <a:t>Polymère</a:t>
            </a:r>
            <a:r>
              <a:rPr lang="en-US" dirty="0" smtClean="0"/>
              <a:t> </a:t>
            </a:r>
          </a:p>
          <a:p>
            <a:pPr lvl="1"/>
            <a:r>
              <a:rPr lang="fr-CA" sz="3200" dirty="0"/>
              <a:t>[-CH</a:t>
            </a:r>
            <a:r>
              <a:rPr lang="fr-CA" sz="3200" baseline="-25000" dirty="0"/>
              <a:t>2</a:t>
            </a:r>
            <a:r>
              <a:rPr lang="fr-CA" sz="3200" dirty="0"/>
              <a:t>-CH(</a:t>
            </a:r>
            <a:r>
              <a:rPr lang="fr-CA" sz="3200" dirty="0" err="1"/>
              <a:t>COONa</a:t>
            </a:r>
            <a:r>
              <a:rPr lang="fr-CA" sz="3200" dirty="0"/>
              <a:t>)-]</a:t>
            </a:r>
            <a:r>
              <a:rPr lang="fr-CA" sz="3200" baseline="-25000" dirty="0" smtClean="0"/>
              <a:t>n</a:t>
            </a:r>
            <a:endParaRPr lang="en-US" sz="3200" dirty="0" smtClean="0"/>
          </a:p>
        </p:txBody>
      </p:sp>
      <p:pic>
        <p:nvPicPr>
          <p:cNvPr id="9218" name="Picture 2" descr="http://tpe-combi.e-monsite.com/medias/images/formule-polyurethane-1.png?fx=r_660_6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340" y="3119143"/>
            <a:ext cx="5976664" cy="238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10"/>
          <p:cNvSpPr>
            <a:spLocks noGrp="1"/>
          </p:cNvSpPr>
          <p:nvPr>
            <p:ph sz="half" idx="2"/>
          </p:nvPr>
        </p:nvSpPr>
        <p:spPr>
          <a:xfrm>
            <a:off x="5446340" y="2492061"/>
            <a:ext cx="3816424" cy="2116832"/>
          </a:xfrm>
        </p:spPr>
        <p:txBody>
          <a:bodyPr>
            <a:normAutofit/>
          </a:bodyPr>
          <a:lstStyle/>
          <a:p>
            <a:r>
              <a:rPr lang="en-US" dirty="0" smtClean="0"/>
              <a:t>PU : </a:t>
            </a:r>
            <a:r>
              <a:rPr lang="en-US" dirty="0" err="1" smtClean="0"/>
              <a:t>Polyuréthanes</a:t>
            </a:r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0414892" y="5661248"/>
            <a:ext cx="1296144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039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53896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5648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915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090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fr-CA" sz="1100" dirty="0" smtClean="0"/>
              <a:t>Source: [a]</a:t>
            </a:r>
          </a:p>
        </p:txBody>
      </p:sp>
    </p:spTree>
    <p:extLst>
      <p:ext uri="{BB962C8B-B14F-4D97-AF65-F5344CB8AC3E}">
        <p14:creationId xmlns:p14="http://schemas.microsoft.com/office/powerpoint/2010/main" val="290802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u="sng" dirty="0" smtClean="0"/>
              <a:t>Organisation de la présentation</a:t>
            </a:r>
            <a:endParaRPr lang="fr-CA" u="sng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Historique </a:t>
            </a:r>
          </a:p>
          <a:p>
            <a:r>
              <a:rPr lang="fr-CA" dirty="0" smtClean="0"/>
              <a:t>La structure de la peau</a:t>
            </a:r>
          </a:p>
          <a:p>
            <a:r>
              <a:rPr lang="fr-CA" dirty="0" smtClean="0"/>
              <a:t>Tannage au chrome</a:t>
            </a:r>
            <a:endParaRPr lang="fr-CA" dirty="0"/>
          </a:p>
          <a:p>
            <a:r>
              <a:rPr lang="fr-CA" dirty="0" smtClean="0"/>
              <a:t>Le cuir, aujourd’hui</a:t>
            </a:r>
          </a:p>
          <a:p>
            <a:r>
              <a:rPr lang="fr-CA" dirty="0" smtClean="0"/>
              <a:t>Liens avec le secondaire</a:t>
            </a:r>
          </a:p>
          <a:p>
            <a:r>
              <a:rPr lang="fr-CA" dirty="0" smtClean="0"/>
              <a:t>Sources</a:t>
            </a:r>
          </a:p>
          <a:p>
            <a:endParaRPr lang="fr-CA" dirty="0"/>
          </a:p>
        </p:txBody>
      </p:sp>
      <p:pic>
        <p:nvPicPr>
          <p:cNvPr id="2050" name="Picture 2" descr="https://upload.wikimedia.org/wikipedia/commons/thumb/6/6c/Logo_cuir.svg/200px-Logo_cuir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564" y="1621160"/>
            <a:ext cx="2755943" cy="303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48347" y="4807651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Symbole du cuir dans l’industrie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1646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 cuir, aujourd’hui</a:t>
            </a:r>
            <a:endParaRPr lang="fr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Quelques statistiques intéressantes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6736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371283" y="5842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dirty="0" smtClean="0"/>
              <a:t>Le cuir, aujourd’hui</a:t>
            </a:r>
            <a:br>
              <a:rPr lang="fr-CA" dirty="0" smtClean="0"/>
            </a:br>
            <a:r>
              <a:rPr lang="fr-CA" i="1" dirty="0" smtClean="0"/>
              <a:t>Principales espèces dans le marché mondial du cuir</a:t>
            </a:r>
            <a:endParaRPr lang="fr-CA" i="1" dirty="0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2949504"/>
              </p:ext>
            </p:extLst>
          </p:nvPr>
        </p:nvGraphicFramePr>
        <p:xfrm>
          <a:off x="477788" y="1803400"/>
          <a:ext cx="4896544" cy="4577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590356" y="2492896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6A3A20"/>
                </a:solidFill>
              </a:rPr>
              <a:t>Bovins (1 milliard)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>
                <a:solidFill>
                  <a:srgbClr val="6A3A20"/>
                </a:solidFill>
              </a:rPr>
              <a:t>Veau, vache</a:t>
            </a:r>
            <a:r>
              <a:rPr lang="fr-CA" dirty="0">
                <a:solidFill>
                  <a:srgbClr val="6A3A20"/>
                </a:solidFill>
              </a:rPr>
              <a:t> </a:t>
            </a:r>
            <a:r>
              <a:rPr lang="fr-CA" dirty="0" smtClean="0">
                <a:solidFill>
                  <a:srgbClr val="6A3A20"/>
                </a:solidFill>
              </a:rPr>
              <a:t>et bœuf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>
                <a:solidFill>
                  <a:srgbClr val="6A3A20"/>
                </a:solidFill>
              </a:rPr>
              <a:t>Dessus de chaussures, semelles et sellerie automobile</a:t>
            </a:r>
            <a:endParaRPr lang="fr-CA" dirty="0">
              <a:solidFill>
                <a:srgbClr val="6A3A2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90356" y="3628460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B4914C"/>
                </a:solidFill>
              </a:rPr>
              <a:t>Ovins (360 millions)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>
                <a:solidFill>
                  <a:srgbClr val="B4914C"/>
                </a:solidFill>
              </a:rPr>
              <a:t>Mouton, agneau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>
                <a:solidFill>
                  <a:srgbClr val="B4914C"/>
                </a:solidFill>
              </a:rPr>
              <a:t>Vêtements, gants et chaussures</a:t>
            </a:r>
            <a:endParaRPr lang="fr-CA" dirty="0">
              <a:solidFill>
                <a:srgbClr val="B4914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90356" y="4764024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chemeClr val="tx2"/>
                </a:solidFill>
              </a:rPr>
              <a:t>Caprins (160 millions)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>
                <a:solidFill>
                  <a:schemeClr val="tx2"/>
                </a:solidFill>
              </a:rPr>
              <a:t>Chèvre, chevreau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>
                <a:solidFill>
                  <a:schemeClr val="tx2"/>
                </a:solidFill>
              </a:rPr>
              <a:t>Dessus de chaussures et doublures</a:t>
            </a:r>
            <a:endParaRPr lang="fr-CA" dirty="0">
              <a:solidFill>
                <a:schemeClr val="tx2"/>
              </a:solidFill>
            </a:endParaRPr>
          </a:p>
        </p:txBody>
      </p:sp>
      <p:sp>
        <p:nvSpPr>
          <p:cNvPr id="19" name="Content Placeholder 10"/>
          <p:cNvSpPr txBox="1">
            <a:spLocks/>
          </p:cNvSpPr>
          <p:nvPr/>
        </p:nvSpPr>
        <p:spPr>
          <a:xfrm>
            <a:off x="1089856" y="6212466"/>
            <a:ext cx="3960440" cy="337724"/>
          </a:xfrm>
          <a:prstGeom prst="rect">
            <a:avLst/>
          </a:prstGeom>
        </p:spPr>
        <p:txBody>
          <a:bodyPr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039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53896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5648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915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090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1600" dirty="0" smtClean="0"/>
              <a:t>1 : Source : </a:t>
            </a:r>
            <a:r>
              <a:rPr lang="fr-CA" sz="1600" dirty="0"/>
              <a:t>Source FAO 2003 et UNEP 2000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1184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371283" y="5842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dirty="0" smtClean="0"/>
              <a:t>Le cuir, aujourd’hui</a:t>
            </a:r>
            <a:br>
              <a:rPr lang="fr-CA" dirty="0" smtClean="0"/>
            </a:br>
            <a:r>
              <a:rPr lang="fr-CA" i="1" dirty="0" smtClean="0"/>
              <a:t>Les cuirs exotiques</a:t>
            </a:r>
            <a:endParaRPr lang="fr-CA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1371283" y="4580835"/>
            <a:ext cx="846094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CA" sz="2000" dirty="0" smtClean="0">
                <a:solidFill>
                  <a:srgbClr val="6A3A20"/>
                </a:solidFill>
              </a:rPr>
              <a:t>Autres espèces exotiques</a:t>
            </a:r>
          </a:p>
          <a:p>
            <a:pPr>
              <a:lnSpc>
                <a:spcPct val="150000"/>
              </a:lnSpc>
            </a:pPr>
            <a:r>
              <a:rPr lang="fr-CA" sz="2000" dirty="0" smtClean="0">
                <a:solidFill>
                  <a:srgbClr val="6A3A20"/>
                </a:solidFill>
              </a:rPr>
              <a:t>Autruche, requin, dauphin, éléphant, serpent et phoque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>
              <a:solidFill>
                <a:srgbClr val="6A3A20"/>
              </a:solidFill>
            </a:endParaRPr>
          </a:p>
        </p:txBody>
      </p:sp>
      <p:sp>
        <p:nvSpPr>
          <p:cNvPr id="19" name="Content Placeholder 10"/>
          <p:cNvSpPr txBox="1">
            <a:spLocks/>
          </p:cNvSpPr>
          <p:nvPr/>
        </p:nvSpPr>
        <p:spPr>
          <a:xfrm>
            <a:off x="1089856" y="6212466"/>
            <a:ext cx="3960440" cy="337724"/>
          </a:xfrm>
          <a:prstGeom prst="rect">
            <a:avLst/>
          </a:prstGeom>
        </p:spPr>
        <p:txBody>
          <a:bodyPr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039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53896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5648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915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090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1600" dirty="0" smtClean="0"/>
              <a:t>1 : Source : </a:t>
            </a:r>
            <a:r>
              <a:rPr lang="fr-CA" sz="1600" dirty="0"/>
              <a:t>Source FAO 2003 et UNEP 2000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371283" y="2060848"/>
            <a:ext cx="5083169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dirty="0" smtClean="0">
                <a:solidFill>
                  <a:srgbClr val="6A3A20"/>
                </a:solidFill>
              </a:rPr>
              <a:t>Principalement utilisés en maroquinerie et en dessus de chaussures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dirty="0" smtClean="0">
                <a:solidFill>
                  <a:srgbClr val="6A3A20"/>
                </a:solidFill>
              </a:rPr>
              <a:t>Recherchés pour la rareté du grain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dirty="0" smtClean="0">
                <a:solidFill>
                  <a:srgbClr val="6A3A20"/>
                </a:solidFill>
              </a:rPr>
              <a:t>Crocodiles 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dirty="0" smtClean="0">
                <a:solidFill>
                  <a:srgbClr val="6A3A20"/>
                </a:solidFill>
              </a:rPr>
              <a:t>1 318 000 peaux / année </a:t>
            </a:r>
            <a:r>
              <a:rPr lang="fr-CA" baseline="30000" dirty="0" smtClean="0">
                <a:solidFill>
                  <a:srgbClr val="6A3A20"/>
                </a:solidFill>
              </a:rPr>
              <a:t>1</a:t>
            </a:r>
            <a:endParaRPr lang="fr-CA" dirty="0" smtClean="0">
              <a:solidFill>
                <a:srgbClr val="6A3A2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>
              <a:solidFill>
                <a:srgbClr val="6A3A20"/>
              </a:solidFill>
            </a:endParaRPr>
          </a:p>
        </p:txBody>
      </p:sp>
      <p:pic>
        <p:nvPicPr>
          <p:cNvPr id="10242" name="Picture 2" descr="https://upload.wikimedia.org/wikipedia/commons/f/f5/Bristol.zoo.crocshoes.ar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24" y="2060848"/>
            <a:ext cx="4287407" cy="297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93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Liens avec le secondaire</a:t>
            </a:r>
            <a:endParaRPr lang="fr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Quelques statistiques intéressantes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7125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Liens avec le secondaire</a:t>
            </a:r>
            <a:br>
              <a:rPr lang="fr-CA" dirty="0" smtClean="0"/>
            </a:br>
            <a:r>
              <a:rPr lang="fr-CA" i="1" dirty="0" smtClean="0"/>
              <a:t>En science et technologie</a:t>
            </a:r>
            <a:endParaRPr lang="fr-CA" i="1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218883" y="1844824"/>
            <a:ext cx="5307577" cy="4104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039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53896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5648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915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090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fr-CA" dirty="0" smtClean="0"/>
              <a:t>Premier cycle</a:t>
            </a:r>
          </a:p>
          <a:p>
            <a:pPr lvl="1">
              <a:lnSpc>
                <a:spcPct val="150000"/>
              </a:lnSpc>
            </a:pPr>
            <a:r>
              <a:rPr lang="fr-CA" dirty="0" smtClean="0"/>
              <a:t>Univers technologique</a:t>
            </a:r>
          </a:p>
          <a:p>
            <a:pPr lvl="2">
              <a:lnSpc>
                <a:spcPct val="150000"/>
              </a:lnSpc>
            </a:pPr>
            <a:r>
              <a:rPr lang="fr-CA" dirty="0" smtClean="0"/>
              <a:t>Systèmes technologiques</a:t>
            </a:r>
          </a:p>
          <a:p>
            <a:pPr lvl="2">
              <a:lnSpc>
                <a:spcPct val="150000"/>
              </a:lnSpc>
            </a:pPr>
            <a:r>
              <a:rPr lang="fr-CA" dirty="0" smtClean="0"/>
              <a:t>Ressources matérielles</a:t>
            </a:r>
            <a:endParaRPr lang="fr-CA" dirty="0"/>
          </a:p>
          <a:p>
            <a:pPr lvl="1"/>
            <a:endParaRPr lang="fr-CA" dirty="0" smtClean="0">
              <a:solidFill>
                <a:srgbClr val="00B0F0"/>
              </a:solidFill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6123017" y="1844824"/>
            <a:ext cx="5307577" cy="4104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039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53896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5648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915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090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fr-CA" dirty="0" smtClean="0"/>
              <a:t>Deuxième cycle</a:t>
            </a:r>
          </a:p>
          <a:p>
            <a:pPr lvl="1">
              <a:lnSpc>
                <a:spcPct val="150000"/>
              </a:lnSpc>
            </a:pPr>
            <a:r>
              <a:rPr lang="fr-CA" dirty="0" smtClean="0"/>
              <a:t>Univers vivant</a:t>
            </a:r>
          </a:p>
          <a:p>
            <a:pPr lvl="2">
              <a:lnSpc>
                <a:spcPct val="150000"/>
              </a:lnSpc>
            </a:pPr>
            <a:r>
              <a:rPr lang="fr-CA" dirty="0" smtClean="0"/>
              <a:t>Tissus, organes et systèmes</a:t>
            </a:r>
          </a:p>
          <a:p>
            <a:pPr marL="603504" lvl="2" indent="0">
              <a:lnSpc>
                <a:spcPct val="150000"/>
              </a:lnSpc>
              <a:buNone/>
            </a:pPr>
            <a:endParaRPr lang="fr-CA" dirty="0" smtClean="0"/>
          </a:p>
          <a:p>
            <a:pPr lvl="1">
              <a:lnSpc>
                <a:spcPct val="150000"/>
              </a:lnSpc>
            </a:pPr>
            <a:r>
              <a:rPr lang="fr-CA" dirty="0" smtClean="0"/>
              <a:t>Univers technologique</a:t>
            </a:r>
          </a:p>
          <a:p>
            <a:pPr lvl="2">
              <a:lnSpc>
                <a:spcPct val="150000"/>
              </a:lnSpc>
            </a:pPr>
            <a:r>
              <a:rPr lang="fr-CA" dirty="0" smtClean="0"/>
              <a:t>Propriétés mécaniques des matériaux</a:t>
            </a:r>
            <a:endParaRPr lang="fr-CA" dirty="0"/>
          </a:p>
          <a:p>
            <a:pPr lvl="1"/>
            <a:endParaRPr lang="fr-CA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90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Liens avec le secondaire</a:t>
            </a:r>
            <a:br>
              <a:rPr lang="fr-CA" dirty="0" smtClean="0"/>
            </a:br>
            <a:r>
              <a:rPr lang="fr-CA" i="1" dirty="0" smtClean="0"/>
              <a:t>Univers social</a:t>
            </a:r>
            <a:endParaRPr lang="fr-CA" i="1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1218883" y="1844824"/>
            <a:ext cx="5307577" cy="4104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039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53896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5648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915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090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fr-CA" dirty="0" smtClean="0"/>
              <a:t>Histoire</a:t>
            </a:r>
          </a:p>
          <a:p>
            <a:pPr lvl="1">
              <a:lnSpc>
                <a:spcPct val="150000"/>
              </a:lnSpc>
            </a:pPr>
            <a:r>
              <a:rPr lang="fr-CA" dirty="0" smtClean="0"/>
              <a:t>La préhistoire</a:t>
            </a:r>
          </a:p>
          <a:p>
            <a:pPr lvl="1">
              <a:lnSpc>
                <a:spcPct val="150000"/>
              </a:lnSpc>
            </a:pPr>
            <a:r>
              <a:rPr lang="fr-CA" dirty="0" smtClean="0"/>
              <a:t>La traite des fourrures</a:t>
            </a:r>
          </a:p>
        </p:txBody>
      </p:sp>
      <p:pic>
        <p:nvPicPr>
          <p:cNvPr id="7" name="Picture 2" descr="https://upload.wikimedia.org/wikipedia/commons/f/fa/%D0%9A%D0%B0%D0%BC%D0%B5%D0%BD%D0%BD%D1%8B%D0%B9_%D0%B2%D0%B5%D0%BA_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332" y="1811524"/>
            <a:ext cx="6034907" cy="391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38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Reconnaissez-vous ces peaux?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7171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0" b="14321"/>
          <a:stretch/>
        </p:blipFill>
        <p:spPr>
          <a:xfrm>
            <a:off x="621804" y="764704"/>
            <a:ext cx="5013158" cy="36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0" b="13061"/>
          <a:stretch/>
        </p:blipFill>
        <p:spPr>
          <a:xfrm>
            <a:off x="6670476" y="758992"/>
            <a:ext cx="4850904" cy="3606112"/>
          </a:xfrm>
          <a:prstGeom prst="rect">
            <a:avLst/>
          </a:prstGeom>
        </p:spPr>
      </p:pic>
      <p:sp>
        <p:nvSpPr>
          <p:cNvPr id="7" name="Content Placeholder 10"/>
          <p:cNvSpPr>
            <a:spLocks noGrp="1"/>
          </p:cNvSpPr>
          <p:nvPr>
            <p:ph sz="half" idx="2"/>
          </p:nvPr>
        </p:nvSpPr>
        <p:spPr>
          <a:xfrm>
            <a:off x="1220171" y="4869160"/>
            <a:ext cx="3816424" cy="1034233"/>
          </a:xfrm>
        </p:spPr>
        <p:txBody>
          <a:bodyPr>
            <a:normAutofit/>
          </a:bodyPr>
          <a:lstStyle/>
          <a:p>
            <a:pPr algn="ctr"/>
            <a:r>
              <a:rPr lang="en-US" sz="4400" dirty="0" err="1" smtClean="0"/>
              <a:t>Lézard</a:t>
            </a:r>
            <a:endParaRPr lang="en-US" sz="4400" dirty="0"/>
          </a:p>
        </p:txBody>
      </p:sp>
      <p:sp>
        <p:nvSpPr>
          <p:cNvPr id="8" name="Content Placeholder 10"/>
          <p:cNvSpPr>
            <a:spLocks noGrp="1"/>
          </p:cNvSpPr>
          <p:nvPr>
            <p:ph sz="half" idx="2"/>
          </p:nvPr>
        </p:nvSpPr>
        <p:spPr>
          <a:xfrm>
            <a:off x="7187716" y="4869159"/>
            <a:ext cx="3816424" cy="1034233"/>
          </a:xfrm>
        </p:spPr>
        <p:txBody>
          <a:bodyPr>
            <a:normAutofit/>
          </a:bodyPr>
          <a:lstStyle/>
          <a:p>
            <a:pPr algn="ctr"/>
            <a:r>
              <a:rPr lang="en-US" sz="4400" dirty="0" err="1" smtClean="0"/>
              <a:t>Veau</a:t>
            </a:r>
            <a:endParaRPr lang="en-US" sz="4400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5302324" y="6021288"/>
            <a:ext cx="1944216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039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53896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5648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915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090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fr-CA" dirty="0" smtClean="0"/>
              <a:t>Sources : [c]</a:t>
            </a:r>
          </a:p>
        </p:txBody>
      </p:sp>
    </p:spTree>
    <p:extLst>
      <p:ext uri="{BB962C8B-B14F-4D97-AF65-F5344CB8AC3E}">
        <p14:creationId xmlns:p14="http://schemas.microsoft.com/office/powerpoint/2010/main" val="115572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0"/>
          <p:cNvSpPr>
            <a:spLocks noGrp="1"/>
          </p:cNvSpPr>
          <p:nvPr>
            <p:ph sz="half" idx="2"/>
          </p:nvPr>
        </p:nvSpPr>
        <p:spPr>
          <a:xfrm>
            <a:off x="1220171" y="4869160"/>
            <a:ext cx="3816424" cy="1034233"/>
          </a:xfrm>
        </p:spPr>
        <p:txBody>
          <a:bodyPr>
            <a:normAutofit/>
          </a:bodyPr>
          <a:lstStyle/>
          <a:p>
            <a:pPr algn="ctr"/>
            <a:r>
              <a:rPr lang="en-US" sz="4400" dirty="0" err="1" smtClean="0"/>
              <a:t>Autruche</a:t>
            </a:r>
            <a:endParaRPr lang="en-US" sz="4400" dirty="0"/>
          </a:p>
        </p:txBody>
      </p:sp>
      <p:sp>
        <p:nvSpPr>
          <p:cNvPr id="8" name="Content Placeholder 10"/>
          <p:cNvSpPr>
            <a:spLocks noGrp="1"/>
          </p:cNvSpPr>
          <p:nvPr>
            <p:ph sz="half" idx="2"/>
          </p:nvPr>
        </p:nvSpPr>
        <p:spPr>
          <a:xfrm>
            <a:off x="7187716" y="4869159"/>
            <a:ext cx="3816424" cy="1034233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Serpent</a:t>
            </a:r>
            <a:endParaRPr lang="en-US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1" b="12201"/>
          <a:stretch/>
        </p:blipFill>
        <p:spPr>
          <a:xfrm>
            <a:off x="747133" y="836712"/>
            <a:ext cx="4762499" cy="36003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0" b="13061"/>
          <a:stretch/>
        </p:blipFill>
        <p:spPr>
          <a:xfrm>
            <a:off x="6670476" y="830999"/>
            <a:ext cx="4850904" cy="3606112"/>
          </a:xfrm>
          <a:prstGeom prst="rect">
            <a:avLst/>
          </a:prstGeom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5302324" y="6021288"/>
            <a:ext cx="1944216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039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53896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5648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915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090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fr-CA" dirty="0" smtClean="0"/>
              <a:t>Sources : [c]</a:t>
            </a:r>
          </a:p>
        </p:txBody>
      </p:sp>
    </p:spTree>
    <p:extLst>
      <p:ext uri="{BB962C8B-B14F-4D97-AF65-F5344CB8AC3E}">
        <p14:creationId xmlns:p14="http://schemas.microsoft.com/office/powerpoint/2010/main" val="136018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CA" sz="6600" dirty="0" smtClean="0"/>
              <a:t>Fin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Par maxime mantha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67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Historique</a:t>
            </a:r>
            <a:endParaRPr lang="fr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De la peau brute aux vêtements raffinés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3924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67" y="404664"/>
            <a:ext cx="9751060" cy="619472"/>
          </a:xfrm>
        </p:spPr>
        <p:txBody>
          <a:bodyPr/>
          <a:lstStyle/>
          <a:p>
            <a:r>
              <a:rPr lang="fr-CA" dirty="0" smtClean="0"/>
              <a:t>Références</a:t>
            </a:r>
            <a:endParaRPr lang="fr-CA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686867" y="1024136"/>
            <a:ext cx="10815091" cy="4104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039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53896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5648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915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090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fr-CA" sz="1400" dirty="0" smtClean="0"/>
              <a:t>[1] </a:t>
            </a:r>
            <a:r>
              <a:rPr lang="fr-CA" sz="1400" dirty="0" err="1" smtClean="0"/>
              <a:t>Degache</a:t>
            </a:r>
            <a:r>
              <a:rPr lang="fr-CA" sz="1400" dirty="0"/>
              <a:t>, É. et Hans, A-L. (janvier 2006). Le cuir : chimie, mécanique et sensualité. Le chrome et ses complexes pour le tannage des peaux, </a:t>
            </a:r>
            <a:r>
              <a:rPr lang="fr-CA" sz="1400" i="1" dirty="0"/>
              <a:t>L’actualité chimique</a:t>
            </a:r>
            <a:r>
              <a:rPr lang="fr-CA" sz="1400" dirty="0"/>
              <a:t>. Récupéré du site : http://www.lactualitechimique.org/Le-cuir-chimie-mecanique-et-sensualite-Le-chrome-et-ses-complexes-pour-le-tannage-des-peaux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CA" sz="1400" dirty="0" smtClean="0"/>
              <a:t>[2] Encyclopédie Canada. (2015). </a:t>
            </a:r>
            <a:r>
              <a:rPr lang="fr-CA" sz="1400" i="1" dirty="0" smtClean="0"/>
              <a:t>Traite des fourrures</a:t>
            </a:r>
            <a:r>
              <a:rPr lang="fr-CA" sz="1400" dirty="0" smtClean="0"/>
              <a:t>. Récupéré le 20 mars 2016 </a:t>
            </a:r>
            <a:r>
              <a:rPr lang="fr-CA" sz="1400" dirty="0"/>
              <a:t>du site : http://www.encyclopediecanadienne.ca/fr/article/traite-des-fourrures</a:t>
            </a:r>
            <a:r>
              <a:rPr lang="fr-CA" sz="1400" dirty="0" smtClean="0"/>
              <a:t>/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CA" sz="1400" dirty="0" smtClean="0"/>
              <a:t>[3] </a:t>
            </a:r>
            <a:r>
              <a:rPr lang="en-CA" sz="1400" dirty="0" err="1" smtClean="0"/>
              <a:t>Patrimoine</a:t>
            </a:r>
            <a:r>
              <a:rPr lang="en-CA" sz="1400" dirty="0" smtClean="0"/>
              <a:t> </a:t>
            </a:r>
            <a:r>
              <a:rPr lang="en-CA" sz="1400" dirty="0" err="1"/>
              <a:t>Compagnie</a:t>
            </a:r>
            <a:r>
              <a:rPr lang="en-CA" sz="1400" dirty="0"/>
              <a:t> de la </a:t>
            </a:r>
            <a:r>
              <a:rPr lang="en-CA" sz="1400" dirty="0" err="1"/>
              <a:t>Baie</a:t>
            </a:r>
            <a:r>
              <a:rPr lang="en-CA" sz="1400" dirty="0"/>
              <a:t> </a:t>
            </a:r>
            <a:r>
              <a:rPr lang="en-CA" sz="1400" dirty="0" err="1"/>
              <a:t>d’Hudson</a:t>
            </a:r>
            <a:r>
              <a:rPr lang="en-CA" sz="1400" dirty="0"/>
              <a:t>. (2016). </a:t>
            </a:r>
            <a:r>
              <a:rPr lang="fr-CA" sz="1400" i="1" dirty="0"/>
              <a:t>Notre histoire: Histoire sociale: Mode et culture populaire: Chapeaux de castors</a:t>
            </a:r>
            <a:r>
              <a:rPr lang="en-CA" sz="1400" dirty="0"/>
              <a:t>. </a:t>
            </a:r>
            <a:r>
              <a:rPr lang="fr-CA" sz="1400" dirty="0"/>
              <a:t>Récupéré le 20 mars 2016 du site : </a:t>
            </a:r>
            <a:r>
              <a:rPr lang="fr-CA" sz="1400" u="sng" dirty="0"/>
              <a:t>http://www.patrimoinehbc.ca/hbcheritage/history/social/FashionPopularCulture/chapeaux-de-castors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CA" sz="1400" dirty="0" smtClean="0"/>
              <a:t>[4] Petit Robert 2010</a:t>
            </a:r>
          </a:p>
        </p:txBody>
      </p:sp>
    </p:spTree>
    <p:extLst>
      <p:ext uri="{BB962C8B-B14F-4D97-AF65-F5344CB8AC3E}">
        <p14:creationId xmlns:p14="http://schemas.microsoft.com/office/powerpoint/2010/main" val="7181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67" y="404664"/>
            <a:ext cx="9751060" cy="619472"/>
          </a:xfrm>
        </p:spPr>
        <p:txBody>
          <a:bodyPr/>
          <a:lstStyle/>
          <a:p>
            <a:r>
              <a:rPr lang="fr-CA" dirty="0" smtClean="0"/>
              <a:t>Images</a:t>
            </a:r>
            <a:endParaRPr lang="fr-CA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686867" y="1024136"/>
            <a:ext cx="10815091" cy="4104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039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53896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5648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915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090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fr-CA" sz="1400" dirty="0" smtClean="0"/>
              <a:t>Toutes les photos qui n’ont pas de références sont libres de droit et ont été trouvée à l’aide de Google.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CA" sz="1400" dirty="0" smtClean="0"/>
              <a:t>[a]</a:t>
            </a:r>
            <a:r>
              <a:rPr lang="fr-CA" sz="1400" dirty="0" err="1" smtClean="0"/>
              <a:t>Degache</a:t>
            </a:r>
            <a:r>
              <a:rPr lang="fr-CA" sz="1400" dirty="0" smtClean="0"/>
              <a:t>, É. et Hans, A-L. (janvier 2006). Le cuir : chimie, mécanique et sensualité. Le chrome et ses complexes pour le tannage des peaux, </a:t>
            </a:r>
            <a:r>
              <a:rPr lang="fr-CA" sz="1400" i="1" dirty="0" smtClean="0"/>
              <a:t>L’actualité chimique</a:t>
            </a:r>
            <a:r>
              <a:rPr lang="fr-CA" sz="1400" dirty="0" smtClean="0"/>
              <a:t>. Récupéré du site : http://www.lactualitechimique.org/Le-cuir-chimie-mecanique-et-sensualite-Le-chrome-et-ses-complexes-pour-le-tannage-des-peaux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CA" sz="1400" dirty="0" smtClean="0"/>
              <a:t>[b] www.unionpelli.com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CA" sz="1400" dirty="0" smtClean="0"/>
              <a:t>[c] http</a:t>
            </a:r>
            <a:r>
              <a:rPr lang="fr-CA" sz="1400" dirty="0"/>
              <a:t>://www.cuirenstock.com/46-cuir-exotique</a:t>
            </a:r>
            <a:endParaRPr lang="fr-CA" sz="1400" dirty="0" smtClean="0"/>
          </a:p>
        </p:txBody>
      </p:sp>
    </p:spTree>
    <p:extLst>
      <p:ext uri="{BB962C8B-B14F-4D97-AF65-F5344CB8AC3E}">
        <p14:creationId xmlns:p14="http://schemas.microsoft.com/office/powerpoint/2010/main" val="9238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Historique :</a:t>
            </a:r>
            <a:br>
              <a:rPr lang="fr-CA" dirty="0" smtClean="0"/>
            </a:br>
            <a:r>
              <a:rPr lang="fr-CA" i="1" dirty="0" smtClean="0"/>
              <a:t>Paléolithique/néolithique</a:t>
            </a:r>
            <a:r>
              <a:rPr lang="fr-CA" dirty="0" smtClean="0"/>
              <a:t> 	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811524"/>
            <a:ext cx="4011433" cy="4267201"/>
          </a:xfrm>
        </p:spPr>
        <p:txBody>
          <a:bodyPr>
            <a:normAutofit/>
          </a:bodyPr>
          <a:lstStyle/>
          <a:p>
            <a:r>
              <a:rPr lang="fr-CA" dirty="0" smtClean="0"/>
              <a:t>Utilisations du cuir</a:t>
            </a:r>
          </a:p>
          <a:p>
            <a:r>
              <a:rPr lang="fr-CA" dirty="0" smtClean="0"/>
              <a:t>Technique primitive</a:t>
            </a:r>
          </a:p>
          <a:p>
            <a:pPr lvl="1"/>
            <a:r>
              <a:rPr lang="fr-CA" dirty="0" smtClean="0"/>
              <a:t>Séchage au soleil</a:t>
            </a:r>
          </a:p>
          <a:p>
            <a:pPr lvl="1"/>
            <a:r>
              <a:rPr lang="fr-CA" dirty="0" smtClean="0"/>
              <a:t>Fumage au-dessus d’un feu de camp</a:t>
            </a:r>
          </a:p>
          <a:p>
            <a:pPr marL="301752" lvl="1" indent="0">
              <a:buNone/>
            </a:pPr>
            <a:endParaRPr lang="fr-CA" dirty="0" smtClean="0"/>
          </a:p>
          <a:p>
            <a:pPr lvl="1"/>
            <a:r>
              <a:rPr lang="fr-CA" dirty="0" smtClean="0"/>
              <a:t>Meilleure conservation</a:t>
            </a:r>
          </a:p>
          <a:p>
            <a:pPr marL="301752" lvl="1" indent="0">
              <a:buNone/>
            </a:pPr>
            <a:endParaRPr lang="fr-CA" dirty="0" smtClean="0"/>
          </a:p>
          <a:p>
            <a:pPr lvl="1"/>
            <a:r>
              <a:rPr lang="fr-CA" dirty="0" smtClean="0"/>
              <a:t>Très grande rigidité</a:t>
            </a:r>
          </a:p>
          <a:p>
            <a:pPr lvl="2"/>
            <a:r>
              <a:rPr lang="fr-CA" dirty="0" smtClean="0"/>
              <a:t>Solution : Ramollissement dans de la graisse animale</a:t>
            </a:r>
          </a:p>
          <a:p>
            <a:pPr lvl="1"/>
            <a:endParaRPr lang="fr-CA" dirty="0" smtClean="0"/>
          </a:p>
          <a:p>
            <a:pPr lvl="1"/>
            <a:endParaRPr lang="fr-CA" dirty="0" smtClean="0"/>
          </a:p>
        </p:txBody>
      </p:sp>
      <p:pic>
        <p:nvPicPr>
          <p:cNvPr id="5" name="Picture 2" descr="https://upload.wikimedia.org/wikipedia/commons/f/fa/%D0%9A%D0%B0%D0%BC%D0%B5%D0%BD%D0%BD%D1%8B%D0%B9_%D0%B2%D0%B5%D0%BA_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332" y="1811524"/>
            <a:ext cx="6034907" cy="391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2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Historique :</a:t>
            </a:r>
            <a:br>
              <a:rPr lang="fr-CA" dirty="0" smtClean="0"/>
            </a:br>
            <a:r>
              <a:rPr lang="fr-CA" i="1" dirty="0" smtClean="0"/>
              <a:t>Fin du néolithique : apparition du tannage</a:t>
            </a:r>
            <a:endParaRPr lang="fr-CA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803400"/>
            <a:ext cx="5307577" cy="4267201"/>
          </a:xfrm>
        </p:spPr>
        <p:txBody>
          <a:bodyPr>
            <a:normAutofit/>
          </a:bodyPr>
          <a:lstStyle/>
          <a:p>
            <a:r>
              <a:rPr lang="fr-CA" dirty="0" smtClean="0"/>
              <a:t>Quelques définitions :</a:t>
            </a:r>
          </a:p>
          <a:p>
            <a:pPr lvl="1"/>
            <a:r>
              <a:rPr lang="fr-CA" dirty="0" smtClean="0"/>
              <a:t>Tanner : </a:t>
            </a:r>
          </a:p>
          <a:p>
            <a:pPr lvl="2"/>
            <a:r>
              <a:rPr lang="fr-CA" dirty="0"/>
              <a:t>(Petit Robert 2010) : « Préparer les peaux avec du tan pour les rendre imputrescibles et en faire du </a:t>
            </a:r>
            <a:r>
              <a:rPr lang="fr-CA" dirty="0" smtClean="0"/>
              <a:t>cuir ».</a:t>
            </a:r>
          </a:p>
          <a:p>
            <a:pPr lvl="1"/>
            <a:r>
              <a:rPr lang="fr-CA" dirty="0" smtClean="0"/>
              <a:t>Tan :</a:t>
            </a:r>
          </a:p>
          <a:p>
            <a:pPr lvl="2"/>
            <a:r>
              <a:rPr lang="fr-CA" dirty="0" smtClean="0"/>
              <a:t>(Petit Robert 2010) : « Écorce de chêne pulvérisée utilisée pour la préparation des cuirs ».</a:t>
            </a:r>
            <a:endParaRPr lang="fr-CA" dirty="0"/>
          </a:p>
          <a:p>
            <a:pPr lvl="1"/>
            <a:endParaRPr lang="fr-CA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460" y="1600201"/>
            <a:ext cx="5123080" cy="452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95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Historique :</a:t>
            </a:r>
            <a:br>
              <a:rPr lang="fr-CA" dirty="0" smtClean="0"/>
            </a:br>
            <a:r>
              <a:rPr lang="fr-CA" i="1" dirty="0" smtClean="0"/>
              <a:t>Fin du néolithique au 19</a:t>
            </a:r>
            <a:r>
              <a:rPr lang="fr-CA" i="1" baseline="30000" dirty="0" smtClean="0"/>
              <a:t>ème</a:t>
            </a:r>
            <a:r>
              <a:rPr lang="fr-CA" i="1" dirty="0" smtClean="0"/>
              <a:t> siècle</a:t>
            </a:r>
            <a:endParaRPr lang="fr-CA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551" y="1700808"/>
            <a:ext cx="10218392" cy="4267201"/>
          </a:xfrm>
        </p:spPr>
        <p:txBody>
          <a:bodyPr>
            <a:normAutofit/>
          </a:bodyPr>
          <a:lstStyle/>
          <a:p>
            <a:r>
              <a:rPr lang="fr-CA" dirty="0" smtClean="0"/>
              <a:t>Apparition du tannage, donc du cuir</a:t>
            </a:r>
          </a:p>
          <a:p>
            <a:pPr lvl="1"/>
            <a:r>
              <a:rPr lang="fr-CA" dirty="0"/>
              <a:t>Copeaux de végétaux concentrés en tanin (tan)</a:t>
            </a:r>
          </a:p>
          <a:p>
            <a:pPr lvl="2"/>
            <a:r>
              <a:rPr lang="fr-CA" dirty="0"/>
              <a:t>Principalement de l’écorce de chêne</a:t>
            </a:r>
          </a:p>
          <a:p>
            <a:pPr lvl="2"/>
            <a:r>
              <a:rPr lang="fr-CA" dirty="0"/>
              <a:t>Rend la peau </a:t>
            </a:r>
            <a:r>
              <a:rPr lang="fr-CA" dirty="0" smtClean="0"/>
              <a:t>imputrescible</a:t>
            </a:r>
          </a:p>
          <a:p>
            <a:pPr lvl="1"/>
            <a:r>
              <a:rPr lang="fr-CA" dirty="0" smtClean="0"/>
              <a:t>Alun</a:t>
            </a:r>
          </a:p>
          <a:p>
            <a:pPr lvl="2"/>
            <a:r>
              <a:rPr lang="fr-CA" dirty="0" smtClean="0"/>
              <a:t>Sulfate double d’aluminium et de potassium = Sel : </a:t>
            </a:r>
            <a:r>
              <a:rPr lang="fr-CA" dirty="0" err="1" smtClean="0"/>
              <a:t>KAl</a:t>
            </a:r>
            <a:r>
              <a:rPr lang="fr-CA" dirty="0" smtClean="0"/>
              <a:t>(SO</a:t>
            </a:r>
            <a:r>
              <a:rPr lang="fr-CA" baseline="-25000" dirty="0" smtClean="0"/>
              <a:t>4</a:t>
            </a:r>
            <a:r>
              <a:rPr lang="fr-CA" dirty="0" smtClean="0"/>
              <a:t>)</a:t>
            </a:r>
            <a:r>
              <a:rPr lang="fr-CA" baseline="-25000" dirty="0" smtClean="0"/>
              <a:t>2</a:t>
            </a:r>
            <a:endParaRPr lang="fr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50"/>
          <a:stretch/>
        </p:blipFill>
        <p:spPr>
          <a:xfrm>
            <a:off x="2313673" y="4005064"/>
            <a:ext cx="7561480" cy="244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3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Historique :</a:t>
            </a:r>
            <a:br>
              <a:rPr lang="fr-CA" dirty="0" smtClean="0"/>
            </a:br>
            <a:r>
              <a:rPr lang="fr-CA" i="1" dirty="0" smtClean="0"/>
              <a:t>La traite des fourrures en Nouvelle-France</a:t>
            </a:r>
            <a:endParaRPr lang="fr-CA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803400"/>
            <a:ext cx="5523601" cy="4267201"/>
          </a:xfrm>
        </p:spPr>
        <p:txBody>
          <a:bodyPr>
            <a:normAutofit/>
          </a:bodyPr>
          <a:lstStyle/>
          <a:p>
            <a:r>
              <a:rPr lang="fr-CA" dirty="0" smtClean="0"/>
              <a:t>Du 17</a:t>
            </a:r>
            <a:r>
              <a:rPr lang="fr-CA" baseline="30000" dirty="0" smtClean="0"/>
              <a:t>ème</a:t>
            </a:r>
            <a:r>
              <a:rPr lang="fr-CA" dirty="0" smtClean="0"/>
              <a:t> siècle au milieu du 19</a:t>
            </a:r>
            <a:r>
              <a:rPr lang="fr-CA" baseline="30000" dirty="0" smtClean="0"/>
              <a:t>ème</a:t>
            </a:r>
            <a:r>
              <a:rPr lang="fr-CA" dirty="0" smtClean="0"/>
              <a:t> siècle</a:t>
            </a:r>
          </a:p>
          <a:p>
            <a:r>
              <a:rPr lang="fr-CA" dirty="0" smtClean="0"/>
              <a:t>Piégeage de castors</a:t>
            </a:r>
          </a:p>
          <a:p>
            <a:pPr lvl="1"/>
            <a:r>
              <a:rPr lang="fr-CA" dirty="0" smtClean="0"/>
              <a:t>Animal presque disparu en Europe et Asie</a:t>
            </a:r>
          </a:p>
          <a:p>
            <a:pPr lvl="1"/>
            <a:r>
              <a:rPr lang="fr-CA" dirty="0" smtClean="0"/>
              <a:t>Des piquants au bout des poils permettent de les tisser densément</a:t>
            </a:r>
          </a:p>
          <a:p>
            <a:pPr lvl="1"/>
            <a:r>
              <a:rPr lang="fr-CA" dirty="0" smtClean="0"/>
              <a:t>Fourrure exportée en Europe pour faire des chapeaux de feutre</a:t>
            </a:r>
          </a:p>
          <a:p>
            <a:pPr lvl="1"/>
            <a:r>
              <a:rPr lang="fr-CA" dirty="0" smtClean="0"/>
              <a:t>Très payant</a:t>
            </a:r>
          </a:p>
          <a:p>
            <a:pPr lvl="1"/>
            <a:endParaRPr lang="fr-CA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8" y="1874456"/>
            <a:ext cx="3983830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Historique :</a:t>
            </a:r>
            <a:br>
              <a:rPr lang="fr-CA" dirty="0" smtClean="0"/>
            </a:br>
            <a:r>
              <a:rPr lang="fr-CA" i="1" dirty="0" smtClean="0"/>
              <a:t>La traite des fourrures en Nouvelle-France</a:t>
            </a:r>
            <a:endParaRPr lang="fr-CA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0383" y="1772816"/>
            <a:ext cx="3937926" cy="3070449"/>
          </a:xfrm>
        </p:spPr>
        <p:txBody>
          <a:bodyPr>
            <a:normAutofit/>
          </a:bodyPr>
          <a:lstStyle/>
          <a:p>
            <a:r>
              <a:rPr lang="fr-CA" dirty="0" smtClean="0"/>
              <a:t>Répercussions </a:t>
            </a:r>
          </a:p>
          <a:p>
            <a:pPr lvl="1"/>
            <a:r>
              <a:rPr lang="fr-CA" dirty="0" smtClean="0"/>
              <a:t>Découverte du territoire qui deviendra le Canada</a:t>
            </a:r>
          </a:p>
          <a:p>
            <a:pPr lvl="2"/>
            <a:r>
              <a:rPr lang="fr-CA" dirty="0" smtClean="0"/>
              <a:t>Création de postes de traites</a:t>
            </a:r>
          </a:p>
          <a:p>
            <a:pPr lvl="1"/>
            <a:r>
              <a:rPr lang="fr-CA" dirty="0" smtClean="0"/>
              <a:t>Métissage</a:t>
            </a:r>
            <a:endParaRPr lang="fr-CA" dirty="0"/>
          </a:p>
          <a:p>
            <a:pPr lvl="1"/>
            <a:r>
              <a:rPr lang="fr-CA" dirty="0" smtClean="0"/>
              <a:t>Conflits :</a:t>
            </a:r>
          </a:p>
          <a:p>
            <a:pPr lvl="2"/>
            <a:r>
              <a:rPr lang="fr-CA" dirty="0" smtClean="0"/>
              <a:t>Français/Autochtones</a:t>
            </a:r>
          </a:p>
          <a:p>
            <a:pPr lvl="2"/>
            <a:r>
              <a:rPr lang="fr-CA" dirty="0" smtClean="0"/>
              <a:t>Français/Anglais</a:t>
            </a:r>
          </a:p>
          <a:p>
            <a:pPr lvl="2"/>
            <a:endParaRPr lang="fr-CA" dirty="0"/>
          </a:p>
          <a:p>
            <a:pPr marL="603504" lvl="2" indent="0">
              <a:buNone/>
            </a:pPr>
            <a:endParaRPr lang="fr-CA" dirty="0" smtClean="0"/>
          </a:p>
          <a:p>
            <a:pPr lvl="1"/>
            <a:endParaRPr lang="fr-CA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12" b="23137"/>
          <a:stretch/>
        </p:blipFill>
        <p:spPr>
          <a:xfrm>
            <a:off x="5158308" y="1600200"/>
            <a:ext cx="6550304" cy="48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56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Historique :</a:t>
            </a:r>
            <a:br>
              <a:rPr lang="fr-CA" dirty="0" smtClean="0"/>
            </a:br>
            <a:r>
              <a:rPr lang="fr-CA" i="1" dirty="0" smtClean="0"/>
              <a:t>L’ère industrielle</a:t>
            </a:r>
            <a:endParaRPr lang="fr-CA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1844" y="2132856"/>
            <a:ext cx="4320480" cy="3714828"/>
          </a:xfrm>
        </p:spPr>
        <p:txBody>
          <a:bodyPr>
            <a:normAutofit/>
          </a:bodyPr>
          <a:lstStyle/>
          <a:p>
            <a:r>
              <a:rPr lang="fr-CA" dirty="0" smtClean="0"/>
              <a:t>Révolution dans l’industrie du cuir</a:t>
            </a:r>
          </a:p>
          <a:p>
            <a:pPr lvl="1"/>
            <a:r>
              <a:rPr lang="fr-CA" dirty="0" smtClean="0"/>
              <a:t>Création du foulon</a:t>
            </a:r>
          </a:p>
          <a:p>
            <a:pPr lvl="1"/>
            <a:r>
              <a:rPr lang="fr-CA" dirty="0" smtClean="0"/>
              <a:t>Augmente la rapidité du tannage</a:t>
            </a:r>
          </a:p>
          <a:p>
            <a:pPr lvl="1"/>
            <a:endParaRPr lang="fr-CA" dirty="0"/>
          </a:p>
          <a:p>
            <a:endParaRPr lang="fr-CA" dirty="0" smtClean="0"/>
          </a:p>
          <a:p>
            <a:pPr lvl="1"/>
            <a:endParaRPr lang="fr-CA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340" y="764704"/>
            <a:ext cx="6226080" cy="5082980"/>
          </a:xfrm>
          <a:prstGeom prst="rect">
            <a:avLst/>
          </a:prstGeom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10774932" y="4725144"/>
            <a:ext cx="1296144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039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53896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5648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915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090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fr-CA" sz="1100" dirty="0" smtClean="0"/>
              <a:t>Source: [a]</a:t>
            </a:r>
          </a:p>
        </p:txBody>
      </p:sp>
    </p:spTree>
    <p:extLst>
      <p:ext uri="{BB962C8B-B14F-4D97-AF65-F5344CB8AC3E}">
        <p14:creationId xmlns:p14="http://schemas.microsoft.com/office/powerpoint/2010/main" val="397957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s Classic 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book education presentation (widescreen)</Template>
  <TotalTime>0</TotalTime>
  <Words>841</Words>
  <Application>Microsoft Office PowerPoint</Application>
  <PresentationFormat>Custom</PresentationFormat>
  <Paragraphs>190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Constantia</vt:lpstr>
      <vt:lpstr>Books Classic 16x9</vt:lpstr>
      <vt:lpstr>Cuir et peaux</vt:lpstr>
      <vt:lpstr>Organisation de la présentation</vt:lpstr>
      <vt:lpstr>Historique</vt:lpstr>
      <vt:lpstr>Historique : Paléolithique/néolithique  </vt:lpstr>
      <vt:lpstr>Historique : Fin du néolithique : apparition du tannage</vt:lpstr>
      <vt:lpstr>Historique : Fin du néolithique au 19ème siècle</vt:lpstr>
      <vt:lpstr>Historique : La traite des fourrures en Nouvelle-France</vt:lpstr>
      <vt:lpstr>Historique : La traite des fourrures en Nouvelle-France</vt:lpstr>
      <vt:lpstr>Historique : L’ère industrielle</vt:lpstr>
      <vt:lpstr>Historique : Du 20ème siècle à aujourd’hui</vt:lpstr>
      <vt:lpstr>La structure de la peau</vt:lpstr>
      <vt:lpstr>La structure de la peau Coupe transversale</vt:lpstr>
      <vt:lpstr>La structure de la peau Ingrédient principal du cuir</vt:lpstr>
      <vt:lpstr>Tannage au chrome</vt:lpstr>
      <vt:lpstr>Tannage au chrome Du champ à l’entrepôt</vt:lpstr>
      <vt:lpstr>Tannage au chrome Usine de tannage</vt:lpstr>
      <vt:lpstr>Tannage au chrome Usine de tannage</vt:lpstr>
      <vt:lpstr>Tannage au chrome De l’entrepôt à la finition </vt:lpstr>
      <vt:lpstr>Tannage au chrome Finissage du cuir : les polymères</vt:lpstr>
      <vt:lpstr>Le cuir, aujourd’hui</vt:lpstr>
      <vt:lpstr>PowerPoint Presentation</vt:lpstr>
      <vt:lpstr>PowerPoint Presentation</vt:lpstr>
      <vt:lpstr>Liens avec le secondaire</vt:lpstr>
      <vt:lpstr>Liens avec le secondaire En science et technologie</vt:lpstr>
      <vt:lpstr>Liens avec le secondaire Univers social</vt:lpstr>
      <vt:lpstr>Reconnaissez-vous ces peaux?</vt:lpstr>
      <vt:lpstr>PowerPoint Presentation</vt:lpstr>
      <vt:lpstr>PowerPoint Presentation</vt:lpstr>
      <vt:lpstr>Fin</vt:lpstr>
      <vt:lpstr>Références</vt:lpstr>
      <vt:lpstr>Images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2016-03-21T15:17:51Z</dcterms:created>
  <dcterms:modified xsi:type="dcterms:W3CDTF">2016-04-03T23:09:31Z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TC028010599991</vt:lpwstr>
  </property>
</Properties>
</file>