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3" r:id="rId1"/>
  </p:sldMasterIdLst>
  <p:notesMasterIdLst>
    <p:notesMasterId r:id="rId40"/>
  </p:notesMasterIdLst>
  <p:sldIdLst>
    <p:sldId id="256" r:id="rId2"/>
    <p:sldId id="257" r:id="rId3"/>
    <p:sldId id="262" r:id="rId4"/>
    <p:sldId id="264" r:id="rId5"/>
    <p:sldId id="263" r:id="rId6"/>
    <p:sldId id="304" r:id="rId7"/>
    <p:sldId id="305" r:id="rId8"/>
    <p:sldId id="306" r:id="rId9"/>
    <p:sldId id="307" r:id="rId10"/>
    <p:sldId id="308" r:id="rId11"/>
    <p:sldId id="265" r:id="rId12"/>
    <p:sldId id="314" r:id="rId13"/>
    <p:sldId id="311" r:id="rId14"/>
    <p:sldId id="319" r:id="rId15"/>
    <p:sldId id="315" r:id="rId16"/>
    <p:sldId id="267" r:id="rId17"/>
    <p:sldId id="295" r:id="rId18"/>
    <p:sldId id="293" r:id="rId19"/>
    <p:sldId id="303" r:id="rId20"/>
    <p:sldId id="299" r:id="rId21"/>
    <p:sldId id="281" r:id="rId22"/>
    <p:sldId id="274" r:id="rId23"/>
    <p:sldId id="282" r:id="rId24"/>
    <p:sldId id="284" r:id="rId25"/>
    <p:sldId id="286" r:id="rId26"/>
    <p:sldId id="297" r:id="rId27"/>
    <p:sldId id="296" r:id="rId28"/>
    <p:sldId id="316" r:id="rId29"/>
    <p:sldId id="300" r:id="rId30"/>
    <p:sldId id="301" r:id="rId31"/>
    <p:sldId id="302" r:id="rId32"/>
    <p:sldId id="318" r:id="rId33"/>
    <p:sldId id="317" r:id="rId34"/>
    <p:sldId id="271" r:id="rId35"/>
    <p:sldId id="283" r:id="rId36"/>
    <p:sldId id="320" r:id="rId37"/>
    <p:sldId id="321" r:id="rId38"/>
    <p:sldId id="29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88750"/>
  </p:normalViewPr>
  <p:slideViewPr>
    <p:cSldViewPr snapToGrid="0" snapToObjects="1">
      <p:cViewPr varScale="1">
        <p:scale>
          <a:sx n="115" d="100"/>
          <a:sy n="115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3216A-BE96-BD46-BF90-E3903FE26574}" type="datetimeFigureOut">
              <a:rPr lang="fr-FR" smtClean="0"/>
              <a:t>17/04/2016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66282-8C4D-5948-8354-9C003CB4C60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204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ol%C3%A9cule" TargetMode="External"/><Relationship Id="rId7" Type="http://schemas.openxmlformats.org/officeDocument/2006/relationships/hyperlink" Target="https://fr.wikipedia.org/wiki/Module_de_Young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r.wikipedia.org/wiki/Taux_de_cristallinit%C3%A9" TargetMode="External"/><Relationship Id="rId5" Type="http://schemas.openxmlformats.org/officeDocument/2006/relationships/hyperlink" Target="https://fr.wikipedia.org/wiki/Encombrement_st%C3%A9rique" TargetMode="External"/><Relationship Id="rId4" Type="http://schemas.openxmlformats.org/officeDocument/2006/relationships/hyperlink" Target="https://fr.wikipedia.org/wiki/Liaison_carbone-azote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teel" TargetMode="External"/><Relationship Id="rId3" Type="http://schemas.openxmlformats.org/officeDocument/2006/relationships/hyperlink" Target="https://en.wikipedia.org/wiki/Titanium" TargetMode="External"/><Relationship Id="rId7" Type="http://schemas.openxmlformats.org/officeDocument/2006/relationships/hyperlink" Target="https://en.wikipedia.org/wiki/Plastic_deformatio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exagonal_lattice" TargetMode="External"/><Relationship Id="rId5" Type="http://schemas.openxmlformats.org/officeDocument/2006/relationships/hyperlink" Target="https://en.wikipedia.org/wiki/Alloy" TargetMode="External"/><Relationship Id="rId4" Type="http://schemas.openxmlformats.org/officeDocument/2006/relationships/hyperlink" Target="https://en.wikipedia.org/wiki/AMG6T" TargetMode="External"/><Relationship Id="rId9" Type="http://schemas.openxmlformats.org/officeDocument/2006/relationships/hyperlink" Target="https://en.wikipedia.org/wiki/Casting_(metalworking)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Physique_des_plasma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a/search?client=safari&amp;rls=en&amp;q=discovery+navette+spatiale+vitesse+maximale&amp;stick=H4sIAAAAAAAAAOPgE-LQz9U3MIsvMdFSyE620i8uSExOTcvJTM8ogbCTixLTSqyKC1JTUwDf2602LgAAAA&amp;sa=X&amp;ved=0ahUKEwjx196q_IvMAhVDbD4KHe-aBJgQ6BMIkgEoADA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a/search?client=safari&amp;rls=en&amp;q=discovery+navette+spatiale+co%C3%BBt&amp;stick=H4sIAAAAAAAAAOPgE-LQz9U3MIsvMdGSz0620i8uSExOTcvJTM8ogbCTixLTSqyS84tLAOXq2uwtAAAA&amp;sa=X&amp;ved=0ahUKEwjx196q_IvMAhVDbD4KHe-aBJgQ6BMIlQEoADAU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Fusée issue</a:t>
            </a:r>
            <a:r>
              <a:rPr lang="fr-FR" baseline="0" dirty="0" smtClean="0"/>
              <a:t> d’un missile balistique </a:t>
            </a:r>
          </a:p>
          <a:p>
            <a:r>
              <a:rPr lang="fr-FR" baseline="0" dirty="0" smtClean="0"/>
              <a:t>Pendant les années de la guerre froide 1947-1991</a:t>
            </a:r>
          </a:p>
          <a:p>
            <a:r>
              <a:rPr lang="fr-FR" dirty="0" smtClean="0"/>
              <a:t>Masse</a:t>
            </a:r>
            <a:r>
              <a:rPr lang="fr-FR" baseline="0" dirty="0" smtClean="0"/>
              <a:t> de 83,6 kg             </a:t>
            </a:r>
          </a:p>
          <a:p>
            <a:r>
              <a:rPr lang="fr-FR" baseline="0" dirty="0" smtClean="0"/>
              <a:t>Effectue une orbite en 96 minutes et 17 seconde </a:t>
            </a:r>
          </a:p>
          <a:p>
            <a:r>
              <a:rPr lang="fr-FR" baseline="0" dirty="0" smtClean="0"/>
              <a:t>A un diamètre de 58 centimètres</a:t>
            </a:r>
          </a:p>
          <a:p>
            <a:r>
              <a:rPr lang="fr-FR" baseline="0" dirty="0" smtClean="0"/>
              <a:t>À envoyé les fameux signale radio « </a:t>
            </a:r>
            <a:r>
              <a:rPr lang="fr-FR" baseline="0" dirty="0" err="1" smtClean="0"/>
              <a:t>bip-bip</a:t>
            </a:r>
            <a:r>
              <a:rPr lang="fr-FR" baseline="0" dirty="0" smtClean="0"/>
              <a:t>»</a:t>
            </a:r>
          </a:p>
          <a:p>
            <a:r>
              <a:rPr lang="fr-FR" baseline="0" dirty="0" smtClean="0"/>
              <a:t>Mission a durée 92 jours , 1440 orbites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928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Devant 120 °C </a:t>
            </a:r>
          </a:p>
          <a:p>
            <a:r>
              <a:rPr lang="fr-FR" dirty="0" smtClean="0"/>
              <a:t>Derrière -150°C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487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Bras</a:t>
            </a:r>
            <a:r>
              <a:rPr lang="fr-FR" baseline="0" dirty="0" smtClean="0"/>
              <a:t> et jambes sont souples</a:t>
            </a:r>
          </a:p>
          <a:p>
            <a:r>
              <a:rPr lang="fr-FR" baseline="0" dirty="0" smtClean="0"/>
              <a:t>Tronc et bassin rigides</a:t>
            </a:r>
          </a:p>
          <a:p>
            <a:r>
              <a:rPr lang="fr-FR" baseline="0" dirty="0" err="1" smtClean="0"/>
              <a:t>Lcvg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liquid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cooling</a:t>
            </a:r>
            <a:r>
              <a:rPr lang="fr-FR" baseline="0" dirty="0" smtClean="0"/>
              <a:t> and ventilation </a:t>
            </a:r>
            <a:r>
              <a:rPr lang="fr-FR" baseline="0" dirty="0" err="1" smtClean="0"/>
              <a:t>garment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1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 fait de la présence du groupe phényle dans la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molécule de PPD-T, il n'y a pas libre rotation autour de la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liaison carbone-azote, la conformation s-cis est impossible (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encombrement stérique). La conformation s-trans est donc la plus généralement observée. Les chaînes sont bien alignées, régulières et orientées. De ce fait, le Kevlar est très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cristallin, ce qui explique sa rigidité (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E) et sa résistance à la rupture (σ).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908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polyester film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retains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a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(–70 to 150°C [–94 to 302°F]),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–250 to 200°C (–418 to 392°F)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not as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demanding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 smtClean="0"/>
          </a:p>
          <a:p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thermal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Table 1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thermal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remaining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pages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bulletin.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315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255°</a:t>
            </a:r>
            <a:r>
              <a:rPr lang="fr-FR" baseline="0" dirty="0" smtClean="0"/>
              <a:t> C pour nylon 6,6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668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axial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webbings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carries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loads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pressurization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manned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and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integrity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SSA.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restraint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fabricated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Dacron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fabric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Pression inférieur</a:t>
            </a:r>
            <a:r>
              <a:rPr lang="fr-FR" baseline="0" dirty="0" smtClean="0"/>
              <a:t> a 1 car sinon trop difficile de bouger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847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676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633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Compléter</a:t>
            </a:r>
            <a:r>
              <a:rPr lang="fr-FR" baseline="0" dirty="0" smtClean="0"/>
              <a:t> le dernier vol depuis 2011 </a:t>
            </a:r>
          </a:p>
          <a:p>
            <a:r>
              <a:rPr lang="fr-FR" baseline="0" dirty="0" smtClean="0"/>
              <a:t>Masse a vide 60 526 kg</a:t>
            </a:r>
          </a:p>
          <a:p>
            <a:endParaRPr lang="fr-FR" baseline="0" dirty="0" smtClean="0"/>
          </a:p>
          <a:p>
            <a:r>
              <a:rPr lang="fr-FR" baseline="0" dirty="0" smtClean="0"/>
              <a:t>2017 </a:t>
            </a:r>
          </a:p>
          <a:p>
            <a:r>
              <a:rPr lang="fr-FR" baseline="0" dirty="0" smtClean="0"/>
              <a:t>vaisseau proton envoyer pour aller porter un </a:t>
            </a:r>
            <a:r>
              <a:rPr lang="fr-FR" baseline="0" dirty="0" err="1" smtClean="0"/>
              <a:t>pieces</a:t>
            </a:r>
            <a:r>
              <a:rPr lang="fr-FR" baseline="0" dirty="0" smtClean="0"/>
              <a:t> d’assemblage sur la station spatial internationale équipage international en permanence.</a:t>
            </a:r>
          </a:p>
          <a:p>
            <a:r>
              <a:rPr lang="fr-FR" baseline="0" dirty="0" smtClean="0"/>
              <a:t>Sas </a:t>
            </a:r>
            <a:r>
              <a:rPr lang="fr-FR" baseline="0" dirty="0" err="1" smtClean="0"/>
              <a:t>quest</a:t>
            </a:r>
            <a:r>
              <a:rPr lang="fr-FR" baseline="0" dirty="0" smtClean="0"/>
              <a:t> en 2001 envoyer par </a:t>
            </a:r>
            <a:r>
              <a:rPr lang="fr-FR" baseline="0" dirty="0" err="1" smtClean="0"/>
              <a:t>atlantis</a:t>
            </a:r>
            <a:endParaRPr lang="fr-FR" baseline="0" dirty="0" smtClean="0"/>
          </a:p>
          <a:p>
            <a:r>
              <a:rPr lang="fr-FR" baseline="0" dirty="0" err="1" smtClean="0"/>
              <a:t>Endeavour</a:t>
            </a:r>
            <a:r>
              <a:rPr lang="fr-FR" baseline="0" dirty="0" smtClean="0"/>
              <a:t> montage et assemblage des panneau solaire p6 en 2000 pour </a:t>
            </a:r>
            <a:r>
              <a:rPr lang="fr-FR" baseline="0" dirty="0" err="1" smtClean="0"/>
              <a:t>iss</a:t>
            </a: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6646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AMG6T type d’alliage utilisé pour le bouclier thermique </a:t>
            </a:r>
          </a:p>
          <a:p>
            <a:r>
              <a:rPr lang="fr-FR" baseline="0" dirty="0" smtClean="0"/>
              <a:t>Consumé 4 janvier 1958</a:t>
            </a:r>
          </a:p>
          <a:p>
            <a:r>
              <a:rPr lang="fr-FR" dirty="0" smtClean="0"/>
              <a:t>Température</a:t>
            </a:r>
            <a:r>
              <a:rPr lang="fr-FR" baseline="0" dirty="0" smtClean="0"/>
              <a:t> et densité haute ATM </a:t>
            </a:r>
          </a:p>
          <a:p>
            <a:r>
              <a:rPr lang="fr-FR" baseline="0" dirty="0" smtClean="0"/>
              <a:t>[ ] électron </a:t>
            </a:r>
          </a:p>
          <a:p>
            <a:endParaRPr lang="fr-F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>
                <a:hlinkClick r:id="rId3"/>
              </a:rPr>
              <a:t>titanium</a:t>
            </a:r>
            <a:r>
              <a:rPr lang="fr-FR" dirty="0" smtClean="0"/>
              <a:t> </a:t>
            </a:r>
            <a:r>
              <a:rPr lang="fr-FR" dirty="0" smtClean="0">
                <a:hlinkClick r:id="rId4"/>
              </a:rPr>
              <a:t>AMG6T</a:t>
            </a:r>
            <a:r>
              <a:rPr lang="fr-FR" dirty="0" smtClean="0"/>
              <a:t> </a:t>
            </a:r>
            <a:r>
              <a:rPr lang="fr-FR" dirty="0" smtClean="0">
                <a:hlinkClick r:id="rId5"/>
              </a:rPr>
              <a:t>alloy</a:t>
            </a:r>
            <a:r>
              <a:rPr lang="fr-FR" dirty="0" smtClean="0"/>
              <a:t> ("AMG"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dirty="0" err="1" smtClean="0"/>
              <a:t>abbreviation</a:t>
            </a:r>
            <a:r>
              <a:rPr lang="fr-FR" dirty="0" smtClean="0"/>
              <a:t> for "aluminium-</a:t>
            </a:r>
            <a:r>
              <a:rPr lang="fr-FR" dirty="0" err="1" smtClean="0"/>
              <a:t>magnesium</a:t>
            </a:r>
            <a:r>
              <a:rPr lang="fr-FR" dirty="0" smtClean="0"/>
              <a:t>" and "</a:t>
            </a:r>
            <a:r>
              <a:rPr lang="fr-FR" dirty="0" err="1" smtClean="0"/>
              <a:t>T</a:t>
            </a:r>
            <a:r>
              <a:rPr lang="fr-FR" dirty="0" smtClean="0"/>
              <a:t>" stands for "</a:t>
            </a:r>
            <a:r>
              <a:rPr lang="fr-FR" dirty="0" err="1" smtClean="0"/>
              <a:t>titanium</a:t>
            </a:r>
            <a:r>
              <a:rPr lang="fr-FR" dirty="0" smtClean="0"/>
              <a:t>"; the </a:t>
            </a:r>
            <a:r>
              <a:rPr lang="fr-FR" dirty="0" err="1" smtClean="0"/>
              <a:t>alloy</a:t>
            </a:r>
            <a:r>
              <a:rPr lang="fr-FR" dirty="0" smtClean="0"/>
              <a:t> </a:t>
            </a:r>
            <a:r>
              <a:rPr lang="fr-FR" dirty="0" err="1" smtClean="0"/>
              <a:t>contains</a:t>
            </a:r>
            <a:r>
              <a:rPr lang="fr-FR" dirty="0" smtClean="0"/>
              <a:t> 6% of </a:t>
            </a:r>
            <a:r>
              <a:rPr lang="fr-FR" dirty="0" err="1" smtClean="0"/>
              <a:t>magnesium</a:t>
            </a:r>
            <a:r>
              <a:rPr lang="fr-FR" dirty="0" smtClean="0"/>
              <a:t> and 0.2% of </a:t>
            </a:r>
            <a:r>
              <a:rPr lang="fr-FR" dirty="0" err="1" smtClean="0"/>
              <a:t>titanium</a:t>
            </a:r>
            <a:r>
              <a:rPr lang="fr-FR" baseline="30000" dirty="0" smtClean="0"/>
              <a:t>[44]</a:t>
            </a:r>
            <a:r>
              <a:rPr lang="fr-FR" dirty="0" smtClean="0"/>
              <a:t>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Magnesium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alloys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a </a:t>
            </a:r>
            <a:r>
              <a:rPr lang="fr-FR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hexagonal lattice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affects the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alloys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Plastic deformation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hexagonal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lattice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complicated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cubic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latticed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aluminium,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copper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steel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magnesium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alloys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typically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cast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alloys</a:t>
            </a:r>
            <a:r>
              <a:rPr lang="fr-FR" dirty="0" smtClean="0">
                <a:effectLst/>
              </a:rPr>
              <a:t> </a:t>
            </a: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34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Enterprise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concu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pour faire des tests d’approche et d’atterrissage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5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Columbia : </a:t>
            </a:r>
            <a:r>
              <a:rPr lang="fr-FR" baseline="0" dirty="0" smtClean="0"/>
              <a:t>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collision lors du décollage du bord d'attaque de l'aile gauche bloc de mousse isolante qui s'était détaché du réservoir principal. Lors de la rentrée dans l'atmosphère, plasma entré dans structure , reste destruction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force aérodynamique quand elle gauche s’est rompu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659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Challenger ;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 cours du décollage, après seulement 73 secondes de vol alors qu'elle évoluait à 3 200 km/h.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Plus long mission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15 jours 2 heure module </a:t>
            </a:r>
            <a:r>
              <a:rPr lang="fr-FR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harminy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station spatial ISS</a:t>
            </a:r>
          </a:p>
          <a:p>
            <a:endParaRPr lang="fr-F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Discovery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Vitesse maximale : </a:t>
            </a:r>
            <a:r>
              <a:rPr lang="fr-FR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28 000 km/h</a:t>
            </a:r>
            <a:endParaRPr lang="fr-FR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Coût : </a:t>
            </a:r>
            <a:r>
              <a:rPr lang="fr-FR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196 milliards USD (2011)</a:t>
            </a:r>
          </a:p>
          <a:p>
            <a:r>
              <a:rPr lang="fr-FR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39 vols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89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L'émissivité est la grandeur qui permet de connaître la part de flux réémise après absorption.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293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Atlantis 27 446 tuiles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229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Water</a:t>
            </a:r>
            <a:r>
              <a:rPr lang="fr-FR" baseline="0" dirty="0" err="1" smtClean="0"/>
              <a:t>proofing</a:t>
            </a:r>
            <a:r>
              <a:rPr lang="fr-FR" baseline="0" dirty="0" smtClean="0"/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dimethylethoxysilane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Silice pure a 99,7 %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Espace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dilatepresque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 comparativement au fuselage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réentre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température peuvent atteindre 1648 °C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7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Orange beaucoup plus souple</a:t>
            </a:r>
            <a:r>
              <a:rPr lang="fr-FR" baseline="0" dirty="0" smtClean="0"/>
              <a:t> et moins encombrante plus visible si crash </a:t>
            </a:r>
          </a:p>
          <a:p>
            <a:r>
              <a:rPr lang="fr-FR" baseline="0" dirty="0" smtClean="0"/>
              <a:t>Blanche – pour </a:t>
            </a:r>
            <a:r>
              <a:rPr lang="fr-FR" baseline="0" dirty="0" err="1" smtClean="0"/>
              <a:t>réflichir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rayonement</a:t>
            </a:r>
            <a:r>
              <a:rPr lang="fr-FR" baseline="0" dirty="0" smtClean="0"/>
              <a:t> solaire beaucoup plus grosse et encombrante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166282-8C4D-5948-8354-9C003CB4C60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303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83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2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10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11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27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9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0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3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3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68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51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53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2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116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4/17/2016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27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Polym%C3%A8r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hyperlink" Target="https://fr.wikipedia.org/wiki/Thermoplastiqu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a/books?id=cCYP0rVR_IEC&amp;pg=PT53&amp;lpg=PT53&amp;dq=1,135+W/m2&amp;source=bl&amp;ots=IFjI08yHhO&amp;sig=5BB-" TargetMode="External"/><Relationship Id="rId3" Type="http://schemas.openxmlformats.org/officeDocument/2006/relationships/hyperlink" Target="http://www.nasa.gov/feature/first-3d-woven-composite-for-nasa-thermal-protection-systems" TargetMode="External"/><Relationship Id="rId7" Type="http://schemas.openxmlformats.org/officeDocument/2006/relationships/hyperlink" Target="https://en.wikipedia.org/wiki/Sputnik_1#Design" TargetMode="External"/><Relationship Id="rId2" Type="http://schemas.openxmlformats.org/officeDocument/2006/relationships/hyperlink" Target="http://www.compositesworld.com/articles/orion-re-entry-system-composites-displace-meta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eat_shield" TargetMode="External"/><Relationship Id="rId5" Type="http://schemas.openxmlformats.org/officeDocument/2006/relationships/hyperlink" Target="http://www.infovisual.info/05/102_fr.html" TargetMode="External"/><Relationship Id="rId4" Type="http://schemas.openxmlformats.org/officeDocument/2006/relationships/hyperlink" Target="http://max.q.pagesperso-orange.fr/docs/entry.htm" TargetMode="External"/><Relationship Id="rId9" Type="http://schemas.openxmlformats.org/officeDocument/2006/relationships/hyperlink" Target="https://en.wikipedia.org/wiki/Space_Shuttle_thermal_protection_syst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at_shield" TargetMode="External"/><Relationship Id="rId7" Type="http://schemas.openxmlformats.org/officeDocument/2006/relationships/hyperlink" Target="http://www.nexans.com/Canada/family/doc/en/dacron.pdf" TargetMode="External"/><Relationship Id="rId2" Type="http://schemas.openxmlformats.org/officeDocument/2006/relationships/hyperlink" Target="http://www.astrosurf.com/luxorion/astronautique-combinaison-spatiale4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sa.dupontteijinfilms.com/informationcenter/downloads/Physical_And_Thermal_Properties.pdf" TargetMode="External"/><Relationship Id="rId5" Type="http://schemas.openxmlformats.org/officeDocument/2006/relationships/hyperlink" Target="http://www.dupont.com/content/dam/assets/products-and-services/electronic-electrical-materials/assets/DPP_Nomex410_K20612-1.pdf" TargetMode="External"/><Relationship Id="rId4" Type="http://schemas.openxmlformats.org/officeDocument/2006/relationships/hyperlink" Target="https://www.pedagogie.ac-aixmarseille.fr/upload/docs/application/pdf/2013-06/theric_resistance_dun_materiau_a_la_traction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Les matériaux de l’espace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marie-</a:t>
            </a:r>
            <a:r>
              <a:rPr lang="fr-FR" dirty="0" err="1" smtClean="0"/>
              <a:t>laurence</a:t>
            </a:r>
            <a:r>
              <a:rPr lang="fr-FR" dirty="0" smtClean="0"/>
              <a:t> </a:t>
            </a:r>
            <a:r>
              <a:rPr lang="fr-FR" dirty="0" err="1" smtClean="0"/>
              <a:t>lebreux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03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Discovery</a:t>
            </a:r>
            <a:r>
              <a:rPr lang="fr-FR" dirty="0" smtClean="0"/>
              <a:t> et Challenger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43792" y="1410347"/>
            <a:ext cx="4414084" cy="5079478"/>
          </a:xfrm>
        </p:spPr>
        <p:txBody>
          <a:bodyPr>
            <a:noAutofit/>
          </a:bodyPr>
          <a:lstStyle/>
          <a:p>
            <a:r>
              <a:rPr lang="fr-FR" sz="2400" dirty="0" err="1"/>
              <a:t>Discovery</a:t>
            </a:r>
            <a:r>
              <a:rPr lang="fr-FR" sz="2400" dirty="0"/>
              <a:t> </a:t>
            </a:r>
          </a:p>
          <a:p>
            <a:r>
              <a:rPr lang="fr-FR" sz="2400" dirty="0"/>
              <a:t>Construction 1979-1983</a:t>
            </a:r>
          </a:p>
          <a:p>
            <a:r>
              <a:rPr lang="fr-FR" sz="2400" dirty="0"/>
              <a:t>255,85 jours : 168 millions km</a:t>
            </a:r>
          </a:p>
          <a:p>
            <a:r>
              <a:rPr lang="fr-FR" sz="2400" dirty="0"/>
              <a:t>Fin du programme mars </a:t>
            </a:r>
            <a:r>
              <a:rPr lang="fr-FR" sz="2400" dirty="0" smtClean="0"/>
              <a:t>2011</a:t>
            </a:r>
          </a:p>
          <a:p>
            <a:endParaRPr lang="fr-FR" sz="2400" dirty="0"/>
          </a:p>
          <a:p>
            <a:r>
              <a:rPr lang="fr-FR" sz="2400" dirty="0" smtClean="0"/>
              <a:t>Challenger </a:t>
            </a:r>
          </a:p>
          <a:p>
            <a:r>
              <a:rPr lang="fr-FR" sz="2400" dirty="0" smtClean="0"/>
              <a:t>construction 1980</a:t>
            </a:r>
          </a:p>
          <a:p>
            <a:r>
              <a:rPr lang="fr-FR" sz="2400" dirty="0" smtClean="0"/>
              <a:t>9 vols </a:t>
            </a:r>
          </a:p>
          <a:p>
            <a:r>
              <a:rPr lang="fr-FR" sz="2400" dirty="0" smtClean="0"/>
              <a:t>Détruite en 1986</a:t>
            </a:r>
          </a:p>
          <a:p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6" y="1853248"/>
            <a:ext cx="3756184" cy="33103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029" y="1560202"/>
            <a:ext cx="2989254" cy="38964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25336" y="5333557"/>
            <a:ext cx="3504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>
                <a:solidFill>
                  <a:schemeClr val="bg1"/>
                </a:solidFill>
              </a:rPr>
              <a:t>en.wikipedia.org</a:t>
            </a:r>
            <a:r>
              <a:rPr lang="fr-FR" sz="1000" dirty="0">
                <a:solidFill>
                  <a:schemeClr val="bg1"/>
                </a:solidFill>
              </a:rPr>
              <a:t>/wiki/</a:t>
            </a:r>
            <a:r>
              <a:rPr lang="fr-FR" sz="1000" dirty="0" err="1">
                <a:solidFill>
                  <a:schemeClr val="bg1"/>
                </a:solidFill>
              </a:rPr>
              <a:t>Canadarm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68029" y="5456667"/>
            <a:ext cx="28091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 smtClean="0">
                <a:solidFill>
                  <a:schemeClr val="bg1"/>
                </a:solidFill>
              </a:rPr>
              <a:t>fr.wikipedia.org</a:t>
            </a:r>
            <a:r>
              <a:rPr lang="fr-FR" sz="1000" dirty="0" smtClean="0">
                <a:solidFill>
                  <a:schemeClr val="bg1"/>
                </a:solidFill>
              </a:rPr>
              <a:t>/wiki/</a:t>
            </a:r>
            <a:r>
              <a:rPr lang="fr-FR" sz="1000" dirty="0" err="1" smtClean="0">
                <a:solidFill>
                  <a:schemeClr val="bg1"/>
                </a:solidFill>
              </a:rPr>
              <a:t>Julie_Payette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matériaux des navettes spatiales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19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thermique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56" y="1695823"/>
            <a:ext cx="8191500" cy="37084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82390" y="1521012"/>
            <a:ext cx="22422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Rev</a:t>
            </a:r>
            <a:r>
              <a:rPr lang="fr-CA" dirty="0" err="1" smtClean="0"/>
              <a:t>êtement</a:t>
            </a:r>
            <a:r>
              <a:rPr lang="fr-CA" dirty="0" smtClean="0"/>
              <a:t> renforcé en carbone-carbone</a:t>
            </a:r>
          </a:p>
          <a:p>
            <a:endParaRPr lang="fr-CA" dirty="0"/>
          </a:p>
          <a:p>
            <a:r>
              <a:rPr lang="fr-CA" dirty="0" smtClean="0"/>
              <a:t>Tuiles d’isolation pour hautes températures</a:t>
            </a:r>
          </a:p>
          <a:p>
            <a:endParaRPr lang="fr-CA" dirty="0"/>
          </a:p>
          <a:p>
            <a:r>
              <a:rPr lang="fr-CA" dirty="0" smtClean="0"/>
              <a:t>Tuiles d’isolation pour bases températures</a:t>
            </a:r>
          </a:p>
          <a:p>
            <a:endParaRPr lang="fr-CA" dirty="0"/>
          </a:p>
          <a:p>
            <a:r>
              <a:rPr lang="fr-CA" dirty="0" smtClean="0"/>
              <a:t>Couvertures isolantes</a:t>
            </a:r>
          </a:p>
          <a:p>
            <a:endParaRPr lang="fr-CA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48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Bouclier thermique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54621" y="1651652"/>
            <a:ext cx="3639169" cy="1961143"/>
          </a:xfrm>
        </p:spPr>
        <p:txBody>
          <a:bodyPr/>
          <a:lstStyle/>
          <a:p>
            <a:r>
              <a:rPr lang="fr-FR" dirty="0" smtClean="0"/>
              <a:t>Tuile de silice</a:t>
            </a:r>
          </a:p>
          <a:p>
            <a:r>
              <a:rPr lang="fr-FR" dirty="0" smtClean="0"/>
              <a:t>70 % de l’isolation extérieur</a:t>
            </a:r>
          </a:p>
          <a:p>
            <a:r>
              <a:rPr lang="fr-FR" dirty="0" smtClean="0"/>
              <a:t>15 à 20 cm carré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088" y="3700479"/>
            <a:ext cx="2794000" cy="22225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90" y="2006178"/>
            <a:ext cx="3594100" cy="2857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732" y="1944622"/>
            <a:ext cx="3666608" cy="2933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490" y="4893497"/>
            <a:ext cx="26954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www.futura-sciences.com</a:t>
            </a:r>
            <a:r>
              <a:rPr lang="fr-FR" sz="1000" dirty="0">
                <a:solidFill>
                  <a:schemeClr val="bg1"/>
                </a:solidFill>
              </a:rPr>
              <a:t>//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568" y="4969283"/>
            <a:ext cx="26954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www.futura-sciences.com</a:t>
            </a:r>
            <a:r>
              <a:rPr lang="fr-FR" sz="1000" dirty="0">
                <a:solidFill>
                  <a:schemeClr val="bg1"/>
                </a:solidFill>
              </a:rPr>
              <a:t>//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65088" y="6010663"/>
            <a:ext cx="26661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.</a:t>
            </a:r>
            <a:r>
              <a:rPr lang="fr-FR" sz="1000" dirty="0" err="1" smtClean="0">
                <a:solidFill>
                  <a:schemeClr val="bg1"/>
                </a:solidFill>
              </a:rPr>
              <a:t>wikipedia.org</a:t>
            </a:r>
            <a:r>
              <a:rPr lang="fr-FR" sz="1000" dirty="0" smtClean="0">
                <a:solidFill>
                  <a:schemeClr val="bg1"/>
                </a:solidFill>
              </a:rPr>
              <a:t>/wiki/</a:t>
            </a:r>
            <a:r>
              <a:rPr lang="fr-FR" sz="1000" dirty="0" err="1" smtClean="0">
                <a:solidFill>
                  <a:schemeClr val="bg1"/>
                </a:solidFill>
              </a:rPr>
              <a:t>Bouclier_thermique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585" y="823415"/>
            <a:ext cx="9404723" cy="1400530"/>
          </a:xfrm>
        </p:spPr>
        <p:txBody>
          <a:bodyPr/>
          <a:lstStyle/>
          <a:p>
            <a:r>
              <a:rPr lang="fr-FR" smtClean="0"/>
              <a:t>Bouclier thermique </a:t>
            </a:r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40" y="1956659"/>
            <a:ext cx="10937733" cy="4064313"/>
          </a:xfrm>
        </p:spPr>
      </p:pic>
      <p:sp>
        <p:nvSpPr>
          <p:cNvPr id="6" name="ZoneTexte 5"/>
          <p:cNvSpPr txBox="1"/>
          <p:nvPr/>
        </p:nvSpPr>
        <p:spPr>
          <a:xfrm>
            <a:off x="10030265" y="2987857"/>
            <a:ext cx="450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pace Shuttle Thermal Tile Demonstration [SD, 480p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193" y="618433"/>
            <a:ext cx="7330697" cy="5498022"/>
          </a:xfrm>
        </p:spPr>
      </p:pic>
      <p:sp>
        <p:nvSpPr>
          <p:cNvPr id="5" name="ZoneTexte 4"/>
          <p:cNvSpPr txBox="1"/>
          <p:nvPr/>
        </p:nvSpPr>
        <p:spPr>
          <a:xfrm>
            <a:off x="9004514" y="2278251"/>
            <a:ext cx="266571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 smtClean="0"/>
              <a:t>Tuile du bouclier thermique à l’œuvre !!</a:t>
            </a:r>
            <a:endParaRPr lang="fr-FR" sz="2600" dirty="0"/>
          </a:p>
        </p:txBody>
      </p:sp>
      <p:sp>
        <p:nvSpPr>
          <p:cNvPr id="6" name="Rectangle 5"/>
          <p:cNvSpPr/>
          <p:nvPr/>
        </p:nvSpPr>
        <p:spPr>
          <a:xfrm>
            <a:off x="903193" y="6297023"/>
            <a:ext cx="3054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err="1">
                <a:solidFill>
                  <a:schemeClr val="bg1"/>
                </a:solidFill>
              </a:rPr>
              <a:t>Shuttle</a:t>
            </a:r>
            <a:r>
              <a:rPr lang="fr-FR" sz="1000" dirty="0">
                <a:solidFill>
                  <a:schemeClr val="bg1"/>
                </a:solidFill>
              </a:rPr>
              <a:t> Thermal </a:t>
            </a:r>
            <a:r>
              <a:rPr lang="fr-FR" sz="1000" dirty="0" err="1">
                <a:solidFill>
                  <a:schemeClr val="bg1"/>
                </a:solidFill>
              </a:rPr>
              <a:t>Tile</a:t>
            </a:r>
            <a:r>
              <a:rPr lang="fr-FR" sz="1000" dirty="0">
                <a:solidFill>
                  <a:schemeClr val="bg1"/>
                </a:solidFill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Demonstration.mp4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0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matériaux des combinaisons spatiales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600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563" y="832656"/>
            <a:ext cx="9696271" cy="1400530"/>
          </a:xfrm>
        </p:spPr>
        <p:txBody>
          <a:bodyPr/>
          <a:lstStyle/>
          <a:p>
            <a:r>
              <a:rPr lang="fr-FR" dirty="0" smtClean="0"/>
              <a:t>Différents modèles </a:t>
            </a:r>
            <a:r>
              <a:rPr lang="fr-FR" smtClean="0"/>
              <a:t>de combinaisons</a:t>
            </a:r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63" y="2248684"/>
            <a:ext cx="11688147" cy="383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7359" y="345282"/>
            <a:ext cx="9404723" cy="1400530"/>
          </a:xfrm>
        </p:spPr>
        <p:txBody>
          <a:bodyPr/>
          <a:lstStyle/>
          <a:p>
            <a:r>
              <a:rPr lang="fr-FR" dirty="0" smtClean="0"/>
              <a:t> 2 types de Combinaisons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619" y="1338089"/>
            <a:ext cx="2527041" cy="42454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517" y="1338089"/>
            <a:ext cx="3396343" cy="42454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427356" y="1745812"/>
            <a:ext cx="2078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Usage à</a:t>
            </a:r>
          </a:p>
          <a:p>
            <a:r>
              <a:rPr lang="fr-FR" sz="2400" dirty="0"/>
              <a:t>l</a:t>
            </a:r>
            <a:r>
              <a:rPr lang="fr-FR" sz="2400" dirty="0" smtClean="0"/>
              <a:t>’intérieur du </a:t>
            </a:r>
          </a:p>
          <a:p>
            <a:r>
              <a:rPr lang="fr-FR" sz="2400" dirty="0" smtClean="0"/>
              <a:t>vaisseau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8941594" y="1745812"/>
            <a:ext cx="2444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Usage à</a:t>
            </a:r>
          </a:p>
          <a:p>
            <a:r>
              <a:rPr lang="fr-FR" sz="2400" dirty="0" smtClean="0"/>
              <a:t>l’extérieur du </a:t>
            </a:r>
          </a:p>
          <a:p>
            <a:r>
              <a:rPr lang="fr-FR" sz="2400" dirty="0" smtClean="0"/>
              <a:t>vaisseau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179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EMU – Combinaison de mobilité extravéhiculaire </a:t>
            </a:r>
            <a:r>
              <a:rPr lang="fr-FR" sz="2800" dirty="0"/>
              <a:t>(</a:t>
            </a:r>
            <a:r>
              <a:rPr lang="fr-FR" sz="2800" dirty="0" err="1"/>
              <a:t>External</a:t>
            </a:r>
            <a:r>
              <a:rPr lang="fr-FR" sz="2800" dirty="0"/>
              <a:t> </a:t>
            </a:r>
            <a:r>
              <a:rPr lang="fr-FR" sz="2800" dirty="0" err="1"/>
              <a:t>mobility</a:t>
            </a:r>
            <a:r>
              <a:rPr lang="fr-FR" sz="2800" dirty="0"/>
              <a:t> unit)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26620" y="2316390"/>
            <a:ext cx="5467969" cy="375894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14 couches de matériaux</a:t>
            </a:r>
          </a:p>
          <a:p>
            <a:endParaRPr lang="fr-FR" dirty="0"/>
          </a:p>
          <a:p>
            <a:r>
              <a:rPr lang="fr-FR" dirty="0" smtClean="0"/>
              <a:t>1 refroidissement</a:t>
            </a:r>
            <a:endParaRPr lang="fr-FR" dirty="0"/>
          </a:p>
          <a:p>
            <a:endParaRPr lang="fr-FR" dirty="0"/>
          </a:p>
          <a:p>
            <a:r>
              <a:rPr lang="fr-FR" dirty="0"/>
              <a:t>2 </a:t>
            </a:r>
            <a:r>
              <a:rPr lang="fr-FR" dirty="0" smtClean="0"/>
              <a:t>pressions</a:t>
            </a:r>
          </a:p>
          <a:p>
            <a:r>
              <a:rPr lang="fr-FR" dirty="0" smtClean="0"/>
              <a:t>1 couche de maintien</a:t>
            </a:r>
            <a:endParaRPr lang="fr-FR" dirty="0"/>
          </a:p>
          <a:p>
            <a:endParaRPr lang="fr-FR" dirty="0"/>
          </a:p>
          <a:p>
            <a:r>
              <a:rPr lang="fr-FR" dirty="0" smtClean="0"/>
              <a:t>9 couches </a:t>
            </a:r>
            <a:r>
              <a:rPr lang="fr-FR" dirty="0"/>
              <a:t>de TMG</a:t>
            </a:r>
          </a:p>
          <a:p>
            <a:endParaRPr lang="fr-FR" dirty="0"/>
          </a:p>
          <a:p>
            <a:r>
              <a:rPr lang="fr-FR" dirty="0"/>
              <a:t>1 couche externe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83" y="2097982"/>
            <a:ext cx="5594349" cy="41957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6483" y="6415367"/>
            <a:ext cx="26452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er.jsc.nasa.gov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seh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suitnasa.html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quoi sera-t-il question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fr-FR" sz="3200" dirty="0" smtClean="0"/>
              <a:t>Moments marquants du monde de l’espace</a:t>
            </a:r>
          </a:p>
          <a:p>
            <a:pPr>
              <a:lnSpc>
                <a:spcPct val="200000"/>
              </a:lnSpc>
            </a:pPr>
            <a:r>
              <a:rPr lang="fr-FR" sz="3200" dirty="0" smtClean="0"/>
              <a:t>Les principaux matériaux des navettes spatiales</a:t>
            </a:r>
          </a:p>
          <a:p>
            <a:pPr>
              <a:lnSpc>
                <a:spcPct val="200000"/>
              </a:lnSpc>
            </a:pPr>
            <a:r>
              <a:rPr lang="fr-FR" sz="3200" dirty="0" smtClean="0"/>
              <a:t>Les matériaux des combinaisons spatiales</a:t>
            </a:r>
          </a:p>
          <a:p>
            <a:pPr>
              <a:lnSpc>
                <a:spcPct val="200000"/>
              </a:lnSpc>
            </a:pPr>
            <a:r>
              <a:rPr lang="fr-FR" sz="3200" dirty="0" smtClean="0"/>
              <a:t>Les liens avec le secondaire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254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92348" y="452718"/>
            <a:ext cx="3358486" cy="2924964"/>
          </a:xfrm>
        </p:spPr>
        <p:txBody>
          <a:bodyPr/>
          <a:lstStyle/>
          <a:p>
            <a:r>
              <a:rPr lang="fr-FR" dirty="0" smtClean="0"/>
              <a:t>Deux sections</a:t>
            </a:r>
            <a:br>
              <a:rPr lang="fr-FR" dirty="0" smtClean="0"/>
            </a:br>
            <a:r>
              <a:rPr lang="fr-FR" dirty="0" smtClean="0"/>
              <a:t>principales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92348" y="3393180"/>
            <a:ext cx="4729903" cy="1519782"/>
          </a:xfrm>
        </p:spPr>
        <p:txBody>
          <a:bodyPr>
            <a:noAutofit/>
          </a:bodyPr>
          <a:lstStyle/>
          <a:p>
            <a:r>
              <a:rPr lang="fr-FR" sz="2800" dirty="0" smtClean="0"/>
              <a:t>Couche interne :  LCVG</a:t>
            </a:r>
          </a:p>
          <a:p>
            <a:r>
              <a:rPr lang="fr-FR" sz="2800" dirty="0" smtClean="0"/>
              <a:t>Couche externe : TMG</a:t>
            </a:r>
            <a:endParaRPr lang="fr-FR" sz="28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01" y="266738"/>
            <a:ext cx="5227519" cy="59834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8498" y="6250153"/>
            <a:ext cx="25843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  <a:latin typeface=""/>
              </a:rPr>
              <a:t>2002 Society of Automotive </a:t>
            </a:r>
            <a:r>
              <a:rPr lang="fr-FR" sz="1000" dirty="0" err="1">
                <a:solidFill>
                  <a:schemeClr val="bg1"/>
                </a:solidFill>
                <a:latin typeface=""/>
              </a:rPr>
              <a:t>Engineers</a:t>
            </a:r>
            <a:r>
              <a:rPr lang="fr-FR" sz="1000" dirty="0">
                <a:solidFill>
                  <a:schemeClr val="bg1"/>
                </a:solidFill>
                <a:latin typeface=""/>
              </a:rPr>
              <a:t>, </a:t>
            </a:r>
            <a:r>
              <a:rPr lang="fr-FR" sz="1000" dirty="0" err="1">
                <a:solidFill>
                  <a:schemeClr val="bg1"/>
                </a:solidFill>
                <a:latin typeface=""/>
              </a:rPr>
              <a:t>Inc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1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 flipH="1">
            <a:off x="5421609" y="1991387"/>
            <a:ext cx="35859" cy="218738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8733453" y="2743200"/>
            <a:ext cx="26498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Couche 14</a:t>
            </a:r>
          </a:p>
          <a:p>
            <a:endParaRPr lang="fr-FR" sz="2800" dirty="0" smtClean="0"/>
          </a:p>
          <a:p>
            <a:r>
              <a:rPr lang="fr-FR" sz="2800" dirty="0" smtClean="0"/>
              <a:t>couche externe </a:t>
            </a:r>
            <a:endParaRPr lang="fr-FR" sz="2800" dirty="0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221" y="1449348"/>
            <a:ext cx="6968961" cy="4217658"/>
          </a:xfrm>
          <a:prstGeom prst="rect">
            <a:avLst/>
          </a:prstGeom>
          <a:effectLst/>
        </p:spPr>
      </p:pic>
      <p:sp>
        <p:nvSpPr>
          <p:cNvPr id="18" name="Cadre 17"/>
          <p:cNvSpPr/>
          <p:nvPr/>
        </p:nvSpPr>
        <p:spPr>
          <a:xfrm>
            <a:off x="4313582" y="4678131"/>
            <a:ext cx="2464905" cy="693134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 flipH="1" flipV="1">
            <a:off x="5005635" y="3804398"/>
            <a:ext cx="415974" cy="85689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002221" y="574556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5237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TMG -Thermal </a:t>
            </a:r>
            <a:r>
              <a:rPr lang="fr-FR" dirty="0" err="1" smtClean="0"/>
              <a:t>Micrometeoroid</a:t>
            </a:r>
            <a:r>
              <a:rPr lang="fr-FR" dirty="0" smtClean="0"/>
              <a:t> </a:t>
            </a:r>
            <a:r>
              <a:rPr lang="fr-FR" dirty="0" err="1" smtClean="0"/>
              <a:t>Garment</a:t>
            </a:r>
            <a:r>
              <a:rPr lang="fr-FR" dirty="0" smtClean="0"/>
              <a:t>  </a:t>
            </a:r>
            <a:r>
              <a:rPr lang="fr-FR" sz="2800" dirty="0" smtClean="0"/>
              <a:t>(couverture externe en ortho )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75201" y="2276853"/>
            <a:ext cx="8946541" cy="4195481"/>
          </a:xfrm>
        </p:spPr>
        <p:txBody>
          <a:bodyPr/>
          <a:lstStyle/>
          <a:p>
            <a:r>
              <a:rPr lang="fr-FR" sz="2800" dirty="0" smtClean="0"/>
              <a:t>Le TMG a 3 fonctions:</a:t>
            </a:r>
          </a:p>
          <a:p>
            <a:r>
              <a:rPr lang="fr-FR" sz="2800" dirty="0" smtClean="0"/>
              <a:t>Isoler l’occupant et prévenir la perte de chaleur</a:t>
            </a:r>
          </a:p>
          <a:p>
            <a:r>
              <a:rPr lang="fr-FR" sz="2800" dirty="0" smtClean="0"/>
              <a:t>Protéger des radiations solaires</a:t>
            </a:r>
          </a:p>
          <a:p>
            <a:r>
              <a:rPr lang="fr-FR" sz="2800" dirty="0" smtClean="0"/>
              <a:t>Protéger  des micrométéorites et autres débris</a:t>
            </a:r>
          </a:p>
          <a:p>
            <a:r>
              <a:rPr lang="fr-FR" sz="2800" dirty="0">
                <a:solidFill>
                  <a:schemeClr val="accent1"/>
                </a:solidFill>
              </a:rPr>
              <a:t>Ortho</a:t>
            </a:r>
            <a:r>
              <a:rPr lang="fr-FR" sz="2800" dirty="0"/>
              <a:t> : Kevlar, </a:t>
            </a:r>
            <a:r>
              <a:rPr lang="fr-FR" sz="2800" dirty="0" err="1"/>
              <a:t>Gore-Tex</a:t>
            </a:r>
            <a:r>
              <a:rPr lang="fr-FR" sz="2800" dirty="0"/>
              <a:t>, </a:t>
            </a:r>
            <a:r>
              <a:rPr lang="fr-FR" sz="2800" dirty="0" err="1"/>
              <a:t>Nomex</a:t>
            </a:r>
            <a:r>
              <a:rPr lang="fr-FR" sz="2800" dirty="0"/>
              <a:t> </a:t>
            </a:r>
            <a:r>
              <a:rPr lang="fr-FR" sz="2800" dirty="0" smtClean="0"/>
              <a:t> 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358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Gore-Tex</a:t>
            </a:r>
            <a:r>
              <a:rPr lang="fr-FR" dirty="0" smtClean="0"/>
              <a:t> –</a:t>
            </a:r>
            <a:r>
              <a:rPr lang="fr-FR" dirty="0" err="1" smtClean="0"/>
              <a:t>polytetrafluoroethylene</a:t>
            </a:r>
            <a:r>
              <a:rPr lang="fr-FR" dirty="0" smtClean="0"/>
              <a:t> - PTE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GORE-TEX®  </a:t>
            </a:r>
            <a:r>
              <a:rPr lang="fr-FR" dirty="0" smtClean="0"/>
              <a:t>très bonne résistance mécanique</a:t>
            </a:r>
          </a:p>
          <a:p>
            <a:r>
              <a:rPr lang="fr-FR" dirty="0" smtClean="0"/>
              <a:t>Résiste à l’abrasion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3172117"/>
            <a:ext cx="3671186" cy="26873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74498" y="2883413"/>
            <a:ext cx="59813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600" dirty="0" smtClean="0"/>
              <a:t>Disposition des atomes de fluor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600" dirty="0" smtClean="0"/>
              <a:t>Non polaire</a:t>
            </a:r>
          </a:p>
          <a:p>
            <a:pPr marL="285750" indent="-285750">
              <a:buFont typeface="Arial" charset="0"/>
              <a:buChar char="•"/>
            </a:pPr>
            <a:r>
              <a:rPr lang="fr-FR" sz="2600" dirty="0" smtClean="0"/>
              <a:t>Imperméable</a:t>
            </a:r>
            <a:endParaRPr lang="fr-FR" sz="2600" dirty="0"/>
          </a:p>
          <a:p>
            <a:pPr marL="285750" indent="-285750">
              <a:buFont typeface="Arial" charset="0"/>
              <a:buChar char="•"/>
            </a:pPr>
            <a:r>
              <a:rPr lang="fr-FR" sz="2600" dirty="0" smtClean="0"/>
              <a:t>Résiste a des températures de         -240° C à 280° C </a:t>
            </a:r>
            <a:endParaRPr lang="fr-FR" sz="2600" dirty="0"/>
          </a:p>
        </p:txBody>
      </p:sp>
      <p:sp>
        <p:nvSpPr>
          <p:cNvPr id="8" name="Rectangle 7"/>
          <p:cNvSpPr/>
          <p:nvPr/>
        </p:nvSpPr>
        <p:spPr>
          <a:xfrm>
            <a:off x="646111" y="5971997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>
                <a:solidFill>
                  <a:schemeClr val="bg1"/>
                </a:solidFill>
              </a:rPr>
              <a:t>en.wikipedia.org</a:t>
            </a:r>
            <a:r>
              <a:rPr lang="fr-FR" sz="1000" dirty="0">
                <a:solidFill>
                  <a:schemeClr val="bg1"/>
                </a:solidFill>
              </a:rPr>
              <a:t>/wiki/</a:t>
            </a:r>
            <a:r>
              <a:rPr lang="fr-FR" sz="1000" dirty="0" err="1">
                <a:solidFill>
                  <a:schemeClr val="bg1"/>
                </a:solidFill>
              </a:rPr>
              <a:t>Gore-Tex</a:t>
            </a:r>
            <a:r>
              <a:rPr lang="fr-FR" sz="1000" dirty="0">
                <a:solidFill>
                  <a:schemeClr val="bg1"/>
                </a:solidFill>
              </a:rPr>
              <a:t>#/media/</a:t>
            </a:r>
            <a:r>
              <a:rPr lang="fr-FR" sz="1000" dirty="0" err="1">
                <a:solidFill>
                  <a:schemeClr val="bg1"/>
                </a:solidFill>
              </a:rPr>
              <a:t>File:Goretex_photo.png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117103" cy="2290482"/>
          </a:xfrm>
        </p:spPr>
        <p:txBody>
          <a:bodyPr/>
          <a:lstStyle/>
          <a:p>
            <a:r>
              <a:rPr lang="fr-FR" dirty="0" smtClean="0"/>
              <a:t>Kevlar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poly (p-</a:t>
            </a:r>
            <a:r>
              <a:rPr lang="fr-FR" dirty="0" err="1" smtClean="0"/>
              <a:t>phénylènetéréphtalamide</a:t>
            </a:r>
            <a:r>
              <a:rPr lang="fr-FR" dirty="0"/>
              <a:t>)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PPD-T) est un </a:t>
            </a:r>
            <a:r>
              <a:rPr lang="fr-FR" dirty="0">
                <a:hlinkClick r:id="rId3"/>
              </a:rPr>
              <a:t>polymère </a:t>
            </a:r>
            <a:r>
              <a:rPr lang="fr-FR" dirty="0">
                <a:hlinkClick r:id="rId4"/>
              </a:rPr>
              <a:t>thermoplastique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92" y="3296093"/>
            <a:ext cx="4963834" cy="249299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954232" y="3296093"/>
            <a:ext cx="481708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600" dirty="0" smtClean="0"/>
              <a:t>Avantage : </a:t>
            </a:r>
          </a:p>
          <a:p>
            <a:pPr marL="457200" indent="-457200">
              <a:buFont typeface="Arial" charset="0"/>
              <a:buChar char="•"/>
            </a:pPr>
            <a:r>
              <a:rPr lang="fr-FR" sz="2600" dirty="0"/>
              <a:t>D</a:t>
            </a:r>
            <a:r>
              <a:rPr lang="fr-FR" sz="2600" dirty="0" smtClean="0"/>
              <a:t>ilatation </a:t>
            </a:r>
            <a:r>
              <a:rPr lang="fr-FR" sz="2600" dirty="0"/>
              <a:t>thermique </a:t>
            </a:r>
            <a:r>
              <a:rPr lang="fr-FR" sz="2600" dirty="0" smtClean="0"/>
              <a:t>nulle</a:t>
            </a:r>
            <a:r>
              <a:rPr lang="fr-FR" sz="2600" dirty="0"/>
              <a:t> </a:t>
            </a:r>
          </a:p>
          <a:p>
            <a:pPr marL="457200" indent="-457200">
              <a:buFont typeface="Arial" charset="0"/>
              <a:buChar char="•"/>
            </a:pPr>
            <a:r>
              <a:rPr lang="fr-FR" sz="2600" dirty="0"/>
              <a:t>A</a:t>
            </a:r>
            <a:r>
              <a:rPr lang="fr-FR" sz="2600" dirty="0" smtClean="0"/>
              <a:t>bsorption </a:t>
            </a:r>
            <a:r>
              <a:rPr lang="fr-FR" sz="2600" dirty="0"/>
              <a:t>des vibrations, </a:t>
            </a:r>
            <a:r>
              <a:rPr lang="fr-FR" sz="2600" dirty="0" smtClean="0"/>
              <a:t>excellente </a:t>
            </a:r>
            <a:r>
              <a:rPr lang="fr-FR" sz="2600" dirty="0"/>
              <a:t>résistance aux chocs et à la </a:t>
            </a:r>
            <a:r>
              <a:rPr lang="fr-FR" sz="2600" dirty="0" smtClean="0"/>
              <a:t>fatigue</a:t>
            </a:r>
          </a:p>
          <a:p>
            <a:pPr marL="457200" indent="-457200">
              <a:buFont typeface="Arial" charset="0"/>
              <a:buChar char="•"/>
            </a:pPr>
            <a:r>
              <a:rPr lang="fr-FR" sz="2600" dirty="0" smtClean="0"/>
              <a:t>Résiste à la chaleur</a:t>
            </a:r>
            <a:endParaRPr lang="fr-FR" sz="2600" dirty="0"/>
          </a:p>
        </p:txBody>
      </p:sp>
      <p:sp>
        <p:nvSpPr>
          <p:cNvPr id="6" name="Rectangle 5"/>
          <p:cNvSpPr/>
          <p:nvPr/>
        </p:nvSpPr>
        <p:spPr>
          <a:xfrm>
            <a:off x="816592" y="5942972"/>
            <a:ext cx="23022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>
                <a:solidFill>
                  <a:schemeClr val="bg1"/>
                </a:solidFill>
              </a:rPr>
              <a:t>fr.wikipedia.org</a:t>
            </a:r>
            <a:r>
              <a:rPr lang="fr-FR" sz="1000" dirty="0">
                <a:solidFill>
                  <a:schemeClr val="bg1"/>
                </a:solidFill>
              </a:rPr>
              <a:t>/wiki/Kevlar</a:t>
            </a:r>
          </a:p>
        </p:txBody>
      </p:sp>
    </p:spTree>
    <p:extLst>
      <p:ext uri="{BB962C8B-B14F-4D97-AF65-F5344CB8AC3E}">
        <p14:creationId xmlns:p14="http://schemas.microsoft.com/office/powerpoint/2010/main" val="6833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Nomex</a:t>
            </a:r>
            <a:r>
              <a:rPr lang="fr-FR" dirty="0" smtClean="0"/>
              <a:t> - polyamide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600" dirty="0" smtClean="0"/>
              <a:t>Très bonne résistance : chimique et thermique</a:t>
            </a:r>
          </a:p>
          <a:p>
            <a:r>
              <a:rPr lang="fr-FR" sz="2600" dirty="0" smtClean="0"/>
              <a:t>Protège des radiations</a:t>
            </a:r>
          </a:p>
          <a:p>
            <a:r>
              <a:rPr lang="fr-FR" sz="2600" dirty="0" smtClean="0"/>
              <a:t>Résistance à la chaleur ( 426 ° C )</a:t>
            </a:r>
            <a:endParaRPr lang="fr-FR" sz="2800" dirty="0"/>
          </a:p>
          <a:p>
            <a:endParaRPr lang="fr-FR" sz="2600" dirty="0" smtClean="0"/>
          </a:p>
          <a:p>
            <a:endParaRPr lang="fr-FR" sz="2800" dirty="0"/>
          </a:p>
          <a:p>
            <a:endParaRPr lang="fr-FR" sz="2800" dirty="0"/>
          </a:p>
          <a:p>
            <a:endParaRPr lang="fr-FR" sz="2800" dirty="0"/>
          </a:p>
          <a:p>
            <a:endParaRPr lang="fr-FR" sz="26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4114799"/>
            <a:ext cx="4851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8382165" y="1654863"/>
            <a:ext cx="31164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Couche 7 -13 </a:t>
            </a:r>
          </a:p>
          <a:p>
            <a:endParaRPr lang="fr-FR" sz="2800" dirty="0"/>
          </a:p>
          <a:p>
            <a:pPr marL="457200" indent="-457200">
              <a:buFont typeface="Wingdings" charset="2"/>
              <a:buChar char="Ø"/>
            </a:pPr>
            <a:r>
              <a:rPr lang="fr-FR" sz="2800" dirty="0" smtClean="0"/>
              <a:t>TMG </a:t>
            </a:r>
          </a:p>
          <a:p>
            <a:pPr marL="457200" indent="-457200">
              <a:buFont typeface="Wingdings" charset="2"/>
              <a:buChar char="Ø"/>
            </a:pPr>
            <a:r>
              <a:rPr lang="fr-FR" sz="2800" dirty="0"/>
              <a:t>F</a:t>
            </a:r>
            <a:r>
              <a:rPr lang="fr-FR" sz="2800" dirty="0" smtClean="0"/>
              <a:t>euille de </a:t>
            </a:r>
            <a:r>
              <a:rPr lang="fr-FR" sz="2800" dirty="0" err="1" smtClean="0"/>
              <a:t>Mylar</a:t>
            </a:r>
            <a:r>
              <a:rPr lang="fr-FR" sz="2800" dirty="0" smtClean="0"/>
              <a:t> recouvert d’aluminium</a:t>
            </a:r>
          </a:p>
          <a:p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00" y="1224704"/>
            <a:ext cx="6612939" cy="4002191"/>
          </a:xfrm>
          <a:prstGeom prst="rect">
            <a:avLst/>
          </a:prstGeom>
          <a:effectLst/>
        </p:spPr>
      </p:pic>
      <p:sp>
        <p:nvSpPr>
          <p:cNvPr id="14" name="Cadre 13"/>
          <p:cNvSpPr/>
          <p:nvPr/>
        </p:nvSpPr>
        <p:spPr>
          <a:xfrm>
            <a:off x="5369689" y="3347634"/>
            <a:ext cx="1139599" cy="759418"/>
          </a:xfrm>
          <a:prstGeom prst="frame">
            <a:avLst>
              <a:gd name="adj1" fmla="val 8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4529667" y="3225800"/>
            <a:ext cx="840022" cy="42333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99000" y="5417485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7638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Mylar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2052918"/>
            <a:ext cx="4242411" cy="3672633"/>
          </a:xfrm>
        </p:spPr>
        <p:txBody>
          <a:bodyPr/>
          <a:lstStyle/>
          <a:p>
            <a:r>
              <a:rPr lang="fr-FR" sz="2600" dirty="0" smtClean="0"/>
              <a:t>polyéthylène téréphtalate en sandwich avec des feuilles d’aluminium </a:t>
            </a:r>
            <a:endParaRPr lang="fr-FR" sz="2600" dirty="0"/>
          </a:p>
          <a:p>
            <a:r>
              <a:rPr lang="fr-FR" sz="2600" dirty="0" smtClean="0"/>
              <a:t>Isolation et protection des radiations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730" y="2052918"/>
            <a:ext cx="3192584" cy="319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1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0929" y="748642"/>
            <a:ext cx="9404723" cy="1400530"/>
          </a:xfrm>
        </p:spPr>
        <p:txBody>
          <a:bodyPr/>
          <a:lstStyle/>
          <a:p>
            <a:r>
              <a:rPr lang="fr-FR" dirty="0" smtClean="0"/>
              <a:t>Nylon – polymère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72618" y="2149172"/>
            <a:ext cx="4896435" cy="3994956"/>
          </a:xfrm>
        </p:spPr>
        <p:txBody>
          <a:bodyPr/>
          <a:lstStyle/>
          <a:p>
            <a:r>
              <a:rPr lang="fr-FR" sz="2600" dirty="0"/>
              <a:t>Haut point de </a:t>
            </a:r>
            <a:r>
              <a:rPr lang="fr-FR" sz="2600" dirty="0" smtClean="0"/>
              <a:t>fusion</a:t>
            </a:r>
            <a:endParaRPr lang="fr-FR" sz="2600" dirty="0"/>
          </a:p>
          <a:p>
            <a:r>
              <a:rPr lang="fr-FR" sz="2600" dirty="0"/>
              <a:t>Bonne résistance à la chaleur </a:t>
            </a:r>
          </a:p>
          <a:p>
            <a:r>
              <a:rPr lang="fr-FR" sz="2600" dirty="0"/>
              <a:t>Pont hydrogène – matériaux </a:t>
            </a:r>
            <a:r>
              <a:rPr lang="fr-FR" sz="2600" dirty="0" smtClean="0"/>
              <a:t>résistant</a:t>
            </a:r>
            <a:endParaRPr lang="fr-FR" sz="2600" dirty="0"/>
          </a:p>
          <a:p>
            <a:r>
              <a:rPr lang="fr-FR" sz="2600" dirty="0"/>
              <a:t>Fibre textile </a:t>
            </a:r>
            <a:r>
              <a:rPr lang="fr-FR" sz="2600" dirty="0" smtClean="0"/>
              <a:t>qui réagit </a:t>
            </a:r>
            <a:r>
              <a:rPr lang="fr-FR" sz="2600" dirty="0"/>
              <a:t>bien a l’humidité</a:t>
            </a:r>
          </a:p>
          <a:p>
            <a:endParaRPr lang="fr-FR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0" y="2149172"/>
            <a:ext cx="4662781" cy="35413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929" y="582096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>
                <a:solidFill>
                  <a:schemeClr val="bg1"/>
                </a:solidFill>
              </a:rPr>
              <a:t>en.wikipedia.org</a:t>
            </a:r>
            <a:r>
              <a:rPr lang="fr-FR" sz="1000" dirty="0">
                <a:solidFill>
                  <a:schemeClr val="bg1"/>
                </a:solidFill>
              </a:rPr>
              <a:t>/wiki/Nylon#/</a:t>
            </a:r>
            <a:r>
              <a:rPr lang="fr-FR" sz="1000" dirty="0" smtClean="0">
                <a:solidFill>
                  <a:schemeClr val="bg1"/>
                </a:solidFill>
              </a:rPr>
              <a:t>media/</a:t>
            </a:r>
            <a:r>
              <a:rPr lang="fr-FR" sz="1000" dirty="0" err="1" smtClean="0">
                <a:solidFill>
                  <a:schemeClr val="bg1"/>
                </a:solidFill>
              </a:rPr>
              <a:t>File:Nylon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2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7690" y="1302725"/>
            <a:ext cx="3384713" cy="1400530"/>
          </a:xfrm>
        </p:spPr>
        <p:txBody>
          <a:bodyPr/>
          <a:lstStyle/>
          <a:p>
            <a:r>
              <a:rPr lang="fr-FR" dirty="0" smtClean="0"/>
              <a:t>Couche 6</a:t>
            </a:r>
            <a:endParaRPr lang="fr-FR" dirty="0"/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8167690" y="2892674"/>
            <a:ext cx="3766287" cy="12314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fr-FR" dirty="0" smtClean="0"/>
          </a:p>
          <a:p>
            <a:r>
              <a:rPr lang="fr-FR" sz="2600" dirty="0" smtClean="0"/>
              <a:t>Nylon et néoprène</a:t>
            </a:r>
          </a:p>
          <a:p>
            <a:r>
              <a:rPr lang="fr-FR" sz="2600" dirty="0" smtClean="0"/>
              <a:t>Isolation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" y="1536648"/>
            <a:ext cx="6612939" cy="4002191"/>
          </a:xfrm>
          <a:prstGeom prst="rect">
            <a:avLst/>
          </a:prstGeom>
          <a:effectLst/>
        </p:spPr>
      </p:pic>
      <p:cxnSp>
        <p:nvCxnSpPr>
          <p:cNvPr id="13" name="Connecteur droit 12"/>
          <p:cNvCxnSpPr/>
          <p:nvPr/>
        </p:nvCxnSpPr>
        <p:spPr>
          <a:xfrm flipV="1">
            <a:off x="4324027" y="2892675"/>
            <a:ext cx="821410" cy="3309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4282061" y="2892675"/>
            <a:ext cx="884359" cy="33097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dre 18"/>
          <p:cNvSpPr/>
          <p:nvPr/>
        </p:nvSpPr>
        <p:spPr>
          <a:xfrm>
            <a:off x="5166420" y="2644905"/>
            <a:ext cx="1534332" cy="495537"/>
          </a:xfrm>
          <a:prstGeom prst="frame">
            <a:avLst>
              <a:gd name="adj1" fmla="val 82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91375" y="5663498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9470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monde de l’Aérospatiale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74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65446" y="1324840"/>
            <a:ext cx="3949952" cy="991071"/>
          </a:xfrm>
        </p:spPr>
        <p:txBody>
          <a:bodyPr/>
          <a:lstStyle/>
          <a:p>
            <a:r>
              <a:rPr lang="fr-FR" dirty="0" smtClean="0"/>
              <a:t>Couche 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036779" y="2092480"/>
            <a:ext cx="2884688" cy="3703886"/>
          </a:xfrm>
        </p:spPr>
        <p:txBody>
          <a:bodyPr>
            <a:normAutofit/>
          </a:bodyPr>
          <a:lstStyle/>
          <a:p>
            <a:r>
              <a:rPr lang="fr-FR" sz="2600" dirty="0"/>
              <a:t>C</a:t>
            </a:r>
            <a:r>
              <a:rPr lang="fr-FR" sz="2600" dirty="0" smtClean="0"/>
              <a:t>ouche restrictive</a:t>
            </a:r>
            <a:r>
              <a:rPr lang="fr-FR" sz="2600" dirty="0" smtClean="0">
                <a:sym typeface="Wingdings"/>
              </a:rPr>
              <a:t></a:t>
            </a:r>
            <a:r>
              <a:rPr lang="fr-FR" sz="2600" dirty="0" smtClean="0"/>
              <a:t> gérer la pression</a:t>
            </a:r>
          </a:p>
          <a:p>
            <a:r>
              <a:rPr lang="fr-FR" sz="2600" dirty="0" smtClean="0"/>
              <a:t>Dacron</a:t>
            </a:r>
          </a:p>
          <a:p>
            <a:r>
              <a:rPr lang="fr-FR" sz="2600" dirty="0" smtClean="0"/>
              <a:t>Polyéthylène </a:t>
            </a:r>
            <a:r>
              <a:rPr lang="fr-FR" sz="2600" dirty="0" err="1" smtClean="0"/>
              <a:t>théréphtalate</a:t>
            </a:r>
            <a:endParaRPr lang="fr-FR" sz="2600" dirty="0" smtClean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82" y="1324840"/>
            <a:ext cx="6612939" cy="4002191"/>
          </a:xfrm>
          <a:prstGeom prst="rect">
            <a:avLst/>
          </a:prstGeom>
          <a:effectLst/>
        </p:spPr>
      </p:pic>
      <p:sp>
        <p:nvSpPr>
          <p:cNvPr id="10" name="Cadre 9"/>
          <p:cNvSpPr/>
          <p:nvPr/>
        </p:nvSpPr>
        <p:spPr>
          <a:xfrm>
            <a:off x="5239514" y="2804362"/>
            <a:ext cx="1676228" cy="667258"/>
          </a:xfrm>
          <a:prstGeom prst="frame">
            <a:avLst>
              <a:gd name="adj1" fmla="val 11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 flipH="1">
            <a:off x="4308528" y="3137991"/>
            <a:ext cx="93098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29382" y="5537549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10892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2789" y="1265772"/>
            <a:ext cx="3026987" cy="787146"/>
          </a:xfrm>
        </p:spPr>
        <p:txBody>
          <a:bodyPr/>
          <a:lstStyle/>
          <a:p>
            <a:r>
              <a:rPr lang="fr-FR" smtClean="0"/>
              <a:t>Couche 4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47577" y="2231756"/>
            <a:ext cx="4522573" cy="2902951"/>
          </a:xfrm>
        </p:spPr>
        <p:txBody>
          <a:bodyPr>
            <a:normAutofit/>
          </a:bodyPr>
          <a:lstStyle/>
          <a:p>
            <a:r>
              <a:rPr lang="fr-FR" dirty="0" smtClean="0"/>
              <a:t>Rétention des gazes</a:t>
            </a:r>
            <a:endParaRPr lang="fr-FR" dirty="0"/>
          </a:p>
          <a:p>
            <a:r>
              <a:rPr lang="fr-FR" dirty="0" smtClean="0"/>
              <a:t>Uréthane recouvert de Nylon</a:t>
            </a:r>
          </a:p>
          <a:p>
            <a:r>
              <a:rPr lang="fr-FR" dirty="0" smtClean="0"/>
              <a:t>Bonne résistance à la traction et au déchirement </a:t>
            </a:r>
          </a:p>
          <a:p>
            <a:r>
              <a:rPr lang="fr-FR" dirty="0" smtClean="0"/>
              <a:t>N’est pas conducteur</a:t>
            </a:r>
          </a:p>
          <a:p>
            <a:r>
              <a:rPr lang="fr-FR" dirty="0" smtClean="0"/>
              <a:t>Responsable de l’intégrité structurel de la combine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69" y="1265772"/>
            <a:ext cx="6612939" cy="4002191"/>
          </a:xfrm>
          <a:prstGeom prst="rect">
            <a:avLst/>
          </a:prstGeom>
          <a:effectLst/>
        </p:spPr>
      </p:pic>
      <p:sp>
        <p:nvSpPr>
          <p:cNvPr id="9" name="ZoneTexte 8"/>
          <p:cNvSpPr txBox="1"/>
          <p:nvPr/>
        </p:nvSpPr>
        <p:spPr>
          <a:xfrm>
            <a:off x="2944678" y="1782305"/>
            <a:ext cx="2045776" cy="44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1" name="Cadre 10"/>
          <p:cNvSpPr/>
          <p:nvPr/>
        </p:nvSpPr>
        <p:spPr>
          <a:xfrm>
            <a:off x="4990454" y="1896368"/>
            <a:ext cx="1538683" cy="509948"/>
          </a:xfrm>
          <a:prstGeom prst="frame">
            <a:avLst>
              <a:gd name="adj1" fmla="val 41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4226335" y="2231757"/>
            <a:ext cx="764119" cy="57746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52369" y="5409858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19296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75708" y="1628374"/>
            <a:ext cx="2992828" cy="778923"/>
          </a:xfrm>
        </p:spPr>
        <p:txBody>
          <a:bodyPr/>
          <a:lstStyle/>
          <a:p>
            <a:r>
              <a:rPr lang="fr-FR" dirty="0" smtClean="0"/>
              <a:t>Couche 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85872" y="2631416"/>
            <a:ext cx="3545058" cy="2742438"/>
          </a:xfrm>
        </p:spPr>
        <p:txBody>
          <a:bodyPr>
            <a:normAutofit/>
          </a:bodyPr>
          <a:lstStyle/>
          <a:p>
            <a:r>
              <a:rPr lang="fr-FR" sz="2600" dirty="0" smtClean="0"/>
              <a:t>Système de refroidissement</a:t>
            </a:r>
          </a:p>
          <a:p>
            <a:r>
              <a:rPr lang="fr-FR" sz="2600" dirty="0" smtClean="0"/>
              <a:t>Éthylène d’acétate de vinyle</a:t>
            </a:r>
          </a:p>
          <a:p>
            <a:r>
              <a:rPr lang="fr-FR" sz="2600" dirty="0" smtClean="0"/>
              <a:t>Bonne flexibilité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69" y="1265772"/>
            <a:ext cx="6612939" cy="4002191"/>
          </a:xfrm>
          <a:prstGeom prst="rect">
            <a:avLst/>
          </a:prstGeom>
          <a:effectLst/>
        </p:spPr>
      </p:pic>
      <p:sp>
        <p:nvSpPr>
          <p:cNvPr id="5" name="Cadre 4"/>
          <p:cNvSpPr/>
          <p:nvPr/>
        </p:nvSpPr>
        <p:spPr>
          <a:xfrm>
            <a:off x="3690634" y="1371663"/>
            <a:ext cx="1478526" cy="646173"/>
          </a:xfrm>
          <a:prstGeom prst="frame">
            <a:avLst>
              <a:gd name="adj1" fmla="val 110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3958917" y="2017836"/>
            <a:ext cx="406049" cy="83354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52369" y="5373854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9623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41230" y="1516499"/>
            <a:ext cx="3238008" cy="797584"/>
          </a:xfrm>
        </p:spPr>
        <p:txBody>
          <a:bodyPr/>
          <a:lstStyle/>
          <a:p>
            <a:r>
              <a:rPr lang="fr-FR" dirty="0" smtClean="0"/>
              <a:t>Couches 2 et 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33240" y="2912165"/>
            <a:ext cx="2975462" cy="2838512"/>
          </a:xfrm>
        </p:spPr>
        <p:txBody>
          <a:bodyPr>
            <a:noAutofit/>
          </a:bodyPr>
          <a:lstStyle/>
          <a:p>
            <a:r>
              <a:rPr lang="fr-FR" sz="2600" dirty="0" smtClean="0"/>
              <a:t>Nylon</a:t>
            </a:r>
          </a:p>
          <a:p>
            <a:r>
              <a:rPr lang="fr-FR" sz="2600" dirty="0" err="1" smtClean="0"/>
              <a:t>Spandex</a:t>
            </a:r>
            <a:r>
              <a:rPr lang="fr-FR" sz="2600" dirty="0" smtClean="0"/>
              <a:t> , élasthanne, souple et élastique</a:t>
            </a:r>
            <a:endParaRPr lang="fr-FR" sz="2600" dirty="0"/>
          </a:p>
          <a:p>
            <a:r>
              <a:rPr lang="fr-FR" sz="2600" dirty="0" smtClean="0"/>
              <a:t>Tricot = Nylon</a:t>
            </a:r>
            <a:endParaRPr lang="fr-FR" sz="2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69" y="1265772"/>
            <a:ext cx="6612939" cy="4002191"/>
          </a:xfrm>
          <a:prstGeom prst="rect">
            <a:avLst/>
          </a:prstGeom>
          <a:effectLst/>
        </p:spPr>
      </p:pic>
      <p:sp>
        <p:nvSpPr>
          <p:cNvPr id="5" name="Cadre 4"/>
          <p:cNvSpPr/>
          <p:nvPr/>
        </p:nvSpPr>
        <p:spPr>
          <a:xfrm>
            <a:off x="1224365" y="2131079"/>
            <a:ext cx="1394848" cy="1135788"/>
          </a:xfrm>
          <a:prstGeom prst="frame">
            <a:avLst>
              <a:gd name="adj1" fmla="val 63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H="1" flipV="1">
            <a:off x="2484783" y="2902226"/>
            <a:ext cx="864704" cy="993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2484783" y="2425148"/>
            <a:ext cx="750613" cy="2221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52369" y="5392200"/>
            <a:ext cx="67504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http://</a:t>
            </a:r>
            <a:r>
              <a:rPr lang="fr-FR" sz="1000" dirty="0" err="1">
                <a:solidFill>
                  <a:schemeClr val="bg1"/>
                </a:solidFill>
              </a:rPr>
              <a:t>quest.arc.nasa.gov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space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teachers</a:t>
            </a:r>
            <a:r>
              <a:rPr lang="fr-FR" sz="1000" dirty="0">
                <a:solidFill>
                  <a:schemeClr val="bg1"/>
                </a:solidFill>
              </a:rPr>
              <a:t>/</a:t>
            </a:r>
            <a:r>
              <a:rPr lang="fr-FR" sz="1000" dirty="0" err="1">
                <a:solidFill>
                  <a:schemeClr val="bg1"/>
                </a:solidFill>
              </a:rPr>
              <a:t>suited</a:t>
            </a:r>
            <a:r>
              <a:rPr lang="fr-FR" sz="1000" dirty="0">
                <a:solidFill>
                  <a:schemeClr val="bg1"/>
                </a:solidFill>
              </a:rPr>
              <a:t>/5emu1.html</a:t>
            </a:r>
          </a:p>
        </p:txBody>
      </p:sp>
    </p:spTree>
    <p:extLst>
      <p:ext uri="{BB962C8B-B14F-4D97-AF65-F5344CB8AC3E}">
        <p14:creationId xmlns:p14="http://schemas.microsoft.com/office/powerpoint/2010/main" val="125193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 au secondaire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600" dirty="0" smtClean="0"/>
              <a:t>Deuxième secondaire – systèmes technologiques développés gr</a:t>
            </a:r>
            <a:r>
              <a:rPr lang="fr-CA" sz="2600" dirty="0" err="1" smtClean="0"/>
              <a:t>âce</a:t>
            </a:r>
            <a:r>
              <a:rPr lang="fr-CA" sz="2600" dirty="0" smtClean="0"/>
              <a:t> à la conquête de l’espace</a:t>
            </a:r>
          </a:p>
          <a:p>
            <a:r>
              <a:rPr lang="fr-CA" sz="2600" dirty="0" smtClean="0"/>
              <a:t>Deuxième secondaire – les atomes, les planètes</a:t>
            </a:r>
            <a:endParaRPr lang="fr-FR" sz="2600" dirty="0" smtClean="0"/>
          </a:p>
          <a:p>
            <a:r>
              <a:rPr lang="fr-FR" sz="2600" dirty="0" smtClean="0"/>
              <a:t>Troisième secondaire - l’impact de l’apesanteur </a:t>
            </a:r>
          </a:p>
          <a:p>
            <a:r>
              <a:rPr lang="fr-FR" sz="2600" dirty="0" smtClean="0"/>
              <a:t>Physique de cinquième secondaire - Loi de Newton action/réaction</a:t>
            </a:r>
          </a:p>
          <a:p>
            <a:r>
              <a:rPr lang="fr-FR" sz="2600" dirty="0" smtClean="0"/>
              <a:t>Chimie </a:t>
            </a:r>
            <a:r>
              <a:rPr lang="fr-FR" sz="2600" dirty="0"/>
              <a:t>de cinquième secondaire </a:t>
            </a:r>
            <a:r>
              <a:rPr lang="fr-FR" sz="2600" dirty="0" smtClean="0"/>
              <a:t>– concept de pression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151420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 secondaire – manteau de pluie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8852" y="1936168"/>
            <a:ext cx="3810000" cy="3810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43" y="1936169"/>
            <a:ext cx="4877075" cy="3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8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Médiagraphie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1463040"/>
            <a:ext cx="9137968" cy="5050302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 smtClean="0">
                <a:solidFill>
                  <a:schemeClr val="accent1"/>
                </a:solidFill>
              </a:rPr>
              <a:t>Phillp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</a:rPr>
              <a:t>O, </a:t>
            </a:r>
            <a:r>
              <a:rPr lang="fr-FR" dirty="0" err="1">
                <a:solidFill>
                  <a:schemeClr val="accent1"/>
                </a:solidFill>
              </a:rPr>
              <a:t>Ransoneand</a:t>
            </a:r>
            <a:r>
              <a:rPr lang="fr-FR" dirty="0">
                <a:solidFill>
                  <a:schemeClr val="accent1"/>
                </a:solidFill>
              </a:rPr>
              <a:t> Donald R, </a:t>
            </a:r>
            <a:r>
              <a:rPr lang="fr-FR" dirty="0" err="1" smtClean="0">
                <a:solidFill>
                  <a:schemeClr val="accent1"/>
                </a:solidFill>
              </a:rPr>
              <a:t>Rummler,NASA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Technical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Memorandum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smtClean="0">
                <a:solidFill>
                  <a:schemeClr val="accent1"/>
                </a:solidFill>
              </a:rPr>
              <a:t>81821.NASA-TM-81821 19800015948,MICROSTRUCTUCRHAALRACTERIZATOIOFNTHE,HRSITHERMAPLROTECTIOSNYSTEMFORSPACESHUTTLE,1980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 smtClean="0">
                <a:solidFill>
                  <a:schemeClr val="accent1"/>
                </a:solidFill>
              </a:rPr>
              <a:t>Ware</a:t>
            </a:r>
            <a:r>
              <a:rPr lang="fr-FR" dirty="0">
                <a:solidFill>
                  <a:schemeClr val="accent1"/>
                </a:solidFill>
              </a:rPr>
              <a:t>, </a:t>
            </a:r>
            <a:r>
              <a:rPr lang="fr-FR" dirty="0" err="1" smtClean="0">
                <a:solidFill>
                  <a:schemeClr val="accent1"/>
                </a:solidFill>
              </a:rPr>
              <a:t>J.Ferl,ILC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</a:rPr>
              <a:t>Dover, Frederica, </a:t>
            </a:r>
            <a:r>
              <a:rPr lang="fr-FR" dirty="0" err="1" smtClean="0">
                <a:solidFill>
                  <a:schemeClr val="accent1"/>
                </a:solidFill>
              </a:rPr>
              <a:t>DE,Design</a:t>
            </a:r>
            <a:r>
              <a:rPr lang="fr-FR" dirty="0" smtClean="0">
                <a:solidFill>
                  <a:schemeClr val="accent1"/>
                </a:solidFill>
              </a:rPr>
              <a:t> </a:t>
            </a:r>
            <a:r>
              <a:rPr lang="fr-FR" dirty="0">
                <a:solidFill>
                  <a:schemeClr val="accent1"/>
                </a:solidFill>
              </a:rPr>
              <a:t>and </a:t>
            </a:r>
            <a:r>
              <a:rPr lang="fr-FR" dirty="0" err="1">
                <a:solidFill>
                  <a:schemeClr val="accent1"/>
                </a:solidFill>
              </a:rPr>
              <a:t>Testing</a:t>
            </a:r>
            <a:r>
              <a:rPr lang="fr-FR" dirty="0">
                <a:solidFill>
                  <a:schemeClr val="accent1"/>
                </a:solidFill>
              </a:rPr>
              <a:t> of </a:t>
            </a:r>
            <a:r>
              <a:rPr lang="fr-FR" dirty="0" err="1">
                <a:solidFill>
                  <a:schemeClr val="accent1"/>
                </a:solidFill>
              </a:rPr>
              <a:t>Improved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Spacesuit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smtClean="0">
                <a:solidFill>
                  <a:schemeClr val="accent1"/>
                </a:solidFill>
              </a:rPr>
              <a:t>ShieldingComponents,2002</a:t>
            </a:r>
          </a:p>
          <a:p>
            <a:pPr marL="457200" indent="-457200">
              <a:buFont typeface="+mj-lt"/>
              <a:buAutoNum type="arabicPeriod"/>
            </a:pPr>
            <a:r>
              <a:rPr lang="fr-FR" u="sng" dirty="0" smtClean="0">
                <a:hlinkClick r:id="rId2"/>
              </a:rPr>
              <a:t>http</a:t>
            </a:r>
            <a:r>
              <a:rPr lang="fr-FR" u="sng" dirty="0">
                <a:hlinkClick r:id="rId2"/>
              </a:rPr>
              <a:t>://www.compositesworld.com/articles/orion-re-entry-system-composites-displace-metal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3"/>
              </a:rPr>
              <a:t>http://www.nasa.gov/feature/first-3d-woven-composite-for-nasa-thermal-protection-systems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4"/>
              </a:rPr>
              <a:t>http://max.q.pagesperso-orange.fr/docs/entry.htm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5"/>
              </a:rPr>
              <a:t>http://www.infovisual.info/05/102_fr.html</a:t>
            </a:r>
            <a:r>
              <a:rPr lang="fr-FR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6"/>
              </a:rPr>
              <a:t>https://en.wikipedia.org/wiki/Heat_shield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7"/>
              </a:rPr>
              <a:t>https://en.wikipedia.org/wiki/Sputnik_1#Design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hlinkClick r:id="rId8"/>
              </a:rPr>
              <a:t>https://books.google.ca/books?id=cCYP0rVR_IEC&amp;pg=PT53&amp;lpg=PT53&amp;dq=1,135+W/m2&amp;source=bl&amp;ots=IFjI08yHhO&amp;sig=5BB-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u="sng" dirty="0">
                <a:solidFill>
                  <a:schemeClr val="accent1"/>
                </a:solidFill>
                <a:hlinkClick r:id="rId9"/>
              </a:rPr>
              <a:t>https://en.wikipedia.org/wiki/Space_Shuttle_thermal_protection_syste</a:t>
            </a:r>
            <a:endParaRPr lang="fr-FR" u="sng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accent1"/>
              </a:solidFill>
            </a:endParaRPr>
          </a:p>
          <a:p>
            <a:endParaRPr lang="fr-FR" dirty="0"/>
          </a:p>
          <a:p>
            <a:endParaRPr lang="fr-FR" dirty="0">
              <a:solidFill>
                <a:schemeClr val="accent1"/>
              </a:solidFill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37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Médiagraphie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2052918"/>
            <a:ext cx="9545931" cy="4195481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www.astrosurf.com/luxorion/astronautique-combinaison-spatiale4.htm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en.wikipedia.org/wiki/Heat_shield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4"/>
              </a:rPr>
              <a:t>https://</a:t>
            </a:r>
            <a:r>
              <a:rPr lang="fr-FR" dirty="0" smtClean="0">
                <a:hlinkClick r:id="rId4"/>
              </a:rPr>
              <a:t>www.pedagogie.ac-aixmarseille.fr/upload/docs/application/pdf/2013-06/theric_resistance_dun_materiau_a_la_traction.pdf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5"/>
              </a:rPr>
              <a:t>http://</a:t>
            </a:r>
            <a:r>
              <a:rPr lang="fr-FR" dirty="0" smtClean="0">
                <a:hlinkClick r:id="rId5"/>
              </a:rPr>
              <a:t>www.dupont.com/content/dam/assets/products-and-services/electronic-electrical-materials/assets/DPP_Nomex410_K20612-1.pdf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6"/>
              </a:rPr>
              <a:t>http://</a:t>
            </a:r>
            <a:r>
              <a:rPr lang="fr-FR" dirty="0" smtClean="0">
                <a:hlinkClick r:id="rId6"/>
              </a:rPr>
              <a:t>usa.dupontteijinfilms.com/informationcenter/downloads/Physical_And_Thermal_Properties.pdf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hlinkClick r:id="rId7"/>
              </a:rPr>
              <a:t>http://</a:t>
            </a:r>
            <a:r>
              <a:rPr lang="fr-FR" dirty="0" smtClean="0">
                <a:hlinkClick r:id="rId7"/>
              </a:rPr>
              <a:t>www.nexans.com/Canada/family/doc/en/dacron.pdf</a:t>
            </a:r>
            <a:endParaRPr lang="fr-FR" dirty="0" smtClean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accent1"/>
                </a:solidFill>
              </a:rPr>
              <a:t>https://</a:t>
            </a:r>
            <a:r>
              <a:rPr lang="fr-FR" dirty="0" err="1">
                <a:solidFill>
                  <a:schemeClr val="accent1"/>
                </a:solidFill>
              </a:rPr>
              <a:t>en.wikipedia.org</a:t>
            </a:r>
            <a:r>
              <a:rPr lang="fr-FR" dirty="0">
                <a:solidFill>
                  <a:schemeClr val="accent1"/>
                </a:solidFill>
              </a:rPr>
              <a:t>/wiki/</a:t>
            </a:r>
            <a:r>
              <a:rPr lang="fr-FR" dirty="0" err="1">
                <a:solidFill>
                  <a:schemeClr val="accent1"/>
                </a:solidFill>
              </a:rPr>
              <a:t>Thermal_Micrometeoroid_Garment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Atlantis et </a:t>
            </a:r>
            <a:r>
              <a:rPr lang="fr-FR" dirty="0" err="1" smtClean="0"/>
              <a:t>Endeavour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693" y="1332855"/>
            <a:ext cx="3858299" cy="32409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472" y="1329736"/>
            <a:ext cx="4889055" cy="3247208"/>
          </a:xfrm>
          <a:prstGeom prst="rect">
            <a:avLst/>
          </a:prstGeom>
        </p:spPr>
      </p:pic>
      <p:sp>
        <p:nvSpPr>
          <p:cNvPr id="11" name="Espace réservé du contenu 4"/>
          <p:cNvSpPr txBox="1">
            <a:spLocks/>
          </p:cNvSpPr>
          <p:nvPr/>
        </p:nvSpPr>
        <p:spPr>
          <a:xfrm>
            <a:off x="1314773" y="4905527"/>
            <a:ext cx="5579391" cy="1820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sz="2600" dirty="0" smtClean="0"/>
              <a:t>Atlantis</a:t>
            </a:r>
          </a:p>
          <a:p>
            <a:r>
              <a:rPr lang="fr-FR" sz="2600" dirty="0" smtClean="0"/>
              <a:t>Construction 1984</a:t>
            </a:r>
          </a:p>
          <a:p>
            <a:r>
              <a:rPr lang="fr-FR" sz="2600" dirty="0" smtClean="0"/>
              <a:t>33 vols</a:t>
            </a:r>
          </a:p>
          <a:p>
            <a:r>
              <a:rPr lang="fr-FR" sz="2600" dirty="0" smtClean="0"/>
              <a:t>21 juillet 2011</a:t>
            </a:r>
          </a:p>
          <a:p>
            <a:endParaRPr lang="fr-FR" sz="2600" dirty="0"/>
          </a:p>
        </p:txBody>
      </p:sp>
      <p:sp>
        <p:nvSpPr>
          <p:cNvPr id="12" name="Espace réservé du contenu 4"/>
          <p:cNvSpPr txBox="1">
            <a:spLocks/>
          </p:cNvSpPr>
          <p:nvPr/>
        </p:nvSpPr>
        <p:spPr>
          <a:xfrm>
            <a:off x="5348472" y="4905527"/>
            <a:ext cx="5579391" cy="1820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sz="2600" dirty="0" err="1" smtClean="0"/>
              <a:t>Endeavour</a:t>
            </a:r>
            <a:endParaRPr lang="fr-FR" sz="2600" dirty="0" smtClean="0"/>
          </a:p>
          <a:p>
            <a:r>
              <a:rPr lang="fr-FR" sz="2600" dirty="0" smtClean="0"/>
              <a:t>Construction 1987</a:t>
            </a:r>
          </a:p>
          <a:p>
            <a:r>
              <a:rPr lang="fr-FR" sz="2600" dirty="0" smtClean="0"/>
              <a:t>25 vols</a:t>
            </a:r>
          </a:p>
          <a:p>
            <a:r>
              <a:rPr lang="fr-FR" sz="2600" dirty="0"/>
              <a:t>1</a:t>
            </a:r>
            <a:r>
              <a:rPr lang="fr-FR" sz="2600" dirty="0" smtClean="0"/>
              <a:t> juin 2011</a:t>
            </a:r>
          </a:p>
          <a:p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21333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58784" cy="1600200"/>
          </a:xfrm>
        </p:spPr>
        <p:txBody>
          <a:bodyPr/>
          <a:lstStyle/>
          <a:p>
            <a:r>
              <a:rPr lang="fr-FR" dirty="0" smtClean="0"/>
              <a:t>1957-Premier </a:t>
            </a:r>
            <a:r>
              <a:rPr lang="fr-FR" dirty="0"/>
              <a:t>satellite lancé en orbite </a:t>
            </a:r>
            <a:r>
              <a:rPr lang="fr-FR" dirty="0" smtClean="0"/>
              <a:t>: Spoutnick-1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3312" y="2052918"/>
            <a:ext cx="4055284" cy="4195481"/>
          </a:xfrm>
        </p:spPr>
        <p:txBody>
          <a:bodyPr/>
          <a:lstStyle/>
          <a:p>
            <a:r>
              <a:rPr lang="fr-FR" sz="2600" dirty="0"/>
              <a:t>Spoutnik-1, lancé le 4 octobre </a:t>
            </a:r>
            <a:r>
              <a:rPr lang="fr-FR" sz="2800" dirty="0">
                <a:solidFill>
                  <a:schemeClr val="accent1"/>
                </a:solidFill>
              </a:rPr>
              <a:t>1957 </a:t>
            </a:r>
            <a:r>
              <a:rPr lang="fr-FR" sz="2600" dirty="0"/>
              <a:t>par l’union </a:t>
            </a:r>
            <a:r>
              <a:rPr lang="fr-FR" sz="2600" dirty="0" smtClean="0"/>
              <a:t>soviétique</a:t>
            </a:r>
          </a:p>
          <a:p>
            <a:endParaRPr lang="fr-FR" sz="2600" dirty="0"/>
          </a:p>
          <a:p>
            <a:r>
              <a:rPr lang="fr-FR" sz="2600" dirty="0" smtClean="0"/>
              <a:t> Fusée utilisée pour le lancement à originalement été créée à des fins militaires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621" y="1853248"/>
            <a:ext cx="4335529" cy="4335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46621" y="6248399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>
                <a:solidFill>
                  <a:schemeClr val="bg1"/>
                </a:solidFill>
              </a:rPr>
              <a:t>wikipedia.org</a:t>
            </a:r>
            <a:r>
              <a:rPr lang="fr-FR" sz="1000" dirty="0" smtClean="0">
                <a:solidFill>
                  <a:schemeClr val="bg1"/>
                </a:solidFill>
              </a:rPr>
              <a:t>/wiki/Spoutnik_1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63390"/>
            <a:ext cx="9404723" cy="1400530"/>
          </a:xfrm>
        </p:spPr>
        <p:txBody>
          <a:bodyPr/>
          <a:lstStyle/>
          <a:p>
            <a:r>
              <a:rPr lang="fr-FR" dirty="0" smtClean="0"/>
              <a:t>Premier satellite lancé en orbite :</a:t>
            </a:r>
            <a:br>
              <a:rPr lang="fr-FR" dirty="0" smtClean="0"/>
            </a:br>
            <a:r>
              <a:rPr lang="fr-FR" dirty="0" smtClean="0"/>
              <a:t>Spoutnick-1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3914" y="2139348"/>
            <a:ext cx="5525360" cy="4088924"/>
          </a:xfrm>
        </p:spPr>
        <p:txBody>
          <a:bodyPr>
            <a:normAutofit/>
          </a:bodyPr>
          <a:lstStyle/>
          <a:p>
            <a:r>
              <a:rPr lang="fr-FR" sz="2600" dirty="0" smtClean="0"/>
              <a:t>Alliage AMG6T ( Mg, Al, </a:t>
            </a:r>
            <a:r>
              <a:rPr lang="fr-FR" sz="2600" dirty="0" err="1" smtClean="0"/>
              <a:t>T</a:t>
            </a:r>
            <a:r>
              <a:rPr lang="fr-FR" sz="2600" dirty="0" smtClean="0"/>
              <a:t> )</a:t>
            </a:r>
          </a:p>
          <a:p>
            <a:endParaRPr lang="fr-FR" sz="2600" dirty="0" smtClean="0"/>
          </a:p>
          <a:p>
            <a:r>
              <a:rPr lang="fr-FR" sz="2600" dirty="0" smtClean="0"/>
              <a:t>Fournit des données:</a:t>
            </a:r>
          </a:p>
          <a:p>
            <a:pPr marL="0" indent="0">
              <a:buNone/>
            </a:pPr>
            <a:r>
              <a:rPr lang="fr-FR" sz="2600" dirty="0" smtClean="0"/>
              <a:t>     - Température</a:t>
            </a:r>
          </a:p>
          <a:p>
            <a:pPr marL="0" indent="0">
              <a:buNone/>
            </a:pPr>
            <a:r>
              <a:rPr lang="fr-FR" sz="2600" dirty="0"/>
              <a:t> </a:t>
            </a:r>
            <a:r>
              <a:rPr lang="fr-FR" sz="2600" dirty="0" smtClean="0"/>
              <a:t>    - Densité</a:t>
            </a:r>
          </a:p>
          <a:p>
            <a:pPr marL="0" indent="0">
              <a:buNone/>
            </a:pPr>
            <a:r>
              <a:rPr lang="fr-FR" sz="2600" dirty="0" smtClean="0"/>
              <a:t>     - [  ] électrons de l’ionosphère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352" y="1717674"/>
            <a:ext cx="4554747" cy="45105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11352" y="6367362"/>
            <a:ext cx="20168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>
                <a:solidFill>
                  <a:schemeClr val="bg1"/>
                </a:solidFill>
              </a:rPr>
              <a:t>wikipedia.org</a:t>
            </a:r>
            <a:r>
              <a:rPr lang="fr-FR" sz="1000" dirty="0">
                <a:solidFill>
                  <a:schemeClr val="bg1"/>
                </a:solidFill>
              </a:rPr>
              <a:t>/wiki/Spoutnik_1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75091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3857" y="344230"/>
            <a:ext cx="9698496" cy="1345085"/>
          </a:xfrm>
        </p:spPr>
        <p:txBody>
          <a:bodyPr/>
          <a:lstStyle/>
          <a:p>
            <a:r>
              <a:rPr lang="fr-FR" smtClean="0"/>
              <a:t>1961-Premier </a:t>
            </a:r>
            <a:r>
              <a:rPr lang="fr-FR" dirty="0" smtClean="0"/>
              <a:t>homme dans l’espace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33812" y="1797802"/>
            <a:ext cx="3964071" cy="3816457"/>
          </a:xfrm>
        </p:spPr>
        <p:txBody>
          <a:bodyPr>
            <a:normAutofit/>
          </a:bodyPr>
          <a:lstStyle/>
          <a:p>
            <a:r>
              <a:rPr lang="fr-FR" sz="2600" dirty="0" smtClean="0"/>
              <a:t>12 avril </a:t>
            </a:r>
            <a:r>
              <a:rPr lang="fr-FR" sz="2600" dirty="0" smtClean="0">
                <a:solidFill>
                  <a:schemeClr val="accent1"/>
                </a:solidFill>
              </a:rPr>
              <a:t>1961</a:t>
            </a:r>
          </a:p>
          <a:p>
            <a:r>
              <a:rPr lang="fr-FR" sz="2600" dirty="0" smtClean="0"/>
              <a:t>Youri Gagarine, Russe</a:t>
            </a:r>
          </a:p>
          <a:p>
            <a:r>
              <a:rPr lang="fr-FR" sz="2600" dirty="0" smtClean="0"/>
              <a:t>Mission </a:t>
            </a:r>
            <a:r>
              <a:rPr lang="fr-FR" sz="2600" dirty="0" err="1" smtClean="0"/>
              <a:t>Vostok</a:t>
            </a:r>
            <a:r>
              <a:rPr lang="fr-FR" sz="2600" dirty="0" smtClean="0"/>
              <a:t> 1</a:t>
            </a:r>
          </a:p>
          <a:p>
            <a:r>
              <a:rPr lang="fr-FR" sz="2600" dirty="0" smtClean="0"/>
              <a:t>Durée </a:t>
            </a:r>
            <a:r>
              <a:rPr lang="fr-FR" sz="2600" dirty="0"/>
              <a:t>108 </a:t>
            </a:r>
            <a:r>
              <a:rPr lang="fr-FR" sz="2600" dirty="0" smtClean="0"/>
              <a:t>minutes </a:t>
            </a:r>
            <a:r>
              <a:rPr lang="fr-FR" sz="2600" dirty="0"/>
              <a:t>dont 89 en orbite </a:t>
            </a:r>
            <a:r>
              <a:rPr lang="fr-FR" sz="2600" dirty="0" smtClean="0"/>
              <a:t>terrestre.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57" y="1797803"/>
            <a:ext cx="2623814" cy="38164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452" y="1797803"/>
            <a:ext cx="2544304" cy="38164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099" y="5762146"/>
            <a:ext cx="28873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 smtClean="0">
                <a:solidFill>
                  <a:schemeClr val="bg1"/>
                </a:solidFill>
              </a:rPr>
              <a:t>fr.wikipedia.org</a:t>
            </a:r>
            <a:r>
              <a:rPr lang="fr-FR" sz="1000" dirty="0" smtClean="0">
                <a:solidFill>
                  <a:schemeClr val="bg1"/>
                </a:solidFill>
              </a:rPr>
              <a:t>/wiki/</a:t>
            </a:r>
            <a:r>
              <a:rPr lang="fr-FR" sz="1000" dirty="0" err="1" smtClean="0">
                <a:solidFill>
                  <a:schemeClr val="bg1"/>
                </a:solidFill>
              </a:rPr>
              <a:t>Youri_Gagarine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9440" y="5722748"/>
            <a:ext cx="28873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https://</a:t>
            </a:r>
            <a:r>
              <a:rPr lang="fr-FR" sz="1000" dirty="0" err="1" smtClean="0">
                <a:solidFill>
                  <a:schemeClr val="bg1"/>
                </a:solidFill>
              </a:rPr>
              <a:t>fr.wikipedia.org</a:t>
            </a:r>
            <a:r>
              <a:rPr lang="fr-FR" sz="1000" dirty="0" smtClean="0">
                <a:solidFill>
                  <a:schemeClr val="bg1"/>
                </a:solidFill>
              </a:rPr>
              <a:t>/wiki/</a:t>
            </a:r>
            <a:r>
              <a:rPr lang="fr-FR" sz="1000" dirty="0" err="1" smtClean="0">
                <a:solidFill>
                  <a:schemeClr val="bg1"/>
                </a:solidFill>
              </a:rPr>
              <a:t>Youri_Gagarine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1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1969 </a:t>
            </a:r>
            <a:r>
              <a:rPr lang="fr-FR" dirty="0"/>
              <a:t>-Premier homme sur la lune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3414" y="2132643"/>
            <a:ext cx="4398586" cy="3015028"/>
          </a:xfrm>
        </p:spPr>
        <p:txBody>
          <a:bodyPr>
            <a:noAutofit/>
          </a:bodyPr>
          <a:lstStyle/>
          <a:p>
            <a:r>
              <a:rPr lang="fr-FR" sz="2600" dirty="0"/>
              <a:t>Neil </a:t>
            </a:r>
            <a:r>
              <a:rPr lang="fr-FR" sz="2600" dirty="0" smtClean="0"/>
              <a:t>Armstrong</a:t>
            </a:r>
            <a:endParaRPr lang="fr-FR" sz="2600" i="1" dirty="0"/>
          </a:p>
          <a:p>
            <a:r>
              <a:rPr lang="fr-FR" sz="2600" i="1" dirty="0" smtClean="0"/>
              <a:t>« Petit </a:t>
            </a:r>
            <a:r>
              <a:rPr lang="fr-FR" sz="2600" i="1" dirty="0"/>
              <a:t>pas pour l’homme , mais un </a:t>
            </a:r>
            <a:r>
              <a:rPr lang="fr-FR" sz="2600" i="1" dirty="0" smtClean="0"/>
              <a:t>saut </a:t>
            </a:r>
            <a:r>
              <a:rPr lang="fr-FR" sz="2600" i="1" dirty="0"/>
              <a:t>de géant pour </a:t>
            </a:r>
            <a:r>
              <a:rPr lang="fr-FR" sz="2600" i="1" dirty="0" smtClean="0"/>
              <a:t>l’humanité »</a:t>
            </a:r>
            <a:endParaRPr lang="fr-FR" sz="2600" i="1" dirty="0"/>
          </a:p>
          <a:p>
            <a:r>
              <a:rPr lang="fr-FR" sz="2600" dirty="0" smtClean="0"/>
              <a:t>21 juillet </a:t>
            </a:r>
            <a:r>
              <a:rPr lang="fr-FR" sz="2600" dirty="0" smtClean="0">
                <a:solidFill>
                  <a:schemeClr val="accent1"/>
                </a:solidFill>
              </a:rPr>
              <a:t>1969</a:t>
            </a:r>
            <a:endParaRPr lang="fr-FR" sz="2600" dirty="0"/>
          </a:p>
          <a:p>
            <a:r>
              <a:rPr lang="fr-FR" sz="2600" dirty="0" smtClean="0"/>
              <a:t>Mission Apollo 11</a:t>
            </a:r>
            <a:endParaRPr lang="fr-FR" sz="26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205167"/>
            <a:ext cx="6350000" cy="254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0" y="485086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smtClean="0">
                <a:solidFill>
                  <a:schemeClr val="bg1"/>
                </a:solidFill>
              </a:rPr>
              <a:t>www.clickhole.com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1974 - Enterprise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88233" y="1853248"/>
            <a:ext cx="4615563" cy="4253085"/>
          </a:xfrm>
        </p:spPr>
        <p:txBody>
          <a:bodyPr>
            <a:normAutofit/>
          </a:bodyPr>
          <a:lstStyle/>
          <a:p>
            <a:r>
              <a:rPr lang="fr-FR" sz="2800" dirty="0"/>
              <a:t>C</a:t>
            </a:r>
            <a:r>
              <a:rPr lang="fr-FR" sz="2800" dirty="0" smtClean="0"/>
              <a:t>onstruction 1974-1975</a:t>
            </a:r>
          </a:p>
          <a:p>
            <a:r>
              <a:rPr lang="fr-FR" sz="2800" dirty="0" smtClean="0"/>
              <a:t>Premier vol 1977 ( sur terre )</a:t>
            </a:r>
          </a:p>
          <a:p>
            <a:r>
              <a:rPr lang="fr-FR" sz="2800" dirty="0" smtClean="0"/>
              <a:t>Aucun vol en orbite</a:t>
            </a:r>
            <a:endParaRPr lang="fr-FR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853248"/>
            <a:ext cx="5177916" cy="39431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46111" y="5844356"/>
            <a:ext cx="4912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https://</a:t>
            </a:r>
            <a:r>
              <a:rPr lang="fr-FR" sz="1200" dirty="0" err="1">
                <a:solidFill>
                  <a:schemeClr val="bg1"/>
                </a:solidFill>
              </a:rPr>
              <a:t>fr.wikipedia.org</a:t>
            </a:r>
            <a:r>
              <a:rPr lang="fr-FR" sz="1200" dirty="0">
                <a:solidFill>
                  <a:schemeClr val="bg1"/>
                </a:solidFill>
              </a:rPr>
              <a:t>/wiki/Enterprise_(</a:t>
            </a:r>
            <a:r>
              <a:rPr lang="fr-FR" sz="1200" dirty="0" err="1">
                <a:solidFill>
                  <a:schemeClr val="bg1"/>
                </a:solidFill>
              </a:rPr>
              <a:t>navette_spatiale</a:t>
            </a:r>
            <a:r>
              <a:rPr lang="fr-FR" sz="12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72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1975 -Columbia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021922"/>
            <a:ext cx="5412351" cy="2751557"/>
          </a:xfrm>
        </p:spPr>
        <p:txBody>
          <a:bodyPr>
            <a:normAutofit/>
          </a:bodyPr>
          <a:lstStyle/>
          <a:p>
            <a:r>
              <a:rPr lang="fr-FR" sz="2800" dirty="0"/>
              <a:t>C</a:t>
            </a:r>
            <a:r>
              <a:rPr lang="fr-FR" sz="2800" dirty="0" smtClean="0"/>
              <a:t>onstruction </a:t>
            </a:r>
            <a:r>
              <a:rPr lang="fr-FR" sz="2800" dirty="0"/>
              <a:t>1975-1979</a:t>
            </a:r>
          </a:p>
          <a:p>
            <a:r>
              <a:rPr lang="fr-FR" sz="2800" dirty="0"/>
              <a:t>Premier </a:t>
            </a:r>
            <a:r>
              <a:rPr lang="fr-FR" sz="2800" dirty="0" smtClean="0"/>
              <a:t>vol américain 1981</a:t>
            </a:r>
          </a:p>
          <a:p>
            <a:r>
              <a:rPr lang="fr-FR" sz="2800" dirty="0" smtClean="0"/>
              <a:t>28 vols</a:t>
            </a:r>
            <a:endParaRPr lang="fr-FR" sz="2800" dirty="0"/>
          </a:p>
          <a:p>
            <a:r>
              <a:rPr lang="fr-FR" sz="2800" dirty="0" smtClean="0"/>
              <a:t>Désintégrée </a:t>
            </a:r>
            <a:r>
              <a:rPr lang="fr-FR" sz="2800" dirty="0"/>
              <a:t>2003</a:t>
            </a:r>
          </a:p>
          <a:p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6194502" y="6405805"/>
            <a:ext cx="370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>
                <a:solidFill>
                  <a:schemeClr val="bg1"/>
                </a:solidFill>
              </a:rPr>
              <a:t>fr.wikipedia.org</a:t>
            </a:r>
            <a:r>
              <a:rPr lang="fr-FR" sz="1100" dirty="0" smtClean="0">
                <a:solidFill>
                  <a:schemeClr val="bg1"/>
                </a:solidFill>
              </a:rPr>
              <a:t>/wiki/Columbia</a:t>
            </a:r>
            <a:r>
              <a:rPr lang="fr-FR" sz="1100" dirty="0">
                <a:solidFill>
                  <a:schemeClr val="bg1"/>
                </a:solidFill>
              </a:rPr>
              <a:t>_(</a:t>
            </a:r>
            <a:r>
              <a:rPr lang="fr-FR" sz="1100" dirty="0" err="1" smtClean="0">
                <a:solidFill>
                  <a:schemeClr val="bg1"/>
                </a:solidFill>
              </a:rPr>
              <a:t>navette_spatiale</a:t>
            </a:r>
            <a:endParaRPr lang="fr-FR" sz="1100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60" y="604434"/>
            <a:ext cx="4248472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6663</TotalTime>
  <Words>1351</Words>
  <Application>Microsoft Office PowerPoint</Application>
  <PresentationFormat>Widescreen</PresentationFormat>
  <Paragraphs>286</Paragraphs>
  <Slides>38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Century Gothic</vt:lpstr>
      <vt:lpstr>Wingdings</vt:lpstr>
      <vt:lpstr>Wingdings 3</vt:lpstr>
      <vt:lpstr>Ion</vt:lpstr>
      <vt:lpstr>Les matériaux de l’espace</vt:lpstr>
      <vt:lpstr>De quoi sera-t-il question ? </vt:lpstr>
      <vt:lpstr>Le monde de l’Aérospatiale</vt:lpstr>
      <vt:lpstr>1957-Premier satellite lancé en orbite : Spoutnick-1</vt:lpstr>
      <vt:lpstr>Premier satellite lancé en orbite : Spoutnick-1</vt:lpstr>
      <vt:lpstr>1961-Premier homme dans l’espace</vt:lpstr>
      <vt:lpstr>1969 -Premier homme sur la lune </vt:lpstr>
      <vt:lpstr>1974 - Enterprise</vt:lpstr>
      <vt:lpstr>1975 -Columbia</vt:lpstr>
      <vt:lpstr>Discovery et Challenger</vt:lpstr>
      <vt:lpstr>Les matériaux des navettes spatiales</vt:lpstr>
      <vt:lpstr>Flux thermique</vt:lpstr>
      <vt:lpstr>Bouclier thermique </vt:lpstr>
      <vt:lpstr>Bouclier thermique </vt:lpstr>
      <vt:lpstr>PowerPoint Presentation</vt:lpstr>
      <vt:lpstr>Les matériaux des combinaisons spatiales</vt:lpstr>
      <vt:lpstr>Différents modèles de combinaisons</vt:lpstr>
      <vt:lpstr> 2 types de Combinaisons</vt:lpstr>
      <vt:lpstr>EMU – Combinaison de mobilité extravéhiculaire (External mobility unit)</vt:lpstr>
      <vt:lpstr>Deux sections principales </vt:lpstr>
      <vt:lpstr>PowerPoint Presentation</vt:lpstr>
      <vt:lpstr>TMG -Thermal Micrometeoroid Garment  (couverture externe en ortho )</vt:lpstr>
      <vt:lpstr>Gore-Tex –polytetrafluoroethylene - PTE</vt:lpstr>
      <vt:lpstr>Kevlar  poly (p-phénylènetéréphtalamide)  (PPD-T) est un polymère thermoplastique </vt:lpstr>
      <vt:lpstr>Nomex - polyamide</vt:lpstr>
      <vt:lpstr>PowerPoint Presentation</vt:lpstr>
      <vt:lpstr>Mylar </vt:lpstr>
      <vt:lpstr>Nylon – polymère</vt:lpstr>
      <vt:lpstr>Couche 6</vt:lpstr>
      <vt:lpstr>Couche 5</vt:lpstr>
      <vt:lpstr>Couche 4</vt:lpstr>
      <vt:lpstr>Couche 3</vt:lpstr>
      <vt:lpstr>Couches 2 et 1</vt:lpstr>
      <vt:lpstr>Applications au secondaire </vt:lpstr>
      <vt:lpstr>Au secondaire – manteau de pluie </vt:lpstr>
      <vt:lpstr>Médiagraphie</vt:lpstr>
      <vt:lpstr>Médiagraphie</vt:lpstr>
      <vt:lpstr>Atlantis et Endeavour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matériaux de l’espace</dc:title>
  <dc:creator>Utilisateur de Microsoft Office</dc:creator>
  <cp:lastModifiedBy>Gérard Charlet</cp:lastModifiedBy>
  <cp:revision>97</cp:revision>
  <dcterms:created xsi:type="dcterms:W3CDTF">2016-04-03T13:19:05Z</dcterms:created>
  <dcterms:modified xsi:type="dcterms:W3CDTF">2016-04-17T17:56:23Z</dcterms:modified>
</cp:coreProperties>
</file>