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4" r:id="rId20"/>
    <p:sldId id="273" r:id="rId21"/>
    <p:sldId id="280" r:id="rId22"/>
    <p:sldId id="282" r:id="rId23"/>
    <p:sldId id="281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1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amedayinside.com/equipement-levolution-du-casque-de-football-americain/" TargetMode="External"/><Relationship Id="rId4" Type="http://schemas.openxmlformats.org/officeDocument/2006/relationships/hyperlink" Target="http://nflbook.fr/2012/06/11/naissance-et-evolution-du-casque-dans-la-nfl/" TargetMode="External"/><Relationship Id="rId5" Type="http://schemas.openxmlformats.org/officeDocument/2006/relationships/hyperlink" Target="http://www.oemglass.net/MP97LX0DN/" TargetMode="External"/><Relationship Id="rId6" Type="http://schemas.openxmlformats.org/officeDocument/2006/relationships/hyperlink" Target="http://www.elitefoot.com/histoire/histoire.htm" TargetMode="External"/><Relationship Id="rId7" Type="http://schemas.openxmlformats.org/officeDocument/2006/relationships/hyperlink" Target="http://niketeam.nike.com/US/en_US/?l=shop,locker" TargetMode="External"/><Relationship Id="rId8" Type="http://schemas.openxmlformats.org/officeDocument/2006/relationships/hyperlink" Target="https://prezi.com/yivapx1p1mc8/the-chemistry-of-a-football-helmet/" TargetMode="External"/><Relationship Id="rId9" Type="http://schemas.openxmlformats.org/officeDocument/2006/relationships/hyperlink" Target="https://www.thrillist.com/gear/a-brief-history-of-nfl-helmet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r.wikipedia.org/wiki/Histoire_du_footba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-857249"/>
            <a:ext cx="8676222" cy="3200400"/>
          </a:xfrm>
        </p:spPr>
        <p:txBody>
          <a:bodyPr/>
          <a:lstStyle/>
          <a:p>
            <a:r>
              <a:rPr lang="fr-FR" dirty="0" smtClean="0"/>
              <a:t>Les matériaux </a:t>
            </a:r>
            <a:r>
              <a:rPr lang="fr-FR" smtClean="0"/>
              <a:t>du football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3" y="2476501"/>
            <a:ext cx="5232399" cy="3924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29600" y="3657600"/>
            <a:ext cx="323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Présenté par:</a:t>
            </a:r>
          </a:p>
          <a:p>
            <a:r>
              <a:rPr lang="fr-FR" dirty="0" smtClean="0"/>
              <a:t>Samuel Chénard</a:t>
            </a:r>
          </a:p>
          <a:p>
            <a:endParaRPr lang="fr-FR" dirty="0"/>
          </a:p>
          <a:p>
            <a:r>
              <a:rPr lang="fr-FR" dirty="0" smtClean="0"/>
              <a:t>CHM-2904</a:t>
            </a:r>
          </a:p>
          <a:p>
            <a:r>
              <a:rPr lang="fr-FR" dirty="0" smtClean="0"/>
              <a:t>Les matériaux et leurs propriétés</a:t>
            </a:r>
          </a:p>
          <a:p>
            <a:endParaRPr lang="fr-FR" dirty="0"/>
          </a:p>
          <a:p>
            <a:r>
              <a:rPr lang="fr-FR" dirty="0" smtClean="0"/>
              <a:t>Université Laval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3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 constante du casque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00350"/>
            <a:ext cx="3657719" cy="3333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1" y="1979484"/>
            <a:ext cx="3105150" cy="38402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2" y="2800350"/>
            <a:ext cx="3345466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grilles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Acier tubulaire</a:t>
            </a:r>
          </a:p>
          <a:p>
            <a:r>
              <a:rPr lang="fr-FR" dirty="0" smtClean="0"/>
              <a:t>Titane</a:t>
            </a:r>
          </a:p>
          <a:p>
            <a:endParaRPr lang="fr-FR" dirty="0"/>
          </a:p>
          <a:p>
            <a:r>
              <a:rPr lang="fr-FR" dirty="0" smtClean="0"/>
              <a:t>Masse volumique de l’acier : </a:t>
            </a:r>
            <a:r>
              <a:rPr lang="sk-SK" dirty="0" smtClean="0"/>
              <a:t>7,5</a:t>
            </a:r>
            <a:r>
              <a:rPr lang="sk-SK" dirty="0"/>
              <a:t> </a:t>
            </a:r>
            <a:r>
              <a:rPr lang="sk-SK" dirty="0" smtClean="0"/>
              <a:t>g·cm</a:t>
            </a:r>
            <a:r>
              <a:rPr lang="sk-SK" baseline="30000" dirty="0" smtClean="0"/>
              <a:t>-3</a:t>
            </a:r>
          </a:p>
          <a:p>
            <a:pPr marL="0" indent="0">
              <a:buNone/>
            </a:pPr>
            <a:endParaRPr lang="pl-PL" baseline="30000" dirty="0" smtClean="0"/>
          </a:p>
          <a:p>
            <a:r>
              <a:rPr lang="fr-FR" dirty="0"/>
              <a:t>Masse </a:t>
            </a:r>
            <a:r>
              <a:rPr lang="fr-FR" dirty="0" smtClean="0"/>
              <a:t>volumique du </a:t>
            </a:r>
            <a:r>
              <a:rPr lang="fr-FR" dirty="0"/>
              <a:t>titane : </a:t>
            </a:r>
            <a:r>
              <a:rPr lang="sk-SK" dirty="0"/>
              <a:t>4,51 g·cm</a:t>
            </a:r>
            <a:r>
              <a:rPr lang="sk-SK" baseline="30000" dirty="0"/>
              <a:t>-3</a:t>
            </a:r>
          </a:p>
          <a:p>
            <a:endParaRPr lang="fr-FR" dirty="0" smtClean="0"/>
          </a:p>
          <a:p>
            <a:r>
              <a:rPr lang="fr-FR" dirty="0" smtClean="0"/>
              <a:t>Résistance à la traction </a:t>
            </a:r>
          </a:p>
          <a:p>
            <a:r>
              <a:rPr lang="fr-FR" dirty="0" smtClean="0"/>
              <a:t>Acier: 700 MPA</a:t>
            </a:r>
          </a:p>
          <a:p>
            <a:r>
              <a:rPr lang="fr-FR" dirty="0" smtClean="0"/>
              <a:t>Titane: 1200 MPA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02" y="379306"/>
            <a:ext cx="3394988" cy="2771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84" y="3381457"/>
            <a:ext cx="4376893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é</a:t>
            </a:r>
            <a:r>
              <a:rPr lang="fr-CA" dirty="0" smtClean="0"/>
              <a:t>paulettes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Apparition en 1890</a:t>
            </a:r>
          </a:p>
          <a:p>
            <a:r>
              <a:rPr lang="fr-FR" dirty="0" smtClean="0"/>
              <a:t>L.P </a:t>
            </a:r>
            <a:r>
              <a:rPr lang="fr-FR" dirty="0" err="1" smtClean="0"/>
              <a:t>Smock</a:t>
            </a:r>
            <a:r>
              <a:rPr lang="fr-FR" dirty="0" smtClean="0"/>
              <a:t> (joueur de Princeton)</a:t>
            </a:r>
          </a:p>
          <a:p>
            <a:endParaRPr lang="fr-FR" dirty="0"/>
          </a:p>
          <a:p>
            <a:r>
              <a:rPr lang="fr-FR" dirty="0" smtClean="0"/>
              <a:t>Cuir </a:t>
            </a:r>
          </a:p>
          <a:p>
            <a:endParaRPr lang="fr-FR" dirty="0"/>
          </a:p>
          <a:p>
            <a:r>
              <a:rPr lang="fr-FR" dirty="0" smtClean="0"/>
              <a:t>Seulement des poches </a:t>
            </a:r>
            <a:r>
              <a:rPr lang="fr-FR" dirty="0" smtClean="0"/>
              <a:t>cousinées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1" y="1650999"/>
            <a:ext cx="6350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Première épaulette qui recouvre les épaules </a:t>
            </a:r>
          </a:p>
          <a:p>
            <a:r>
              <a:rPr lang="fr-FR" dirty="0" smtClean="0"/>
              <a:t>Création vers 1930 par </a:t>
            </a:r>
            <a:r>
              <a:rPr lang="fr-FR" dirty="0" err="1" smtClean="0"/>
              <a:t>Spalding</a:t>
            </a:r>
            <a:endParaRPr lang="fr-FR" dirty="0" smtClean="0"/>
          </a:p>
          <a:p>
            <a:r>
              <a:rPr lang="fr-FR" dirty="0" smtClean="0"/>
              <a:t>Plus lourde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276350"/>
            <a:ext cx="5392401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Fait de </a:t>
            </a:r>
            <a:r>
              <a:rPr lang="fr-FR" dirty="0" smtClean="0"/>
              <a:t>polycarbonate et de nylon</a:t>
            </a:r>
          </a:p>
          <a:p>
            <a:r>
              <a:rPr lang="fr-FR" dirty="0" smtClean="0"/>
              <a:t>Certains en carbone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Plus légère</a:t>
            </a:r>
          </a:p>
          <a:p>
            <a:r>
              <a:rPr lang="fr-FR" dirty="0" smtClean="0"/>
              <a:t>plus solide</a:t>
            </a:r>
          </a:p>
          <a:p>
            <a:r>
              <a:rPr lang="fr-FR" dirty="0" smtClean="0"/>
              <a:t>Adaptée aux différentes positions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421036"/>
            <a:ext cx="4864100" cy="32346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80" y="3808061"/>
            <a:ext cx="3721475" cy="29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souliers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débuts: soulier en cuir </a:t>
            </a:r>
          </a:p>
          <a:p>
            <a:r>
              <a:rPr lang="fr-FR" dirty="0" smtClean="0"/>
              <a:t>crampons en bois ou en fer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09550"/>
            <a:ext cx="3984171" cy="309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3308350"/>
            <a:ext cx="447620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Soulier en plastique ou </a:t>
            </a:r>
            <a:r>
              <a:rPr lang="fr-FR" dirty="0" smtClean="0"/>
              <a:t>en tissus synthétique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Semelle en fibre de </a:t>
            </a:r>
            <a:r>
              <a:rPr lang="fr-FR" dirty="0" smtClean="0"/>
              <a:t>carbone</a:t>
            </a:r>
          </a:p>
          <a:p>
            <a:r>
              <a:rPr lang="fr-FR" dirty="0" smtClean="0"/>
              <a:t>Légèreté et stabilité sans compromettre la flexibilité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Crampons moulés ou détachables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3" y="1562100"/>
            <a:ext cx="4406832" cy="44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Ballon NFL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4" y="2038349"/>
            <a:ext cx="9905998" cy="3124201"/>
          </a:xfrm>
        </p:spPr>
        <p:txBody>
          <a:bodyPr/>
          <a:lstStyle/>
          <a:p>
            <a:r>
              <a:rPr lang="fr-FR" dirty="0" smtClean="0"/>
              <a:t>Dimension: 30 cm de long et 56 cm de circonférence</a:t>
            </a:r>
          </a:p>
          <a:p>
            <a:r>
              <a:rPr lang="fr-FR" dirty="0" smtClean="0"/>
              <a:t>Pression d’environ 0.95 </a:t>
            </a:r>
            <a:r>
              <a:rPr lang="fr-FR" dirty="0" err="1" smtClean="0"/>
              <a:t>atm</a:t>
            </a:r>
            <a:endParaRPr lang="fr-FR" dirty="0" smtClean="0"/>
          </a:p>
          <a:p>
            <a:r>
              <a:rPr lang="fr-FR" dirty="0" smtClean="0"/>
              <a:t>Poids: 425 grammes</a:t>
            </a:r>
          </a:p>
          <a:p>
            <a:r>
              <a:rPr lang="fr-FR" dirty="0" smtClean="0"/>
              <a:t>Cuir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21919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721" y="468923"/>
            <a:ext cx="9905998" cy="1905000"/>
          </a:xfrm>
        </p:spPr>
        <p:txBody>
          <a:bodyPr/>
          <a:lstStyle/>
          <a:p>
            <a:r>
              <a:rPr lang="fr-FR" dirty="0" smtClean="0"/>
              <a:t>Ballon LCF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674" y="2288344"/>
            <a:ext cx="9905998" cy="3124201"/>
          </a:xfrm>
        </p:spPr>
        <p:txBody>
          <a:bodyPr/>
          <a:lstStyle/>
          <a:p>
            <a:r>
              <a:rPr lang="fr-FR" dirty="0" smtClean="0"/>
              <a:t>Dimension : 28,6 cm de longueur et 71 cm de circonférence</a:t>
            </a:r>
          </a:p>
          <a:p>
            <a:endParaRPr lang="fr-FR" dirty="0" smtClean="0"/>
          </a:p>
          <a:p>
            <a:r>
              <a:rPr lang="fr-FR" dirty="0" smtClean="0"/>
              <a:t>Poids et pression similaire au ballon NFL</a:t>
            </a:r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lacets exposés ne peuvent mesurer plus de 4 ³/</a:t>
            </a:r>
            <a:r>
              <a:rPr lang="fr-FR" baseline="-25000" dirty="0"/>
              <a:t>8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pouces </a:t>
            </a:r>
            <a:r>
              <a:rPr lang="fr-FR" dirty="0"/>
              <a:t>de longueur (11,11 cm)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et </a:t>
            </a:r>
            <a:r>
              <a:rPr lang="fr-FR" dirty="0"/>
              <a:t>plus de 1 </a:t>
            </a:r>
            <a:r>
              <a:rPr lang="fr-FR" baseline="30000" dirty="0"/>
              <a:t>1</a:t>
            </a:r>
            <a:r>
              <a:rPr lang="fr-FR" dirty="0"/>
              <a:t>/</a:t>
            </a:r>
            <a:r>
              <a:rPr lang="fr-FR" baseline="-25000" dirty="0"/>
              <a:t>8</a:t>
            </a:r>
            <a:r>
              <a:rPr lang="fr-FR" dirty="0"/>
              <a:t> </a:t>
            </a:r>
            <a:r>
              <a:rPr lang="fr-FR" dirty="0" smtClean="0"/>
              <a:t>pouce </a:t>
            </a:r>
            <a:r>
              <a:rPr lang="fr-FR" dirty="0"/>
              <a:t>(2,86 cm) de largeur.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29" y="1462454"/>
            <a:ext cx="4086301" cy="39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Uniforme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Matériaux épais</a:t>
            </a:r>
          </a:p>
          <a:p>
            <a:r>
              <a:rPr lang="fr-FR" sz="3200" dirty="0" smtClean="0"/>
              <a:t>laine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79" y="437566"/>
            <a:ext cx="4320149" cy="61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Au programme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0913" y="3219449"/>
            <a:ext cx="9905998" cy="31242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L’historique du football</a:t>
            </a:r>
          </a:p>
          <a:p>
            <a:r>
              <a:rPr lang="fr-FR" sz="2400" dirty="0" smtClean="0"/>
              <a:t>L’historique des casques</a:t>
            </a:r>
          </a:p>
          <a:p>
            <a:r>
              <a:rPr lang="fr-FR" sz="2400" dirty="0" smtClean="0"/>
              <a:t>L’historique des épaulettes</a:t>
            </a:r>
          </a:p>
          <a:p>
            <a:r>
              <a:rPr lang="fr-FR" sz="2400" dirty="0"/>
              <a:t>L’historique des </a:t>
            </a:r>
            <a:r>
              <a:rPr lang="fr-FR" sz="2400" dirty="0" smtClean="0"/>
              <a:t>chaussures</a:t>
            </a:r>
          </a:p>
          <a:p>
            <a:r>
              <a:rPr lang="fr-FR" sz="2400" dirty="0" smtClean="0"/>
              <a:t>Le </a:t>
            </a:r>
            <a:r>
              <a:rPr lang="fr-FR" sz="2400" dirty="0" smtClean="0"/>
              <a:t>ballon</a:t>
            </a:r>
          </a:p>
          <a:p>
            <a:r>
              <a:rPr lang="fr-FR" sz="2400" dirty="0"/>
              <a:t>L’uniforme</a:t>
            </a:r>
          </a:p>
          <a:p>
            <a:pPr marL="0" indent="0">
              <a:buNone/>
            </a:pP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2" y="2514600"/>
            <a:ext cx="5524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112" y="2514600"/>
            <a:ext cx="9905998" cy="31242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 Uniforme en couleur: 91% nylon et 9% élasthanne (</a:t>
            </a:r>
            <a:r>
              <a:rPr lang="fr-FR" dirty="0" err="1" smtClean="0"/>
              <a:t>spandex</a:t>
            </a:r>
            <a:r>
              <a:rPr lang="fr-FR" dirty="0" smtClean="0"/>
              <a:t>) </a:t>
            </a:r>
          </a:p>
          <a:p>
            <a:r>
              <a:rPr lang="fr-FR" dirty="0" smtClean="0"/>
              <a:t>Uniforme blanc: 91% polyester et 9% élasthanne</a:t>
            </a:r>
          </a:p>
          <a:p>
            <a:endParaRPr lang="fr-FR" dirty="0"/>
          </a:p>
          <a:p>
            <a:r>
              <a:rPr lang="fr-FR" dirty="0" smtClean="0"/>
              <a:t>Pantalon: 88% nylon et 9% élasthanne</a:t>
            </a:r>
          </a:p>
          <a:p>
            <a:endParaRPr lang="fr-FR" dirty="0"/>
          </a:p>
          <a:p>
            <a:r>
              <a:rPr lang="fr-FR" dirty="0" smtClean="0"/>
              <a:t>Avantages: Très résistant, sèche rapidement, très léger</a:t>
            </a:r>
          </a:p>
          <a:p>
            <a:r>
              <a:rPr lang="fr-FR" dirty="0" smtClean="0"/>
              <a:t>Élasthanne: grande </a:t>
            </a:r>
            <a:r>
              <a:rPr lang="fr-FR" dirty="0" smtClean="0"/>
              <a:t>élasticité (600% d’allongement  à la rupture)</a:t>
            </a:r>
          </a:p>
          <a:p>
            <a:r>
              <a:rPr lang="fr-FR" dirty="0" smtClean="0"/>
              <a:t>Laine: 30 % d’allongement à la rupture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8" y="1350497"/>
            <a:ext cx="3314477" cy="49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Constante amélioration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Légèreté</a:t>
            </a:r>
          </a:p>
          <a:p>
            <a:r>
              <a:rPr lang="fr-FR" dirty="0" smtClean="0"/>
              <a:t>Grande résistance aux chocs</a:t>
            </a:r>
          </a:p>
          <a:p>
            <a:r>
              <a:rPr lang="fr-FR" dirty="0" smtClean="0"/>
              <a:t>Bonne durabilité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13" y="2152357"/>
            <a:ext cx="5479670" cy="36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secondaire: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cycle:</a:t>
            </a:r>
          </a:p>
          <a:p>
            <a:pPr marL="0" indent="0">
              <a:buNone/>
            </a:pPr>
            <a:r>
              <a:rPr lang="fr-FR" dirty="0" smtClean="0"/>
              <a:t> Propriétés des matériaux</a:t>
            </a:r>
          </a:p>
          <a:p>
            <a:pPr marL="0" indent="0">
              <a:buNone/>
            </a:pPr>
            <a:r>
              <a:rPr lang="fr-FR" dirty="0" smtClean="0"/>
              <a:t>Forces et mouvements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cycle:</a:t>
            </a:r>
          </a:p>
          <a:p>
            <a:pPr marL="0" indent="0">
              <a:buNone/>
            </a:pPr>
            <a:r>
              <a:rPr lang="fr-FR" dirty="0" smtClean="0"/>
              <a:t>Matériaux ( contraintes et propriétés)</a:t>
            </a:r>
          </a:p>
          <a:p>
            <a:pPr marL="0" indent="0">
              <a:buNone/>
            </a:pPr>
            <a:r>
              <a:rPr lang="fr-FR" dirty="0" smtClean="0"/>
              <a:t>Tissus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21" y="1882731"/>
            <a:ext cx="5868572" cy="39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3093" y="2058572"/>
            <a:ext cx="9905998" cy="1905000"/>
          </a:xfrm>
        </p:spPr>
        <p:txBody>
          <a:bodyPr>
            <a:normAutofit/>
          </a:bodyPr>
          <a:lstStyle/>
          <a:p>
            <a:r>
              <a:rPr lang="fr-FR" sz="6000" dirty="0" smtClean="0"/>
              <a:t>Questions ?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7182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fr.wikipedia.org/wiki/Histoire_du_football</a:t>
            </a:r>
            <a:endParaRPr lang="fr-FR" dirty="0" smtClean="0"/>
          </a:p>
          <a:p>
            <a:r>
              <a:rPr lang="fr-FR" dirty="0">
                <a:hlinkClick r:id="rId3"/>
              </a:rPr>
              <a:t>http://gamedayinside.com/equipement-levolution-du-casque-de-football-americain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>
                <a:hlinkClick r:id="rId4"/>
              </a:rPr>
              <a:t>http://nflbook.fr/2012/06/11/naissance-et-evolution-du-casque-dans-la-nfl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r>
              <a:rPr lang="fr-FR" dirty="0">
                <a:hlinkClick r:id="rId5"/>
              </a:rPr>
              <a:t>http://www.oemglass.net/MP97LX0DN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www.elitefoot.com/histoire/histoire.htm</a:t>
            </a:r>
            <a:endParaRPr lang="fr-FR" dirty="0" smtClean="0"/>
          </a:p>
          <a:p>
            <a:r>
              <a:rPr lang="fr-FR" dirty="0">
                <a:hlinkClick r:id="rId7"/>
              </a:rPr>
              <a:t>http://niketeam.nike.com/US/en_US/?</a:t>
            </a:r>
            <a:r>
              <a:rPr lang="fr-FR" dirty="0" smtClean="0">
                <a:hlinkClick r:id="rId7"/>
              </a:rPr>
              <a:t>l=shop,locker</a:t>
            </a:r>
            <a:endParaRPr lang="fr-FR" dirty="0" smtClean="0"/>
          </a:p>
          <a:p>
            <a:r>
              <a:rPr lang="fr-FR" dirty="0">
                <a:hlinkClick r:id="rId8"/>
              </a:rPr>
              <a:t>https://prezi.com/yivapx1p1mc8/the-chemistry-of-a-football-helmet</a:t>
            </a:r>
            <a:r>
              <a:rPr lang="fr-FR" dirty="0" smtClean="0">
                <a:hlinkClick r:id="rId8"/>
              </a:rPr>
              <a:t>/</a:t>
            </a:r>
            <a:endParaRPr lang="fr-FR" dirty="0" smtClean="0"/>
          </a:p>
          <a:p>
            <a:r>
              <a:rPr lang="fr-FR" dirty="0"/>
              <a:t>http://</a:t>
            </a:r>
            <a:r>
              <a:rPr lang="fr-FR" dirty="0" err="1"/>
              <a:t>www.icis.com</a:t>
            </a:r>
            <a:r>
              <a:rPr lang="fr-FR" dirty="0"/>
              <a:t>/</a:t>
            </a:r>
            <a:r>
              <a:rPr lang="fr-FR" dirty="0" err="1"/>
              <a:t>resources</a:t>
            </a:r>
            <a:r>
              <a:rPr lang="fr-FR" dirty="0"/>
              <a:t>/news/2009/08/24/9240644/the-</a:t>
            </a:r>
            <a:r>
              <a:rPr lang="fr-FR" dirty="0" err="1"/>
              <a:t>history</a:t>
            </a:r>
            <a:r>
              <a:rPr lang="fr-FR" dirty="0"/>
              <a:t>-of-</a:t>
            </a:r>
            <a:r>
              <a:rPr lang="fr-FR" dirty="0" err="1"/>
              <a:t>chemicals</a:t>
            </a:r>
            <a:r>
              <a:rPr lang="fr-FR" dirty="0"/>
              <a:t>-and-the-football-</a:t>
            </a:r>
            <a:r>
              <a:rPr lang="fr-FR" dirty="0" err="1"/>
              <a:t>helmet</a:t>
            </a:r>
            <a:r>
              <a:rPr lang="fr-FR" dirty="0"/>
              <a:t>/</a:t>
            </a:r>
            <a:endParaRPr lang="fr-FR" dirty="0" smtClean="0"/>
          </a:p>
          <a:p>
            <a:r>
              <a:rPr lang="fr-FR" dirty="0">
                <a:hlinkClick r:id="rId9"/>
              </a:rPr>
              <a:t>https://</a:t>
            </a:r>
            <a:r>
              <a:rPr lang="fr-FR" dirty="0" smtClean="0">
                <a:hlinkClick r:id="rId9"/>
              </a:rPr>
              <a:t>www.thrillist.com/gear/a-brief-history-of-nfl-helmets</a:t>
            </a:r>
            <a:endParaRPr lang="fr-FR" dirty="0" smtClean="0"/>
          </a:p>
          <a:p>
            <a:r>
              <a:rPr lang="fr-FR" dirty="0"/>
              <a:t>http://</a:t>
            </a:r>
            <a:r>
              <a:rPr lang="fr-FR" dirty="0" err="1"/>
              <a:t>antiquefootball.com</a:t>
            </a:r>
            <a:r>
              <a:rPr lang="fr-FR" dirty="0"/>
              <a:t>/</a:t>
            </a:r>
            <a:r>
              <a:rPr lang="fr-FR" dirty="0" err="1"/>
              <a:t>shoulder_pads.htm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3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Première partie : 6 novembre 1869</a:t>
            </a:r>
          </a:p>
          <a:p>
            <a:r>
              <a:rPr lang="fr-FR" dirty="0" smtClean="0"/>
              <a:t>L’université </a:t>
            </a:r>
            <a:r>
              <a:rPr lang="fr-FR" dirty="0" err="1" smtClean="0"/>
              <a:t>Rutgers</a:t>
            </a:r>
            <a:r>
              <a:rPr lang="fr-FR" dirty="0" smtClean="0"/>
              <a:t> contre l’université Princeton</a:t>
            </a:r>
          </a:p>
          <a:p>
            <a:r>
              <a:rPr lang="fr-FR" dirty="0" smtClean="0"/>
              <a:t>Père du football : Walter Camp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1" y="609600"/>
            <a:ext cx="3200400" cy="53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casques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1893: apparition du premier casque</a:t>
            </a:r>
          </a:p>
          <a:p>
            <a:endParaRPr lang="fr-FR" dirty="0"/>
          </a:p>
          <a:p>
            <a:r>
              <a:rPr lang="fr-FR" dirty="0" smtClean="0"/>
              <a:t>Cuir </a:t>
            </a:r>
          </a:p>
          <a:p>
            <a:endParaRPr lang="fr-FR" dirty="0"/>
          </a:p>
          <a:p>
            <a:r>
              <a:rPr lang="fr-FR" dirty="0" smtClean="0"/>
              <a:t>Fabriqué par un fabriquant de chaussures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1" y="242409"/>
            <a:ext cx="2876550" cy="39866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11" y="3505200"/>
            <a:ext cx="3302000" cy="3009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21511" y="44116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1893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410700" y="2895600"/>
            <a:ext cx="163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1896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casque </a:t>
            </a:r>
            <a:r>
              <a:rPr lang="fr-FR" dirty="0" err="1" smtClean="0"/>
              <a:t>Zh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5163" y="1695450"/>
            <a:ext cx="9905998" cy="3124201"/>
          </a:xfrm>
        </p:spPr>
        <p:txBody>
          <a:bodyPr/>
          <a:lstStyle/>
          <a:p>
            <a:r>
              <a:rPr lang="fr-FR" dirty="0" smtClean="0"/>
              <a:t>Création en 1917</a:t>
            </a:r>
          </a:p>
          <a:p>
            <a:r>
              <a:rPr lang="fr-FR" dirty="0" smtClean="0"/>
              <a:t>Robert Carl </a:t>
            </a:r>
            <a:r>
              <a:rPr lang="fr-FR" dirty="0" err="1" smtClean="0"/>
              <a:t>Zuppke</a:t>
            </a:r>
            <a:r>
              <a:rPr lang="fr-FR" dirty="0" smtClean="0"/>
              <a:t> </a:t>
            </a:r>
          </a:p>
          <a:p>
            <a:r>
              <a:rPr lang="fr-FR" dirty="0" smtClean="0"/>
              <a:t>Suspensions et trous de ventilation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695450"/>
            <a:ext cx="3752143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grille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Création en 1935</a:t>
            </a:r>
          </a:p>
          <a:p>
            <a:r>
              <a:rPr lang="fr-FR" dirty="0" err="1" smtClean="0"/>
              <a:t>Vern</a:t>
            </a:r>
            <a:r>
              <a:rPr lang="fr-FR" dirty="0" smtClean="0"/>
              <a:t> </a:t>
            </a:r>
            <a:r>
              <a:rPr lang="fr-FR" dirty="0" err="1" smtClean="0"/>
              <a:t>McMillan</a:t>
            </a:r>
            <a:endParaRPr lang="fr-FR" dirty="0" smtClean="0"/>
          </a:p>
          <a:p>
            <a:r>
              <a:rPr lang="fr-FR" dirty="0" smtClean="0"/>
              <a:t>En  fer et recouvert de caoutchouc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Bonne vision</a:t>
            </a:r>
          </a:p>
          <a:p>
            <a:r>
              <a:rPr lang="fr-FR" dirty="0" smtClean="0"/>
              <a:t>Protège le nez</a:t>
            </a:r>
          </a:p>
          <a:p>
            <a:r>
              <a:rPr lang="fr-FR" dirty="0" smtClean="0"/>
              <a:t>Disperse l’impact des chocs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609600"/>
            <a:ext cx="4883150" cy="42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 casque en plastique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1939</a:t>
            </a:r>
          </a:p>
          <a:p>
            <a:r>
              <a:rPr lang="fr-FR" dirty="0" smtClean="0"/>
              <a:t>John </a:t>
            </a:r>
            <a:r>
              <a:rPr lang="fr-FR" dirty="0" err="1" smtClean="0"/>
              <a:t>T.Riddell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Plus solide</a:t>
            </a:r>
          </a:p>
          <a:p>
            <a:r>
              <a:rPr lang="fr-FR" dirty="0" smtClean="0"/>
              <a:t>Plus flexible</a:t>
            </a:r>
          </a:p>
          <a:p>
            <a:r>
              <a:rPr lang="fr-FR" dirty="0" smtClean="0"/>
              <a:t>Meilleure durée de vie</a:t>
            </a:r>
          </a:p>
          <a:p>
            <a:r>
              <a:rPr lang="fr-FR" dirty="0" smtClean="0"/>
              <a:t>Plus léger </a:t>
            </a:r>
          </a:p>
          <a:p>
            <a:endParaRPr lang="fr-FR" dirty="0"/>
          </a:p>
          <a:p>
            <a:r>
              <a:rPr lang="fr-FR" dirty="0" smtClean="0"/>
              <a:t>Fait de </a:t>
            </a:r>
            <a:r>
              <a:rPr lang="fr-FR" dirty="0"/>
              <a:t>Acrylonitrile </a:t>
            </a:r>
            <a:r>
              <a:rPr lang="fr-FR" dirty="0" err="1"/>
              <a:t>Butadiene</a:t>
            </a:r>
            <a:r>
              <a:rPr lang="fr-FR" dirty="0"/>
              <a:t> </a:t>
            </a:r>
            <a:r>
              <a:rPr lang="fr-FR" dirty="0" err="1"/>
              <a:t>Styrene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1" y="2065734"/>
            <a:ext cx="4673600" cy="39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polycarbonate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Introduit en </a:t>
            </a:r>
            <a:r>
              <a:rPr lang="fr-FR" dirty="0" smtClean="0"/>
              <a:t>1986</a:t>
            </a:r>
          </a:p>
          <a:p>
            <a:r>
              <a:rPr lang="fr-FR" dirty="0" smtClean="0"/>
              <a:t>Fait d’une réaction de bisphénol et</a:t>
            </a:r>
          </a:p>
          <a:p>
            <a:pPr marL="0" indent="0">
              <a:buNone/>
            </a:pPr>
            <a:r>
              <a:rPr lang="fr-FR" dirty="0" smtClean="0"/>
              <a:t>de carbonyle chloride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Plus léger et plus durable</a:t>
            </a:r>
          </a:p>
          <a:p>
            <a:endParaRPr lang="fr-FR" dirty="0"/>
          </a:p>
          <a:p>
            <a:r>
              <a:rPr lang="fr-FR" dirty="0" smtClean="0"/>
              <a:t>Grande résistance aux chocs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90409"/>
            <a:ext cx="5962650" cy="21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Riddell </a:t>
            </a:r>
            <a:r>
              <a:rPr lang="fr-FR" dirty="0" err="1" smtClean="0"/>
              <a:t>revolution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Introduit en 2002</a:t>
            </a:r>
          </a:p>
          <a:p>
            <a:endParaRPr lang="fr-FR" dirty="0"/>
          </a:p>
          <a:p>
            <a:r>
              <a:rPr lang="fr-FR" dirty="0" smtClean="0"/>
              <a:t>Plus sécuritaire et confortable</a:t>
            </a:r>
          </a:p>
          <a:p>
            <a:endParaRPr lang="fr-FR" dirty="0"/>
          </a:p>
          <a:p>
            <a:r>
              <a:rPr lang="fr-FR" dirty="0" smtClean="0"/>
              <a:t>Intérieur en polyuréthane </a:t>
            </a:r>
            <a:r>
              <a:rPr lang="fr-FR" dirty="0" smtClean="0"/>
              <a:t> (</a:t>
            </a:r>
            <a:r>
              <a:rPr lang="is-IS" dirty="0" smtClean="0"/>
              <a:t>C</a:t>
            </a:r>
            <a:r>
              <a:rPr lang="is-IS" baseline="-25000" dirty="0" smtClean="0"/>
              <a:t>25</a:t>
            </a:r>
            <a:r>
              <a:rPr lang="is-IS" dirty="0" smtClean="0"/>
              <a:t>H</a:t>
            </a:r>
            <a:r>
              <a:rPr lang="is-IS" baseline="-25000" dirty="0" smtClean="0"/>
              <a:t>42</a:t>
            </a:r>
            <a:r>
              <a:rPr lang="is-IS" dirty="0" smtClean="0"/>
              <a:t>N</a:t>
            </a:r>
            <a:r>
              <a:rPr lang="is-IS" baseline="-25000" dirty="0" smtClean="0"/>
              <a:t>2</a:t>
            </a:r>
            <a:r>
              <a:rPr lang="is-IS" dirty="0" smtClean="0"/>
              <a:t>O</a:t>
            </a:r>
            <a:r>
              <a:rPr lang="is-IS" baseline="-25000" dirty="0" smtClean="0"/>
              <a:t>6</a:t>
            </a:r>
            <a:r>
              <a:rPr lang="is-IS" dirty="0" smtClean="0"/>
              <a:t> )</a:t>
            </a:r>
          </a:p>
          <a:p>
            <a:r>
              <a:rPr lang="is-IS" dirty="0" smtClean="0"/>
              <a:t>Formé par la combinaison de deux alcools(Polyol et isocyanate)</a:t>
            </a:r>
          </a:p>
          <a:p>
            <a:pPr marL="0" indent="0">
              <a:buNone/>
            </a:pPr>
            <a:r>
              <a:rPr lang="fr-FR" dirty="0"/>
              <a:t>a</a:t>
            </a:r>
            <a:r>
              <a:rPr lang="is-IS" dirty="0" smtClean="0"/>
              <a:t>u cours d’une réaction exothermique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8" y="1905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Filet</Template>
  <TotalTime>9208</TotalTime>
  <Words>483</Words>
  <Application>Microsoft Macintosh PowerPoint</Application>
  <PresentationFormat>Grand écran</PresentationFormat>
  <Paragraphs>157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Century Gothic</vt:lpstr>
      <vt:lpstr>Arial</vt:lpstr>
      <vt:lpstr>Maillage</vt:lpstr>
      <vt:lpstr>Les matériaux du football</vt:lpstr>
      <vt:lpstr>Au programme</vt:lpstr>
      <vt:lpstr>HISTORIQUE</vt:lpstr>
      <vt:lpstr>Les casques</vt:lpstr>
      <vt:lpstr>Le casque Zh</vt:lpstr>
      <vt:lpstr>Première grille</vt:lpstr>
      <vt:lpstr>Premier casque en plastique</vt:lpstr>
      <vt:lpstr>Le polycarbonate</vt:lpstr>
      <vt:lpstr>Riddell revolution</vt:lpstr>
      <vt:lpstr>Évolution constante du casque</vt:lpstr>
      <vt:lpstr>Les grilles</vt:lpstr>
      <vt:lpstr>Les épaulettes</vt:lpstr>
      <vt:lpstr>amélioration</vt:lpstr>
      <vt:lpstr>Aujourd’hui</vt:lpstr>
      <vt:lpstr>Les souliers</vt:lpstr>
      <vt:lpstr>Aujourd’hui</vt:lpstr>
      <vt:lpstr>Ballon NFL</vt:lpstr>
      <vt:lpstr>Ballon LCF</vt:lpstr>
      <vt:lpstr>Uniforme</vt:lpstr>
      <vt:lpstr>Aujourd’hui</vt:lpstr>
      <vt:lpstr>Constante amélioration</vt:lpstr>
      <vt:lpstr>Au secondaire:</vt:lpstr>
      <vt:lpstr>Questions ?</vt:lpstr>
      <vt:lpstr>Références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matériaux du football</dc:title>
  <dc:creator>Samuel Chénard</dc:creator>
  <cp:lastModifiedBy>Samuel Chénard</cp:lastModifiedBy>
  <cp:revision>65</cp:revision>
  <dcterms:created xsi:type="dcterms:W3CDTF">2016-03-19T15:21:41Z</dcterms:created>
  <dcterms:modified xsi:type="dcterms:W3CDTF">2016-04-07T18:39:09Z</dcterms:modified>
</cp:coreProperties>
</file>