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8" r:id="rId9"/>
    <p:sldId id="262" r:id="rId10"/>
    <p:sldId id="263" r:id="rId11"/>
    <p:sldId id="264" r:id="rId12"/>
    <p:sldId id="266" r:id="rId13"/>
    <p:sldId id="267" r:id="rId14"/>
    <p:sldId id="269" r:id="rId15"/>
    <p:sldId id="281" r:id="rId16"/>
    <p:sldId id="271" r:id="rId17"/>
    <p:sldId id="272" r:id="rId18"/>
    <p:sldId id="273" r:id="rId19"/>
    <p:sldId id="274" r:id="rId20"/>
    <p:sldId id="275" r:id="rId21"/>
    <p:sldId id="280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94" autoAdjust="0"/>
    <p:restoredTop sz="87553" autoAdjust="0"/>
  </p:normalViewPr>
  <p:slideViewPr>
    <p:cSldViewPr snapToGrid="0" snapToObjects="1">
      <p:cViewPr>
        <p:scale>
          <a:sx n="85" d="100"/>
          <a:sy n="85" d="100"/>
        </p:scale>
        <p:origin x="-1656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gedimat-materiaux-construction.be/materiaux-et-produits/isolation-en-vrac-cellulose" TargetMode="External"/><Relationship Id="rId12" Type="http://schemas.openxmlformats.org/officeDocument/2006/relationships/hyperlink" Target="http://www.ccn-ncc.gc.ca/a-propos-de-la-ccn/nouvelles/2015-02-13/notre-drapeau-fete-ses-50-ans" TargetMode="External"/><Relationship Id="rId13" Type="http://schemas.openxmlformats.org/officeDocument/2006/relationships/hyperlink" Target="http://french.alibaba.com/promotion/promotion_pink-roll-promotion-list.html" TargetMode="External"/><Relationship Id="rId14" Type="http://schemas.openxmlformats.org/officeDocument/2006/relationships/hyperlink" Target="http://infos.niooz.fr/les-paves-kandla-grey-produits-du-travail-des-enfants-3173751.s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nstructionmorency.ca/construction/construction-maisons-vertes.hhttp://maisondeveloppementdurable.org/batiment/choix-ecologique-materiaux" TargetMode="External"/><Relationship Id="rId3" Type="http://schemas.openxmlformats.org/officeDocument/2006/relationships/hyperlink" Target="http://www.constructionmorency.ca/construction/construction-maisons-vertes.html" TargetMode="External"/><Relationship Id="rId4" Type="http://schemas.openxmlformats.org/officeDocument/2006/relationships/hyperlink" Target="http://www.businfo.ca/fr/faqs/" TargetMode="External"/><Relationship Id="rId5" Type="http://schemas.openxmlformats.org/officeDocument/2006/relationships/hyperlink" Target="http://www.istockphoto.com/fr/photo/vert-ic%C3%B4nes-signes-gm172978696-6412141" TargetMode="External"/><Relationship Id="rId6" Type="http://schemas.openxmlformats.org/officeDocument/2006/relationships/hyperlink" Target="http://isolation.bio-ecologique.com/trouvez-un-magasin-negoce-d-isolants-naturels/materiaux-de-construction-ecologiques-mbe-toulouse-s21.html" TargetMode="External"/><Relationship Id="rId7" Type="http://schemas.openxmlformats.org/officeDocument/2006/relationships/hyperlink" Target="http://bien-isole.monsite-orange.fr/ii.lisolationaujourdhui./index.html" TargetMode="External"/><Relationship Id="rId8" Type="http://schemas.openxmlformats.org/officeDocument/2006/relationships/hyperlink" Target="http://www.futura-sciences.com/magazines/maison/infos/dossiers/d/maison-isolation-naturelle-solution-plein-essor-906/page/16/" TargetMode="External"/><Relationship Id="rId9" Type="http://schemas.openxmlformats.org/officeDocument/2006/relationships/hyperlink" Target="http://www.isolationippersiel.com/fra/lainenatte.html" TargetMode="External"/><Relationship Id="rId10" Type="http://schemas.openxmlformats.org/officeDocument/2006/relationships/hyperlink" Target="http://fr.123rf.com/photo_16677947_planche-de-bois-recycle.html" TargetMode="Externa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societe-protection-solaire.fr/store_interieur_venitien.php" TargetMode="External"/><Relationship Id="rId12" Type="http://schemas.openxmlformats.org/officeDocument/2006/relationships/hyperlink" Target="https://cbricher.wordpress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fr.wikipedia.org/wiki/Toxicit%C3%A9%23/media/File:GHS-pictogram-skull.svg" TargetMode="External"/><Relationship Id="rId3" Type="http://schemas.openxmlformats.org/officeDocument/2006/relationships/hyperlink" Target="http://www.mb-expansion.fr/" TargetMode="External"/><Relationship Id="rId4" Type="http://schemas.openxmlformats.org/officeDocument/2006/relationships/hyperlink" Target="http://www.reseaupro.fr/metier/bois/bois-charpente" TargetMode="External"/><Relationship Id="rId5" Type="http://schemas.openxmlformats.org/officeDocument/2006/relationships/hyperlink" Target="https://www.bricoetloisirs.ch/construction-+-r%C3%A9novation/mat%C3%A9riaux-de-construction/blocs-de-construction/brique-silico-calc.-25x10x14cm/C060404/P3428451/fr" TargetMode="External"/><Relationship Id="rId6" Type="http://schemas.openxmlformats.org/officeDocument/2006/relationships/hyperlink" Target="http://fr.dreamstime.com/photos-libres-de-droits-bateau-global-de-train-de-camion-d-avion-de-concept-de-logistique-image19628688" TargetMode="External"/><Relationship Id="rId7" Type="http://schemas.openxmlformats.org/officeDocument/2006/relationships/hyperlink" Target="http://canotage-strap.com/recyclage" TargetMode="External"/><Relationship Id="rId8" Type="http://schemas.openxmlformats.org/officeDocument/2006/relationships/hyperlink" Target="http://questions-economiques.com/accueil/?p=738" TargetMode="External"/><Relationship Id="rId9" Type="http://schemas.openxmlformats.org/officeDocument/2006/relationships/hyperlink" Target="https://ca.linkedin.com/in/brunolemieux" TargetMode="External"/><Relationship Id="rId10" Type="http://schemas.openxmlformats.org/officeDocument/2006/relationships/hyperlink" Target="http://www.ledevoir.com/societe/education/398815/des-enjeux-lointains-mais-preoccupant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0878" y="1649946"/>
            <a:ext cx="8423122" cy="1780108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La construction d’une maison verte et durable</a:t>
            </a:r>
            <a:r>
              <a:rPr lang="fr-FR" dirty="0" smtClean="0">
                <a:latin typeface="Cambria"/>
                <a:cs typeface="Cambria"/>
              </a:rPr>
              <a:t/>
            </a:r>
            <a:br>
              <a:rPr lang="fr-FR" dirty="0" smtClean="0">
                <a:latin typeface="Cambria"/>
                <a:cs typeface="Cambria"/>
              </a:rPr>
            </a:br>
            <a:r>
              <a:rPr lang="fr-FR" sz="2200" dirty="0" smtClean="0">
                <a:latin typeface="Cambria"/>
                <a:cs typeface="Cambria"/>
              </a:rPr>
              <a:t>(Pour la paix)</a:t>
            </a:r>
            <a:endParaRPr lang="fr-FR" sz="2200" dirty="0">
              <a:latin typeface="Cambria"/>
              <a:cs typeface="Cambria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38" y="2492623"/>
            <a:ext cx="3302000" cy="431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360" y="6533624"/>
            <a:ext cx="17613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200" dirty="0" smtClean="0"/>
              <a:t>constructionmorency.ca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2821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44220" y="1802694"/>
            <a:ext cx="8563977" cy="505530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r-FR" b="1" dirty="0" smtClean="0">
                <a:latin typeface="Cambria"/>
                <a:cs typeface="Cambria"/>
              </a:rPr>
              <a:t>Toxicité des matériaux ou de leur traitement</a:t>
            </a:r>
          </a:p>
          <a:p>
            <a:pPr>
              <a:lnSpc>
                <a:spcPct val="90000"/>
              </a:lnSpc>
            </a:pPr>
            <a:endParaRPr lang="fr-FR" b="1" dirty="0" smtClean="0">
              <a:latin typeface="Cambria"/>
              <a:cs typeface="Cambri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 smtClean="0">
                <a:latin typeface="Cambria"/>
                <a:cs typeface="Cambria"/>
              </a:rPr>
              <a:t>- Le </a:t>
            </a:r>
            <a:r>
              <a:rPr lang="fr-FR" sz="2000" b="1" dirty="0">
                <a:latin typeface="Cambria"/>
                <a:cs typeface="Cambria"/>
              </a:rPr>
              <a:t>formaldéhyde</a:t>
            </a:r>
            <a:r>
              <a:rPr lang="fr-FR" sz="2000" dirty="0">
                <a:latin typeface="Cambria"/>
                <a:cs typeface="Cambria"/>
              </a:rPr>
              <a:t>                 colle dans les bois </a:t>
            </a:r>
            <a:r>
              <a:rPr lang="fr-FR" sz="2000" dirty="0" smtClean="0">
                <a:latin typeface="Cambria"/>
                <a:cs typeface="Cambria"/>
              </a:rPr>
              <a:t>agglomérés      </a:t>
            </a:r>
            <a:endParaRPr lang="fr-FR" sz="2000" dirty="0">
              <a:latin typeface="Cambria"/>
              <a:cs typeface="Cambri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>
                <a:latin typeface="Cambria"/>
                <a:cs typeface="Cambria"/>
              </a:rPr>
              <a:t>                           </a:t>
            </a:r>
            <a:endParaRPr lang="fr-FR" sz="2000" b="1" dirty="0">
              <a:latin typeface="Cambria"/>
              <a:cs typeface="Cambri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 smtClean="0">
                <a:latin typeface="Cambria"/>
                <a:cs typeface="Cambria"/>
              </a:rPr>
              <a:t>- Mousse </a:t>
            </a:r>
            <a:r>
              <a:rPr lang="fr-FR" sz="2000" dirty="0" smtClean="0">
                <a:latin typeface="Cambria"/>
                <a:cs typeface="Cambria"/>
              </a:rPr>
              <a:t>isolante d’</a:t>
            </a:r>
            <a:r>
              <a:rPr lang="fr-FR" sz="2000" b="1" dirty="0" smtClean="0">
                <a:latin typeface="Cambria"/>
                <a:cs typeface="Cambria"/>
              </a:rPr>
              <a:t>urée-formaldéhyde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 smtClean="0">
                <a:latin typeface="Cambria"/>
                <a:cs typeface="Cambria"/>
              </a:rPr>
              <a:t>(Interdite depuis 1980)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2000" dirty="0" smtClean="0">
              <a:latin typeface="Cambria"/>
              <a:cs typeface="Cambri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 smtClean="0">
                <a:latin typeface="Cambria"/>
                <a:cs typeface="Cambria"/>
              </a:rPr>
              <a:t>- Le </a:t>
            </a:r>
            <a:r>
              <a:rPr lang="fr-FR" sz="2000" b="1" dirty="0" smtClean="0">
                <a:latin typeface="Cambria"/>
                <a:cs typeface="Cambria"/>
              </a:rPr>
              <a:t>benzène </a:t>
            </a:r>
            <a:r>
              <a:rPr lang="fr-FR" sz="2000" dirty="0" smtClean="0">
                <a:latin typeface="Cambria"/>
                <a:cs typeface="Cambria"/>
              </a:rPr>
              <a:t>dans certaines colles et vernis</a:t>
            </a:r>
          </a:p>
          <a:p>
            <a:pPr marL="0" indent="0">
              <a:lnSpc>
                <a:spcPct val="90000"/>
              </a:lnSpc>
              <a:buNone/>
            </a:pPr>
            <a:endParaRPr lang="fr-FR" sz="2000" dirty="0">
              <a:latin typeface="Cambria"/>
              <a:cs typeface="Cambri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 smtClean="0">
                <a:latin typeface="Cambria"/>
                <a:cs typeface="Cambria"/>
              </a:rPr>
              <a:t>- Laine de verre et laine de roche (</a:t>
            </a:r>
            <a:r>
              <a:rPr lang="fr-FR" sz="2000" b="1" dirty="0" err="1" smtClean="0">
                <a:latin typeface="Cambria"/>
                <a:cs typeface="Cambria"/>
              </a:rPr>
              <a:t>micofibrilles</a:t>
            </a:r>
            <a:r>
              <a:rPr lang="fr-FR" sz="2000" dirty="0" smtClean="0">
                <a:latin typeface="Cambria"/>
                <a:cs typeface="Cambria"/>
              </a:rPr>
              <a:t> = problèmes respiratoires)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>
                <a:latin typeface="Cambria"/>
                <a:cs typeface="Cambria"/>
              </a:rPr>
              <a:t> </a:t>
            </a:r>
            <a:r>
              <a:rPr lang="fr-FR" sz="2000" b="1" dirty="0" smtClean="0">
                <a:solidFill>
                  <a:schemeClr val="accent3">
                    <a:lumMod val="50000"/>
                  </a:schemeClr>
                </a:solidFill>
                <a:latin typeface="Cambria"/>
                <a:cs typeface="Cambria"/>
              </a:rPr>
              <a:t>Alternative</a:t>
            </a:r>
            <a:r>
              <a:rPr lang="fr-FR" sz="2000" dirty="0" smtClean="0">
                <a:latin typeface="Cambria"/>
                <a:cs typeface="Cambria"/>
              </a:rPr>
              <a:t>: Isolants végétaux</a:t>
            </a:r>
          </a:p>
          <a:p>
            <a:pPr marL="0" indent="0">
              <a:lnSpc>
                <a:spcPct val="90000"/>
              </a:lnSpc>
              <a:buNone/>
            </a:pPr>
            <a:endParaRPr lang="fr-FR" sz="2000" dirty="0">
              <a:latin typeface="Cambria"/>
              <a:cs typeface="Cambri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 smtClean="0">
                <a:latin typeface="Cambria"/>
                <a:cs typeface="Cambria"/>
              </a:rPr>
              <a:t>- Traitement du bois : </a:t>
            </a:r>
            <a:r>
              <a:rPr lang="fr-FR" sz="2000" b="1" dirty="0" smtClean="0">
                <a:latin typeface="Cambria"/>
                <a:cs typeface="Cambria"/>
              </a:rPr>
              <a:t>Pesticides</a:t>
            </a:r>
            <a:r>
              <a:rPr lang="fr-FR" sz="2000" dirty="0" smtClean="0">
                <a:latin typeface="Cambria"/>
                <a:cs typeface="Cambria"/>
              </a:rPr>
              <a:t> chimiques contenant des métaux lourds (Cuivre, arsenic, chrome, plomb, etc.)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2000" b="1" dirty="0" smtClean="0">
                <a:solidFill>
                  <a:srgbClr val="217436"/>
                </a:solidFill>
                <a:latin typeface="Cambria"/>
                <a:cs typeface="Cambria"/>
              </a:rPr>
              <a:t>Alternatives: </a:t>
            </a:r>
            <a:r>
              <a:rPr lang="fr-FR" sz="2000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Huile de lin, cire d’abeille, chauffage </a:t>
            </a:r>
            <a:endParaRPr lang="fr-FR" sz="2000" b="1" dirty="0" smtClean="0">
              <a:solidFill>
                <a:srgbClr val="217436"/>
              </a:solidFill>
              <a:latin typeface="Cambria"/>
              <a:cs typeface="Cambria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fr-FR" dirty="0" smtClean="0">
              <a:latin typeface="Cambria"/>
              <a:cs typeface="Cambria"/>
            </a:endParaRPr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mbria"/>
                <a:cs typeface="Cambria"/>
              </a:rPr>
              <a:t>La fabrication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679" y="60725"/>
            <a:ext cx="2234121" cy="2234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4861" y="1920995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fr.wikipedia.org</a:t>
            </a:r>
            <a:r>
              <a:rPr lang="fr-CA" dirty="0"/>
              <a:t> </a:t>
            </a:r>
            <a:endParaRPr lang="fr-FR" dirty="0"/>
          </a:p>
        </p:txBody>
      </p:sp>
      <p:sp>
        <p:nvSpPr>
          <p:cNvPr id="7" name="Flèche vers la droite 6"/>
          <p:cNvSpPr/>
          <p:nvPr/>
        </p:nvSpPr>
        <p:spPr>
          <a:xfrm flipV="1">
            <a:off x="2572449" y="2561789"/>
            <a:ext cx="700101" cy="2604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Accolade fermante 8"/>
          <p:cNvSpPr/>
          <p:nvPr/>
        </p:nvSpPr>
        <p:spPr>
          <a:xfrm>
            <a:off x="6805603" y="2507138"/>
            <a:ext cx="748946" cy="1774533"/>
          </a:xfrm>
          <a:prstGeom prst="rightBrace">
            <a:avLst>
              <a:gd name="adj1" fmla="val 8333"/>
              <a:gd name="adj2" fmla="val 51835"/>
            </a:avLst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7573456" y="3060655"/>
            <a:ext cx="1634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  <a:latin typeface="Cambria"/>
                <a:cs typeface="Cambria"/>
              </a:rPr>
              <a:t>Alternative:</a:t>
            </a:r>
          </a:p>
          <a:p>
            <a:r>
              <a:rPr lang="fr-FR" dirty="0" smtClean="0">
                <a:solidFill>
                  <a:srgbClr val="06436B"/>
                </a:solidFill>
                <a:latin typeface="Cambria"/>
                <a:cs typeface="Cambria"/>
              </a:rPr>
              <a:t>Colles et fibres</a:t>
            </a:r>
          </a:p>
          <a:p>
            <a:r>
              <a:rPr lang="fr-FR" dirty="0" smtClean="0">
                <a:solidFill>
                  <a:srgbClr val="06436B"/>
                </a:solidFill>
                <a:latin typeface="Cambria"/>
                <a:cs typeface="Cambria"/>
              </a:rPr>
              <a:t> naturelles</a:t>
            </a:r>
            <a:endParaRPr lang="fr-FR" dirty="0">
              <a:solidFill>
                <a:srgbClr val="06436B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2964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27939" y="1888494"/>
            <a:ext cx="8052461" cy="4786355"/>
          </a:xfrm>
        </p:spPr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Pollution et dépense énergétique</a:t>
            </a:r>
          </a:p>
          <a:p>
            <a:pPr marL="0" indent="0">
              <a:buNone/>
            </a:pPr>
            <a:endParaRPr lang="fr-FR" b="1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b="1" u="sng" dirty="0" smtClean="0">
                <a:solidFill>
                  <a:srgbClr val="FF0000"/>
                </a:solidFill>
                <a:latin typeface="Cambria"/>
                <a:cs typeface="Cambria"/>
              </a:rPr>
              <a:t>Les pires matériaux: </a:t>
            </a:r>
            <a:r>
              <a:rPr lang="fr-FR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ambria"/>
                <a:cs typeface="Cambria"/>
              </a:rPr>
              <a:t>  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ACIER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                                           POLYURÉTHANE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008000"/>
                </a:solidFill>
                <a:latin typeface="Cambria"/>
                <a:cs typeface="Cambria"/>
              </a:rPr>
              <a:t>Les meilleurs matériaux: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 </a:t>
            </a:r>
          </a:p>
          <a:p>
            <a:pPr marL="0" indent="0">
              <a:buNone/>
            </a:pPr>
            <a:endParaRPr lang="fr-FR" b="1" u="sng" dirty="0">
              <a:solidFill>
                <a:schemeClr val="bg2">
                  <a:lumMod val="25000"/>
                </a:schemeClr>
              </a:solidFill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06436B"/>
                </a:solidFill>
                <a:latin typeface="Cambria"/>
                <a:cs typeface="Cambria"/>
              </a:rPr>
              <a:t>BOIS DE CHARPENTE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6436B"/>
                </a:solidFill>
                <a:latin typeface="Cambria"/>
                <a:cs typeface="Cambria"/>
              </a:rPr>
              <a:t>BRIQUES </a:t>
            </a:r>
            <a:r>
              <a:rPr lang="fr-FR" dirty="0" smtClean="0">
                <a:solidFill>
                  <a:srgbClr val="06436B"/>
                </a:solidFill>
                <a:latin typeface="Cambria"/>
                <a:cs typeface="Cambria"/>
              </a:rPr>
              <a:t>SILICO-CALCAIRES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6436B"/>
                </a:solidFill>
                <a:latin typeface="Cambria"/>
                <a:cs typeface="Cambria"/>
              </a:rPr>
              <a:t>FIBRES CELLULOSIQUES</a:t>
            </a:r>
          </a:p>
          <a:p>
            <a:pPr marL="0" indent="0">
              <a:buNone/>
            </a:pPr>
            <a:endParaRPr lang="fr-FR" dirty="0" smtClean="0">
              <a:solidFill>
                <a:srgbClr val="06436B"/>
              </a:solidFill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mbria"/>
                <a:cs typeface="Cambria"/>
              </a:rPr>
              <a:t>La fabrication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457" y="3166200"/>
            <a:ext cx="3373429" cy="18688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0800" y="492564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 smtClean="0"/>
              <a:t>ecohabitation.com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23102"/>
          <a:stretch/>
        </p:blipFill>
        <p:spPr>
          <a:xfrm>
            <a:off x="6151149" y="1591056"/>
            <a:ext cx="2331424" cy="12416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9804" y="2731233"/>
            <a:ext cx="1428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/>
              <a:t>mb-</a:t>
            </a:r>
            <a:r>
              <a:rPr lang="fr-CA" sz="1400" dirty="0" err="1"/>
              <a:t>expansion.fr</a:t>
            </a:r>
            <a:r>
              <a:rPr lang="fr-CA" sz="1400" dirty="0"/>
              <a:t> 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010" y="5400067"/>
            <a:ext cx="2881794" cy="11503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6979" y="6407268"/>
            <a:ext cx="1125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reseaupro.fr</a:t>
            </a:r>
            <a:r>
              <a:rPr lang="fr-CA" dirty="0"/>
              <a:t> 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230" y="5373317"/>
            <a:ext cx="1730527" cy="11544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04465" y="6534998"/>
            <a:ext cx="1382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bricoetloisirs.ch</a:t>
            </a:r>
            <a:r>
              <a:rPr lang="fr-CA" dirty="0"/>
              <a:t> </a:t>
            </a:r>
            <a:endParaRPr lang="fr-FR" dirty="0"/>
          </a:p>
        </p:txBody>
      </p:sp>
      <p:sp>
        <p:nvSpPr>
          <p:cNvPr id="12" name="Cadre 11"/>
          <p:cNvSpPr/>
          <p:nvPr/>
        </p:nvSpPr>
        <p:spPr>
          <a:xfrm>
            <a:off x="5532456" y="3166199"/>
            <a:ext cx="3373429" cy="186887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Cadre 12"/>
          <p:cNvSpPr/>
          <p:nvPr/>
        </p:nvSpPr>
        <p:spPr>
          <a:xfrm>
            <a:off x="6151149" y="1591056"/>
            <a:ext cx="2331424" cy="124160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Cadre 13"/>
          <p:cNvSpPr/>
          <p:nvPr/>
        </p:nvSpPr>
        <p:spPr>
          <a:xfrm>
            <a:off x="3698010" y="5400066"/>
            <a:ext cx="2881794" cy="1150343"/>
          </a:xfrm>
          <a:prstGeom prst="fram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Cadre 14"/>
          <p:cNvSpPr/>
          <p:nvPr/>
        </p:nvSpPr>
        <p:spPr>
          <a:xfrm>
            <a:off x="6823267" y="5240859"/>
            <a:ext cx="2066383" cy="1433745"/>
          </a:xfrm>
          <a:prstGeom prst="fram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0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72067" y="1905245"/>
            <a:ext cx="7408333" cy="4220918"/>
          </a:xfrm>
        </p:spPr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Pollution par le transport</a:t>
            </a:r>
          </a:p>
          <a:p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Une autre raison d’acheter des matériaux locaux</a:t>
            </a:r>
          </a:p>
          <a:p>
            <a:pPr>
              <a:buFontTx/>
              <a:buChar char="-"/>
            </a:pPr>
            <a:endParaRPr lang="fr-FR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Sinon, on priorise le transport par </a:t>
            </a:r>
            <a:r>
              <a:rPr lang="fr-FR" b="1" dirty="0" smtClean="0">
                <a:latin typeface="Cambria"/>
                <a:cs typeface="Cambria"/>
              </a:rPr>
              <a:t>:   </a:t>
            </a:r>
            <a:r>
              <a:rPr lang="fr-FR" b="1" dirty="0" smtClean="0">
                <a:solidFill>
                  <a:srgbClr val="008000"/>
                </a:solidFill>
                <a:latin typeface="Cambria"/>
                <a:cs typeface="Cambria"/>
              </a:rPr>
              <a:t>1- </a:t>
            </a:r>
            <a:r>
              <a:rPr lang="fr-FR" b="1" dirty="0">
                <a:solidFill>
                  <a:srgbClr val="008000"/>
                </a:solidFill>
                <a:latin typeface="Cambria"/>
                <a:cs typeface="Cambria"/>
              </a:rPr>
              <a:t>T</a:t>
            </a:r>
            <a:r>
              <a:rPr lang="fr-FR" b="1" dirty="0" smtClean="0">
                <a:solidFill>
                  <a:srgbClr val="008000"/>
                </a:solidFill>
                <a:latin typeface="Cambria"/>
                <a:cs typeface="Cambria"/>
              </a:rPr>
              <a:t>rain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8000"/>
                </a:solidFill>
                <a:latin typeface="Cambria"/>
                <a:cs typeface="Cambria"/>
              </a:rPr>
              <a:t> </a:t>
            </a:r>
            <a:r>
              <a:rPr lang="fr-FR" b="1" dirty="0" smtClean="0">
                <a:solidFill>
                  <a:srgbClr val="008000"/>
                </a:solidFill>
                <a:latin typeface="Cambria"/>
                <a:cs typeface="Cambria"/>
              </a:rPr>
              <a:t>                                                                         2- </a:t>
            </a:r>
            <a:r>
              <a:rPr lang="fr-FR" b="1" dirty="0">
                <a:solidFill>
                  <a:srgbClr val="008000"/>
                </a:solidFill>
                <a:latin typeface="Cambria"/>
                <a:cs typeface="Cambria"/>
              </a:rPr>
              <a:t>B</a:t>
            </a:r>
            <a:r>
              <a:rPr lang="fr-FR" b="1" dirty="0" smtClean="0">
                <a:solidFill>
                  <a:srgbClr val="008000"/>
                </a:solidFill>
                <a:latin typeface="Cambria"/>
                <a:cs typeface="Cambria"/>
              </a:rPr>
              <a:t>ateau</a:t>
            </a:r>
          </a:p>
          <a:p>
            <a:pPr marL="0" indent="0">
              <a:buNone/>
            </a:pPr>
            <a:r>
              <a:rPr lang="fr-FR" b="1" dirty="0">
                <a:latin typeface="Cambria"/>
                <a:cs typeface="Cambria"/>
              </a:rPr>
              <a:t> </a:t>
            </a:r>
            <a:r>
              <a:rPr lang="fr-FR" b="1" dirty="0" smtClean="0">
                <a:latin typeface="Cambria"/>
                <a:cs typeface="Cambria"/>
              </a:rPr>
              <a:t>                                                                         </a:t>
            </a:r>
            <a:r>
              <a:rPr lang="fr-FR" b="1" dirty="0" smtClean="0">
                <a:solidFill>
                  <a:srgbClr val="FF0000"/>
                </a:solidFill>
                <a:latin typeface="Cambria"/>
                <a:cs typeface="Cambria"/>
              </a:rPr>
              <a:t>3- </a:t>
            </a:r>
            <a:r>
              <a:rPr lang="fr-FR" b="1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lang="fr-FR" b="1" dirty="0" smtClean="0">
                <a:solidFill>
                  <a:srgbClr val="FF0000"/>
                </a:solidFill>
                <a:latin typeface="Cambria"/>
                <a:cs typeface="Cambria"/>
              </a:rPr>
              <a:t>utomobile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ambria"/>
                <a:cs typeface="Cambria"/>
              </a:rPr>
              <a:t>                                                                         4- </a:t>
            </a:r>
            <a:r>
              <a:rPr lang="fr-FR" b="1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lang="fr-FR" b="1" dirty="0" smtClean="0">
                <a:solidFill>
                  <a:srgbClr val="FF0000"/>
                </a:solidFill>
                <a:latin typeface="Cambria"/>
                <a:cs typeface="Cambria"/>
              </a:rPr>
              <a:t>vion</a:t>
            </a:r>
            <a:endParaRPr lang="fr-FR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La distribution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9236"/>
          <a:stretch/>
        </p:blipFill>
        <p:spPr>
          <a:xfrm>
            <a:off x="1344050" y="4086125"/>
            <a:ext cx="3877313" cy="25778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3484" y="6522308"/>
            <a:ext cx="146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dreamstime.com</a:t>
            </a:r>
            <a:r>
              <a:rPr lang="fr-C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80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1" y="1836236"/>
            <a:ext cx="7823200" cy="4289927"/>
          </a:xfrm>
        </p:spPr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Le matériau est-il </a:t>
            </a:r>
            <a:r>
              <a:rPr lang="fr-FR" b="1" dirty="0" smtClean="0">
                <a:latin typeface="Cambria"/>
                <a:cs typeface="Cambria"/>
              </a:rPr>
              <a:t>recyclable?</a:t>
            </a:r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Ex: 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Le bois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Le verre</a:t>
            </a:r>
            <a:endParaRPr lang="fr-FR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La brique et la terre cuite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La laine de chanvre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La laine de bois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L’acier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Réutilisation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6" name="Image 5" descr="FullSize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38" y="3828131"/>
            <a:ext cx="3641762" cy="27652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53" y="4729409"/>
            <a:ext cx="1863973" cy="18639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4803" y="6388010"/>
            <a:ext cx="1702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/>
              <a:t>canotage-</a:t>
            </a:r>
            <a:r>
              <a:rPr lang="fr-CA" sz="1400" dirty="0" err="1"/>
              <a:t>strap.com</a:t>
            </a:r>
            <a:r>
              <a:rPr lang="fr-CA" sz="1400" dirty="0"/>
              <a:t>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3119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836236"/>
            <a:ext cx="8229599" cy="4770783"/>
          </a:xfrm>
        </p:spPr>
        <p:txBody>
          <a:bodyPr/>
          <a:lstStyle/>
          <a:p>
            <a:r>
              <a:rPr lang="fr-FR" b="1" dirty="0" smtClean="0"/>
              <a:t>Permet-elle </a:t>
            </a:r>
            <a:r>
              <a:rPr lang="fr-FR" b="1" dirty="0" smtClean="0"/>
              <a:t>une économie </a:t>
            </a:r>
            <a:r>
              <a:rPr lang="fr-FR" b="1" dirty="0" smtClean="0"/>
              <a:t>d’énergie ?</a:t>
            </a:r>
            <a:endParaRPr lang="fr-FR" b="1" dirty="0" smtClean="0"/>
          </a:p>
          <a:p>
            <a:endParaRPr lang="fr-FR" b="1" dirty="0" smtClean="0"/>
          </a:p>
          <a:p>
            <a:pPr marL="0" indent="0">
              <a:buNone/>
            </a:pPr>
            <a:r>
              <a:rPr lang="fr-FR" dirty="0" smtClean="0"/>
              <a:t>- Choisir des matériaux </a:t>
            </a:r>
            <a:r>
              <a:rPr lang="fr-FR" b="1" dirty="0" smtClean="0"/>
              <a:t>isolants</a:t>
            </a:r>
            <a:r>
              <a:rPr lang="fr-FR" dirty="0" smtClean="0"/>
              <a:t>, surtout pour le </a:t>
            </a:r>
            <a:r>
              <a:rPr lang="fr-FR" dirty="0" smtClean="0"/>
              <a:t>to</a:t>
            </a:r>
            <a:r>
              <a:rPr lang="fr-FR" dirty="0"/>
              <a:t>i</a:t>
            </a:r>
            <a:r>
              <a:rPr lang="fr-FR" dirty="0" smtClean="0"/>
              <a:t>t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Ex : Polyuréthane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- Bien </a:t>
            </a:r>
            <a:r>
              <a:rPr lang="fr-FR" b="1" dirty="0" smtClean="0"/>
              <a:t>isoler</a:t>
            </a:r>
            <a:r>
              <a:rPr lang="fr-FR" dirty="0" smtClean="0"/>
              <a:t> les fenêtres</a:t>
            </a:r>
          </a:p>
          <a:p>
            <a:pPr>
              <a:buFontTx/>
              <a:buChar char="-"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- Installation de </a:t>
            </a:r>
            <a:r>
              <a:rPr lang="fr-FR" b="1" dirty="0" smtClean="0"/>
              <a:t>puits de lumière</a:t>
            </a:r>
            <a:endParaRPr lang="fr-FR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La mise en  </a:t>
            </a:r>
            <a:r>
              <a:rPr lang="fr-FR" b="1" dirty="0" smtClean="0">
                <a:latin typeface="Lucida Grande"/>
                <a:ea typeface="Lucida Grande"/>
                <a:cs typeface="Lucida Grande"/>
              </a:rPr>
              <a:t>œuvre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561" y="3146914"/>
            <a:ext cx="2762398" cy="36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9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64353" y="1591056"/>
            <a:ext cx="8845176" cy="52669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 smtClean="0"/>
              <a:t>1) Matière</a:t>
            </a:r>
          </a:p>
          <a:p>
            <a:pPr marL="0" indent="0">
              <a:buNone/>
            </a:pPr>
            <a:r>
              <a:rPr lang="fr-FR" dirty="0" smtClean="0"/>
              <a:t>Renouvelable? Locale? Recyclée? Peut-on l’acheter usagée?</a:t>
            </a:r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2) Fabrication</a:t>
            </a:r>
          </a:p>
          <a:p>
            <a:pPr marL="0" indent="0">
              <a:buNone/>
            </a:pPr>
            <a:r>
              <a:rPr lang="fr-FR" dirty="0" smtClean="0"/>
              <a:t>Ouvriers? Déchets? Toxicité? Pollution?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3) Distribution</a:t>
            </a:r>
          </a:p>
          <a:p>
            <a:pPr marL="0" indent="0">
              <a:buNone/>
            </a:pPr>
            <a:r>
              <a:rPr lang="fr-FR" dirty="0" smtClean="0"/>
              <a:t>Pollution? Distance?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4) Réutilisation</a:t>
            </a:r>
          </a:p>
          <a:p>
            <a:pPr marL="0" indent="0">
              <a:buNone/>
            </a:pPr>
            <a:r>
              <a:rPr lang="fr-FR" dirty="0" smtClean="0"/>
              <a:t>Recyclable?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5) Mise en œuvre</a:t>
            </a:r>
          </a:p>
          <a:p>
            <a:pPr marL="0" indent="0">
              <a:buNone/>
            </a:pPr>
            <a:r>
              <a:rPr lang="fr-FR" dirty="0" smtClean="0"/>
              <a:t>Économie d’énergie?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Synthèse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539" y="2492623"/>
            <a:ext cx="3302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77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7457" y="1676861"/>
            <a:ext cx="8429343" cy="4981641"/>
          </a:xfrm>
        </p:spPr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Univers vivant:</a:t>
            </a:r>
          </a:p>
          <a:p>
            <a:pPr marL="0" indent="0">
              <a:buNone/>
            </a:pPr>
            <a:r>
              <a:rPr lang="fr-FR" dirty="0">
                <a:latin typeface="Cambria"/>
                <a:cs typeface="Cambria"/>
              </a:rPr>
              <a:t>- Empreinte écologique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Écotoxicologie </a:t>
            </a:r>
            <a:r>
              <a:rPr lang="fr-FR" dirty="0">
                <a:latin typeface="Cambria"/>
                <a:cs typeface="Cambria"/>
              </a:rPr>
              <a:t>(Contaminants, seuil de toxicité</a:t>
            </a:r>
            <a:r>
              <a:rPr lang="fr-FR" dirty="0" smtClean="0">
                <a:latin typeface="Cambria"/>
                <a:cs typeface="Cambria"/>
              </a:rPr>
              <a:t>)</a:t>
            </a:r>
          </a:p>
          <a:p>
            <a:pPr>
              <a:buFontTx/>
              <a:buChar char="-"/>
            </a:pPr>
            <a:endParaRPr lang="fr-FR" b="1" dirty="0" smtClean="0">
              <a:latin typeface="Cambria"/>
              <a:cs typeface="Cambria"/>
            </a:endParaRPr>
          </a:p>
          <a:p>
            <a:r>
              <a:rPr lang="fr-FR" b="1" dirty="0">
                <a:latin typeface="Cambria"/>
                <a:cs typeface="Cambria"/>
              </a:rPr>
              <a:t> </a:t>
            </a:r>
            <a:r>
              <a:rPr lang="fr-FR" b="1" dirty="0" smtClean="0">
                <a:latin typeface="Cambria"/>
                <a:cs typeface="Cambria"/>
              </a:rPr>
              <a:t>Univers matériel: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Énergie </a:t>
            </a:r>
            <a:r>
              <a:rPr lang="fr-FR" dirty="0">
                <a:latin typeface="Cambria"/>
                <a:cs typeface="Cambria"/>
              </a:rPr>
              <a:t>(variation de </a:t>
            </a:r>
            <a:r>
              <a:rPr lang="fr-FR" dirty="0" err="1">
                <a:latin typeface="Cambria"/>
                <a:cs typeface="Cambria"/>
              </a:rPr>
              <a:t>T</a:t>
            </a:r>
            <a:r>
              <a:rPr lang="fr-FR" dirty="0">
                <a:latin typeface="Cambria"/>
                <a:cs typeface="Cambria"/>
              </a:rPr>
              <a:t>              isolation)</a:t>
            </a:r>
          </a:p>
          <a:p>
            <a:pPr marL="0" indent="0">
              <a:buNone/>
            </a:pPr>
            <a:endParaRPr lang="fr-FR" b="1" dirty="0" smtClean="0">
              <a:latin typeface="Cambria"/>
              <a:cs typeface="Cambria"/>
            </a:endParaRPr>
          </a:p>
          <a:p>
            <a:r>
              <a:rPr lang="fr-FR" b="1" dirty="0">
                <a:latin typeface="Cambria"/>
                <a:cs typeface="Cambria"/>
              </a:rPr>
              <a:t> </a:t>
            </a:r>
            <a:r>
              <a:rPr lang="fr-FR" b="1" dirty="0" smtClean="0">
                <a:latin typeface="Cambria"/>
                <a:cs typeface="Cambria"/>
              </a:rPr>
              <a:t>Terre et espace: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La lithosphère (Matériaux provenant du sol)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L’atmosphère (effet de serre)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Énergie solaire (puits de lumière)</a:t>
            </a:r>
          </a:p>
          <a:p>
            <a:pPr>
              <a:buFontTx/>
              <a:buChar char="-"/>
            </a:pPr>
            <a:endParaRPr lang="fr-FR" b="1" dirty="0" smtClean="0">
              <a:latin typeface="Cambria"/>
              <a:cs typeface="Cambria"/>
            </a:endParaRPr>
          </a:p>
          <a:p>
            <a:endParaRPr lang="fr-FR" b="1" dirty="0" smtClean="0">
              <a:latin typeface="Cambria"/>
              <a:cs typeface="Cambria"/>
            </a:endParaRPr>
          </a:p>
          <a:p>
            <a:endParaRPr lang="fr-FR" b="1" dirty="0" smtClean="0">
              <a:latin typeface="Cambria"/>
              <a:cs typeface="Cambria"/>
            </a:endParaRPr>
          </a:p>
          <a:p>
            <a:pPr>
              <a:buFontTx/>
              <a:buChar char="-"/>
            </a:pPr>
            <a:endParaRPr lang="fr-FR" dirty="0">
              <a:latin typeface="Cambria"/>
              <a:cs typeface="Cambria"/>
            </a:endParaRPr>
          </a:p>
          <a:p>
            <a:pPr>
              <a:buFontTx/>
              <a:buChar char="-"/>
            </a:pPr>
            <a:endParaRPr lang="fr-FR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dirty="0" smtClean="0">
              <a:latin typeface="Cambria"/>
              <a:cs typeface="Cambria"/>
            </a:endParaRPr>
          </a:p>
          <a:p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dirty="0"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mbria"/>
                <a:cs typeface="Cambria"/>
              </a:rPr>
              <a:t>Au secondaire </a:t>
            </a:r>
            <a:endParaRPr lang="fr-FR" dirty="0"/>
          </a:p>
        </p:txBody>
      </p:sp>
      <p:sp>
        <p:nvSpPr>
          <p:cNvPr id="4" name="Flèche vers la droite 3"/>
          <p:cNvSpPr/>
          <p:nvPr/>
        </p:nvSpPr>
        <p:spPr>
          <a:xfrm flipV="1">
            <a:off x="3670931" y="4000258"/>
            <a:ext cx="700101" cy="2604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5050"/>
          <a:stretch/>
        </p:blipFill>
        <p:spPr>
          <a:xfrm>
            <a:off x="6522234" y="3483374"/>
            <a:ext cx="2542174" cy="33917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3510" y="6574473"/>
            <a:ext cx="1150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linkedin.com</a:t>
            </a:r>
            <a:r>
              <a:rPr lang="fr-C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924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26113" y="1834573"/>
            <a:ext cx="7954288" cy="4772446"/>
          </a:xfrm>
        </p:spPr>
        <p:txBody>
          <a:bodyPr>
            <a:normAutofit lnSpcReduction="10000"/>
          </a:bodyPr>
          <a:lstStyle/>
          <a:p>
            <a:r>
              <a:rPr lang="fr-FR" b="1" dirty="0" smtClean="0"/>
              <a:t>Univers technologique</a:t>
            </a:r>
          </a:p>
          <a:p>
            <a:pPr marL="0" indent="0">
              <a:buNone/>
            </a:pPr>
            <a:r>
              <a:rPr lang="fr-FR" dirty="0"/>
              <a:t>- Les matériaux (propriétés </a:t>
            </a:r>
            <a:r>
              <a:rPr lang="fr-FR" dirty="0" smtClean="0"/>
              <a:t>écologiques)</a:t>
            </a:r>
            <a:r>
              <a:rPr lang="fr-CA" dirty="0" smtClean="0"/>
              <a:t> 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- Biotechnologies (biodégradation des polluants)</a:t>
            </a:r>
          </a:p>
          <a:p>
            <a:endParaRPr lang="fr-FR" b="1" dirty="0" smtClean="0"/>
          </a:p>
          <a:p>
            <a:r>
              <a:rPr lang="fr-FR" b="1" dirty="0"/>
              <a:t> </a:t>
            </a:r>
            <a:r>
              <a:rPr lang="fr-FR" b="1" dirty="0" smtClean="0"/>
              <a:t>PROJET AVEC LES ÉLÈVES</a:t>
            </a:r>
          </a:p>
          <a:p>
            <a:pPr marL="0" indent="0">
              <a:buNone/>
            </a:pPr>
            <a:r>
              <a:rPr lang="fr-FR" dirty="0" smtClean="0"/>
              <a:t>Choix de matériaux pour construire </a:t>
            </a:r>
          </a:p>
          <a:p>
            <a:pPr marL="0" indent="0">
              <a:buNone/>
            </a:pPr>
            <a:r>
              <a:rPr lang="fr-FR" dirty="0" smtClean="0"/>
              <a:t>une maison verte et durable</a:t>
            </a:r>
          </a:p>
          <a:p>
            <a:pPr marL="0" indent="0">
              <a:buNone/>
            </a:pPr>
            <a:r>
              <a:rPr lang="fr-FR" dirty="0" smtClean="0"/>
              <a:t>- Ossature et charpente</a:t>
            </a:r>
          </a:p>
          <a:p>
            <a:pPr marL="0" indent="0">
              <a:buNone/>
            </a:pPr>
            <a:r>
              <a:rPr lang="fr-FR" dirty="0" smtClean="0"/>
              <a:t>- Isolation</a:t>
            </a:r>
          </a:p>
          <a:p>
            <a:pPr marL="0" indent="0">
              <a:buNone/>
            </a:pPr>
            <a:r>
              <a:rPr lang="fr-FR" dirty="0" smtClean="0"/>
              <a:t>- Planchers</a:t>
            </a:r>
          </a:p>
          <a:p>
            <a:pPr marL="0" indent="0">
              <a:buNone/>
            </a:pPr>
            <a:r>
              <a:rPr lang="fr-FR" dirty="0" smtClean="0"/>
              <a:t>- Etc.</a:t>
            </a:r>
          </a:p>
          <a:p>
            <a:pPr>
              <a:buFontTx/>
              <a:buChar char="-"/>
            </a:pPr>
            <a:endParaRPr lang="fr-FR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mbria"/>
                <a:cs typeface="Cambria"/>
              </a:rPr>
              <a:t>Au secondaire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425" y="4327145"/>
            <a:ext cx="3535737" cy="22798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8471" y="6486892"/>
            <a:ext cx="11717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ledevoir.com</a:t>
            </a:r>
            <a:r>
              <a:rPr lang="fr-CA" sz="1400" dirty="0"/>
              <a:t>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28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7457" y="1591056"/>
            <a:ext cx="8667705" cy="5266944"/>
          </a:xfrm>
        </p:spPr>
        <p:txBody>
          <a:bodyPr/>
          <a:lstStyle/>
          <a:p>
            <a:r>
              <a:rPr lang="fr-FR" sz="2800" b="1" dirty="0" smtClean="0">
                <a:latin typeface="Cambria"/>
                <a:cs typeface="Cambria"/>
              </a:rPr>
              <a:t>Vous devez choisir entre:</a:t>
            </a:r>
          </a:p>
          <a:p>
            <a:pPr marL="0" indent="0">
              <a:buNone/>
            </a:pPr>
            <a:endParaRPr lang="fr-FR" sz="2800" b="1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b="1" dirty="0" smtClean="0">
                <a:latin typeface="Cambria"/>
                <a:cs typeface="Cambria"/>
              </a:rPr>
              <a:t>1) Stores en </a:t>
            </a:r>
            <a:r>
              <a:rPr lang="fr-FR" b="1" dirty="0" err="1" smtClean="0">
                <a:latin typeface="Cambria"/>
                <a:cs typeface="Cambria"/>
              </a:rPr>
              <a:t>ramin</a:t>
            </a:r>
            <a:r>
              <a:rPr lang="fr-FR" b="1" dirty="0" smtClean="0">
                <a:latin typeface="Cambria"/>
                <a:cs typeface="Cambria"/>
              </a:rPr>
              <a:t>: </a:t>
            </a:r>
            <a:r>
              <a:rPr lang="fr-FR" dirty="0" smtClean="0">
                <a:latin typeface="Cambria"/>
                <a:cs typeface="Cambria"/>
              </a:rPr>
              <a:t>Bois provenant de l’île 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de Sumatra en Indonésie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Extrême problème de déforestation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Transport en avion (14 000 Km)</a:t>
            </a:r>
          </a:p>
          <a:p>
            <a:pPr>
              <a:buFontTx/>
              <a:buChar char="-"/>
            </a:pPr>
            <a:endParaRPr lang="fr-FR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b="1" dirty="0" smtClean="0">
                <a:latin typeface="Cambria"/>
                <a:cs typeface="Cambria"/>
              </a:rPr>
              <a:t>2) Stores en bois du Québec traité à </a:t>
            </a:r>
          </a:p>
          <a:p>
            <a:pPr marL="0" indent="0">
              <a:buNone/>
            </a:pPr>
            <a:r>
              <a:rPr lang="fr-FR" b="1" dirty="0" smtClean="0">
                <a:latin typeface="Cambria"/>
                <a:cs typeface="Cambria"/>
              </a:rPr>
              <a:t>l’</a:t>
            </a:r>
            <a:r>
              <a:rPr lang="fr-FR" b="1" dirty="0" err="1" smtClean="0">
                <a:latin typeface="Cambria"/>
                <a:cs typeface="Cambria"/>
              </a:rPr>
              <a:t>arséniaque</a:t>
            </a:r>
            <a:r>
              <a:rPr lang="fr-FR" b="1" dirty="0" smtClean="0">
                <a:latin typeface="Cambria"/>
                <a:cs typeface="Cambria"/>
              </a:rPr>
              <a:t> de cuivre ammoniacal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Dangereux pour la santé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Nocif pour l’environnement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Activité en groupe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571" y="2065364"/>
            <a:ext cx="2653591" cy="1990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4636" y="3986913"/>
            <a:ext cx="1667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/>
              <a:t>stores-</a:t>
            </a:r>
            <a:r>
              <a:rPr lang="fr-CA" sz="1400" dirty="0" err="1"/>
              <a:t>tournus.com</a:t>
            </a:r>
            <a:r>
              <a:rPr lang="fr-CA" sz="1400" dirty="0"/>
              <a:t> 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34" y="4865845"/>
            <a:ext cx="2653591" cy="17690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5711" y="6515667"/>
            <a:ext cx="2291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societe</a:t>
            </a:r>
            <a:r>
              <a:rPr lang="fr-CA" sz="1400" dirty="0"/>
              <a:t>-protection-</a:t>
            </a:r>
            <a:r>
              <a:rPr lang="fr-CA" sz="1400" dirty="0" err="1"/>
              <a:t>solaire.fr</a:t>
            </a:r>
            <a:r>
              <a:rPr lang="fr-CA" sz="1400" dirty="0"/>
              <a:t>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8545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74621" y="1591056"/>
            <a:ext cx="8005780" cy="4535107"/>
          </a:xfrm>
        </p:spPr>
        <p:txBody>
          <a:bodyPr/>
          <a:lstStyle/>
          <a:p>
            <a:r>
              <a:rPr lang="fr-FR" sz="2800" b="1" dirty="0">
                <a:latin typeface="Cambria"/>
                <a:cs typeface="Cambria"/>
              </a:rPr>
              <a:t>Vous devez choisir </a:t>
            </a:r>
            <a:r>
              <a:rPr lang="fr-FR" sz="2800" b="1" dirty="0" smtClean="0">
                <a:latin typeface="Cambria"/>
                <a:cs typeface="Cambria"/>
              </a:rPr>
              <a:t>entre deux isolants:</a:t>
            </a:r>
            <a:endParaRPr lang="fr-FR" sz="2800" b="1" dirty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b="1" dirty="0" smtClean="0">
                <a:latin typeface="Cambria"/>
                <a:cs typeface="Cambria"/>
              </a:rPr>
              <a:t>1) Mousse de polyuréthane: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Toxique 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Très bon isolant (Économie d’énergie)</a:t>
            </a:r>
          </a:p>
          <a:p>
            <a:pPr marL="0" indent="0">
              <a:buNone/>
            </a:pPr>
            <a:endParaRPr lang="fr-FR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b="1" dirty="0" smtClean="0">
                <a:latin typeface="Cambria"/>
                <a:cs typeface="Cambria"/>
              </a:rPr>
              <a:t>2) Laine de chanvre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Isolant naturel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- 2X moins isolant (perte d’énergie)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mbria"/>
                <a:cs typeface="Cambria"/>
              </a:rPr>
              <a:t>Activité en groupe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457" y="2231760"/>
            <a:ext cx="3373429" cy="18688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0800" y="401483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 smtClean="0"/>
              <a:t>ecohabitation.com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376" y="4454391"/>
            <a:ext cx="2483025" cy="1963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4123" y="6314934"/>
            <a:ext cx="2326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/>
              <a:t>bien-</a:t>
            </a:r>
            <a:r>
              <a:rPr lang="fr-CA" sz="1400" dirty="0" err="1"/>
              <a:t>isole.monsite</a:t>
            </a:r>
            <a:r>
              <a:rPr lang="fr-CA" sz="1400" dirty="0"/>
              <a:t>-</a:t>
            </a:r>
            <a:r>
              <a:rPr lang="fr-CA" sz="1400" dirty="0" err="1"/>
              <a:t>orange.fr</a:t>
            </a:r>
            <a:r>
              <a:rPr lang="fr-CA" sz="1400" dirty="0"/>
              <a:t>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0093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1" y="2402553"/>
            <a:ext cx="8229600" cy="40839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dirty="0" smtClean="0">
                <a:latin typeface="Cambria"/>
                <a:cs typeface="Cambria"/>
              </a:rPr>
              <a:t>1- Facteurs influençant l’écologie et la durabilité des matériaux d’une maison;</a:t>
            </a:r>
          </a:p>
          <a:p>
            <a:pPr marL="0" indent="0">
              <a:buNone/>
            </a:pPr>
            <a:endParaRPr lang="fr-FR" sz="2800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sz="2800" dirty="0" smtClean="0">
                <a:latin typeface="Cambria"/>
                <a:cs typeface="Cambria"/>
              </a:rPr>
              <a:t>2- </a:t>
            </a:r>
            <a:r>
              <a:rPr lang="fr-FR" sz="2800" dirty="0" smtClean="0">
                <a:latin typeface="Cambria"/>
                <a:cs typeface="Cambria"/>
              </a:rPr>
              <a:t>Liens avec la matière vue par les élèves du </a:t>
            </a:r>
            <a:r>
              <a:rPr lang="fr-FR" sz="2800" dirty="0" smtClean="0">
                <a:latin typeface="Cambria"/>
                <a:cs typeface="Cambria"/>
              </a:rPr>
              <a:t>secondaire</a:t>
            </a:r>
            <a:r>
              <a:rPr lang="fr-FR" sz="2800" dirty="0" smtClean="0">
                <a:latin typeface="Cambria"/>
                <a:cs typeface="Cambria"/>
              </a:rPr>
              <a:t>;</a:t>
            </a:r>
          </a:p>
          <a:p>
            <a:pPr marL="0" indent="0">
              <a:buNone/>
            </a:pPr>
            <a:endParaRPr lang="fr-FR" sz="2800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sz="2800" dirty="0" smtClean="0">
                <a:latin typeface="Cambria"/>
                <a:cs typeface="Cambria"/>
              </a:rPr>
              <a:t>3- Activité en groupe;</a:t>
            </a:r>
          </a:p>
          <a:p>
            <a:pPr marL="0" indent="0">
              <a:buNone/>
            </a:pPr>
            <a:endParaRPr lang="fr-FR" sz="2800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sz="2800" dirty="0" smtClean="0">
                <a:latin typeface="Cambria"/>
                <a:cs typeface="Cambria"/>
              </a:rPr>
              <a:t>4- </a:t>
            </a:r>
            <a:r>
              <a:rPr lang="fr-FR" sz="2800" dirty="0" smtClean="0">
                <a:latin typeface="Cambria"/>
                <a:cs typeface="Cambria"/>
              </a:rPr>
              <a:t>Questions?</a:t>
            </a:r>
            <a:endParaRPr lang="fr-FR" sz="2800" dirty="0" smtClean="0">
              <a:latin typeface="Cambria"/>
              <a:cs typeface="Cambria"/>
            </a:endParaRPr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mbria"/>
                <a:cs typeface="Cambria"/>
              </a:rPr>
              <a:t>Plan de la présentation</a:t>
            </a:r>
            <a:endParaRPr lang="fr-FR" dirty="0">
              <a:latin typeface="Cambria"/>
              <a:cs typeface="Cambria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086" t="10384" r="2307" b="1422"/>
          <a:stretch/>
        </p:blipFill>
        <p:spPr>
          <a:xfrm>
            <a:off x="4599892" y="4404203"/>
            <a:ext cx="4239452" cy="2237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35626" y="6533924"/>
            <a:ext cx="967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businfo.ca</a:t>
            </a:r>
            <a:r>
              <a:rPr lang="fr-CA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362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latin typeface="Cambria"/>
                <a:cs typeface="Cambria"/>
              </a:rPr>
              <a:t>Informez-vous</a:t>
            </a:r>
          </a:p>
          <a:p>
            <a:r>
              <a:rPr lang="fr-FR" sz="2800" b="1" dirty="0" smtClean="0">
                <a:latin typeface="Cambria"/>
                <a:cs typeface="Cambria"/>
              </a:rPr>
              <a:t>Pesez les pour et les contre</a:t>
            </a:r>
          </a:p>
          <a:p>
            <a:r>
              <a:rPr lang="fr-FR" sz="2800" b="1" dirty="0">
                <a:latin typeface="Cambria"/>
                <a:cs typeface="Cambria"/>
              </a:rPr>
              <a:t>Soyez </a:t>
            </a:r>
            <a:r>
              <a:rPr lang="fr-FR" sz="2800" b="1" dirty="0" smtClean="0">
                <a:latin typeface="Cambria"/>
                <a:cs typeface="Cambria"/>
              </a:rPr>
              <a:t>intelligents</a:t>
            </a:r>
            <a:endParaRPr lang="fr-FR" sz="2800" b="1" dirty="0">
              <a:latin typeface="Cambria"/>
              <a:cs typeface="Cambria"/>
            </a:endParaRPr>
          </a:p>
          <a:p>
            <a:r>
              <a:rPr lang="fr-FR" sz="2800" b="1" dirty="0" smtClean="0">
                <a:latin typeface="Cambria"/>
                <a:cs typeface="Cambria"/>
              </a:rPr>
              <a:t>Sensibilisez vos élèves</a:t>
            </a:r>
          </a:p>
          <a:p>
            <a:r>
              <a:rPr lang="fr-FR" sz="2800" b="1" dirty="0" smtClean="0">
                <a:latin typeface="Cambria"/>
                <a:cs typeface="Cambria"/>
              </a:rPr>
              <a:t>Faites attention au « </a:t>
            </a:r>
            <a:r>
              <a:rPr lang="fr-FR" sz="2800" b="1" dirty="0" err="1" smtClean="0">
                <a:latin typeface="Cambria"/>
                <a:cs typeface="Cambria"/>
              </a:rPr>
              <a:t>Greenwashing</a:t>
            </a:r>
            <a:r>
              <a:rPr lang="fr-FR" sz="2800" b="1" dirty="0" smtClean="0">
                <a:latin typeface="Cambria"/>
                <a:cs typeface="Cambria"/>
              </a:rPr>
              <a:t> »</a:t>
            </a:r>
            <a:endParaRPr lang="fr-FR" sz="2800" b="1" dirty="0"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Ce qu’il faut retenir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694" y="4954729"/>
            <a:ext cx="1790700" cy="1714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26742" y="6467402"/>
            <a:ext cx="2027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cbricher.wordpress.com</a:t>
            </a:r>
            <a:r>
              <a:rPr lang="fr-C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46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72067" y="3556996"/>
            <a:ext cx="7408333" cy="3450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800" b="1" dirty="0" smtClean="0">
                <a:latin typeface="Cambria"/>
                <a:cs typeface="Cambria"/>
              </a:rPr>
              <a:t>Questions ?</a:t>
            </a:r>
            <a:endParaRPr lang="fr-FR" sz="4800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297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54474" y="2054404"/>
            <a:ext cx="8989525" cy="526694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CA" sz="3200" dirty="0" err="1"/>
              <a:t>Energie</a:t>
            </a:r>
            <a:r>
              <a:rPr lang="fr-CA" sz="3200" dirty="0"/>
              <a:t>. (2016). </a:t>
            </a:r>
            <a:r>
              <a:rPr lang="fr-CA" sz="3200" i="1" dirty="0"/>
              <a:t>Les isolants "Écologiques"</a:t>
            </a:r>
            <a:r>
              <a:rPr lang="fr-CA" sz="3200" dirty="0"/>
              <a:t>. [En ligne], URL: http://</a:t>
            </a:r>
            <a:r>
              <a:rPr lang="fr-CA" sz="3200" dirty="0" err="1"/>
              <a:t>www.energieplus-lesite.be</a:t>
            </a:r>
            <a:r>
              <a:rPr lang="fr-CA" sz="3200" dirty="0"/>
              <a:t>/</a:t>
            </a:r>
            <a:r>
              <a:rPr lang="fr-CA" sz="3200" dirty="0" err="1"/>
              <a:t>index.php?id</a:t>
            </a:r>
            <a:r>
              <a:rPr lang="fr-CA" sz="3200" dirty="0"/>
              <a:t>=16518 [Consulté le 24 Mar. 2016].</a:t>
            </a:r>
          </a:p>
          <a:p>
            <a:pPr marL="0" indent="0">
              <a:buNone/>
            </a:pPr>
            <a:endParaRPr lang="fr-CA" sz="3200" dirty="0"/>
          </a:p>
          <a:p>
            <a:pPr marL="0" indent="0">
              <a:buNone/>
            </a:pPr>
            <a:r>
              <a:rPr lang="fr-CA" sz="3200" dirty="0" err="1" smtClean="0"/>
              <a:t>Canadiensensante.gc.ca</a:t>
            </a:r>
            <a:r>
              <a:rPr lang="fr-CA" sz="3200" dirty="0"/>
              <a:t>. (2015). </a:t>
            </a:r>
            <a:r>
              <a:rPr lang="fr-CA" sz="3200" i="1" dirty="0"/>
              <a:t>Polluants provenant des meubles et des matériaux de construction</a:t>
            </a:r>
            <a:r>
              <a:rPr lang="fr-CA" sz="3200" dirty="0"/>
              <a:t>. [En ligne], URL: http://</a:t>
            </a:r>
            <a:r>
              <a:rPr lang="fr-CA" sz="3200" dirty="0" err="1"/>
              <a:t>canadiensensante.gc.ca</a:t>
            </a:r>
            <a:r>
              <a:rPr lang="fr-CA" sz="3200" dirty="0"/>
              <a:t>/</a:t>
            </a:r>
            <a:r>
              <a:rPr lang="fr-CA" sz="3200" dirty="0" err="1"/>
              <a:t>healthy</a:t>
            </a:r>
            <a:r>
              <a:rPr lang="fr-CA" sz="3200" dirty="0"/>
              <a:t>-living-vie-saine/</a:t>
            </a:r>
            <a:r>
              <a:rPr lang="fr-CA" sz="3200" dirty="0" err="1"/>
              <a:t>environment</a:t>
            </a:r>
            <a:r>
              <a:rPr lang="fr-CA" sz="3200" dirty="0"/>
              <a:t>-environnement/home-maison/polluants-</a:t>
            </a:r>
            <a:r>
              <a:rPr lang="fr-CA" sz="3200" dirty="0" err="1"/>
              <a:t>fra.php</a:t>
            </a:r>
            <a:r>
              <a:rPr lang="fr-CA" sz="3200" dirty="0"/>
              <a:t> [Consulté le 2 Avr. 2016].</a:t>
            </a:r>
          </a:p>
          <a:p>
            <a:pPr marL="0" indent="0">
              <a:buNone/>
            </a:pPr>
            <a:endParaRPr lang="fr-CA" sz="3200" dirty="0"/>
          </a:p>
          <a:p>
            <a:pPr marL="0" indent="0">
              <a:buNone/>
            </a:pPr>
            <a:r>
              <a:rPr lang="fr-CA" sz="3200" dirty="0" err="1" smtClean="0"/>
              <a:t>Levif.be</a:t>
            </a:r>
            <a:r>
              <a:rPr lang="fr-CA" sz="3200" dirty="0"/>
              <a:t>. (2015). </a:t>
            </a:r>
            <a:r>
              <a:rPr lang="fr-CA" sz="3200" i="1" dirty="0"/>
              <a:t>L'un des pavés les plus vendu en Belgique est fabriqué par des enfants en Inde</a:t>
            </a:r>
            <a:r>
              <a:rPr lang="fr-CA" sz="3200" dirty="0"/>
              <a:t>. [En ligne], URL: http://</a:t>
            </a:r>
            <a:r>
              <a:rPr lang="fr-CA" sz="3200" dirty="0" err="1"/>
              <a:t>www.levif.be</a:t>
            </a:r>
            <a:r>
              <a:rPr lang="fr-CA" sz="3200" dirty="0"/>
              <a:t>/</a:t>
            </a:r>
            <a:r>
              <a:rPr lang="fr-CA" sz="3200" dirty="0" err="1"/>
              <a:t>actualite</a:t>
            </a:r>
            <a:r>
              <a:rPr lang="fr-CA" sz="3200" dirty="0"/>
              <a:t>/international/l-un-des-paves-les-plus-vendu-en-belgique-est-fabrique-par-des-enfants-en-inde/article-normal-395285.html [Consulté le 25 Mar. 2016]</a:t>
            </a:r>
            <a:r>
              <a:rPr lang="fr-CA" sz="3200" dirty="0" smtClean="0"/>
              <a:t>.</a:t>
            </a:r>
          </a:p>
          <a:p>
            <a:pPr marL="0" indent="0">
              <a:buNone/>
            </a:pPr>
            <a:r>
              <a:rPr lang="fr-CA" sz="3200" dirty="0"/>
              <a:t> </a:t>
            </a:r>
          </a:p>
          <a:p>
            <a:pPr marL="0" indent="0">
              <a:buNone/>
            </a:pPr>
            <a:r>
              <a:rPr lang="fr-CA" sz="3200" dirty="0" err="1"/>
              <a:t>Canada.ca</a:t>
            </a:r>
            <a:r>
              <a:rPr lang="fr-CA" sz="3200" dirty="0"/>
              <a:t>. (2014). </a:t>
            </a:r>
            <a:r>
              <a:rPr lang="fr-CA" sz="3200" i="1" dirty="0"/>
              <a:t>Les avantages du bois comme matériau de construction</a:t>
            </a:r>
            <a:r>
              <a:rPr lang="fr-CA" sz="3200" dirty="0"/>
              <a:t>. [En ligne], URL: http://</a:t>
            </a:r>
            <a:r>
              <a:rPr lang="fr-CA" sz="3200" dirty="0" err="1"/>
              <a:t>www.rncan.gc.ca</a:t>
            </a:r>
            <a:r>
              <a:rPr lang="fr-CA" sz="3200" dirty="0"/>
              <a:t>/forets/</a:t>
            </a:r>
            <a:r>
              <a:rPr lang="fr-CA" sz="3200" dirty="0" err="1"/>
              <a:t>videos</a:t>
            </a:r>
            <a:r>
              <a:rPr lang="fr-CA" sz="3200" dirty="0"/>
              <a:t>/16216 [Consulté le 25 Mar. 2016]</a:t>
            </a:r>
            <a:r>
              <a:rPr lang="fr-CA" sz="3200" dirty="0" smtClean="0"/>
              <a:t>.</a:t>
            </a:r>
          </a:p>
          <a:p>
            <a:pPr marL="0" indent="0">
              <a:buNone/>
            </a:pPr>
            <a:r>
              <a:rPr lang="fr-CA" sz="3200" dirty="0"/>
              <a:t> </a:t>
            </a:r>
            <a:endParaRPr lang="fr-CA" sz="3200" dirty="0" smtClean="0"/>
          </a:p>
          <a:p>
            <a:pPr marL="0" indent="0">
              <a:buNone/>
            </a:pPr>
            <a:r>
              <a:rPr lang="fr-CA" sz="3200" dirty="0" err="1" smtClean="0"/>
              <a:t>Toutsurlisolation.com</a:t>
            </a:r>
            <a:r>
              <a:rPr lang="fr-CA" sz="3200" dirty="0"/>
              <a:t>. (2013). </a:t>
            </a:r>
            <a:r>
              <a:rPr lang="fr-CA" sz="3200" i="1" dirty="0"/>
              <a:t>La performance d'un isolant</a:t>
            </a:r>
            <a:r>
              <a:rPr lang="fr-CA" sz="3200" dirty="0"/>
              <a:t>. [En ligne], URL: http://</a:t>
            </a:r>
            <a:r>
              <a:rPr lang="fr-CA" sz="3200" dirty="0" err="1"/>
              <a:t>www.toutsurlisolation.com</a:t>
            </a:r>
            <a:r>
              <a:rPr lang="fr-CA" sz="3200" dirty="0"/>
              <a:t>/Choisir-son-isolant/Comparer-les-isolants/La-performance-d-un-isolant [Consulté le 5 Avr. 2016].</a:t>
            </a:r>
          </a:p>
          <a:p>
            <a:pPr marL="0" indent="0">
              <a:buNone/>
            </a:pPr>
            <a:endParaRPr lang="fr-CA" sz="29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Bibliographie</a:t>
            </a:r>
            <a:endParaRPr lang="fr-FR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718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" y="2059332"/>
            <a:ext cx="9010980" cy="47986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Green et Vert. (2011). </a:t>
            </a:r>
            <a:r>
              <a:rPr lang="fr-CA" i="1" dirty="0"/>
              <a:t>Quels sont les vrais matériaux verts?</a:t>
            </a:r>
            <a:r>
              <a:rPr lang="fr-CA" dirty="0"/>
              <a:t> [En ligne], URL: http://</a:t>
            </a:r>
            <a:r>
              <a:rPr lang="fr-CA" dirty="0" err="1"/>
              <a:t>www.greenetvert.fr</a:t>
            </a:r>
            <a:r>
              <a:rPr lang="fr-CA" dirty="0"/>
              <a:t>/2011/04/27/quels-sont-les-vrais-</a:t>
            </a:r>
            <a:r>
              <a:rPr lang="fr-CA" dirty="0" err="1"/>
              <a:t>materiaux</a:t>
            </a:r>
            <a:r>
              <a:rPr lang="fr-CA" dirty="0"/>
              <a:t>-verts/17192 [Consulté le 25 Mar. 2016].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 smtClean="0"/>
              <a:t>Économie </a:t>
            </a:r>
            <a:r>
              <a:rPr lang="fr-CA" dirty="0"/>
              <a:t>Solidaire. (2011). </a:t>
            </a:r>
            <a:r>
              <a:rPr lang="fr-CA" i="1" dirty="0"/>
              <a:t>Les principaux matériaux recyclables de construction - Économie Solidaire</a:t>
            </a:r>
            <a:r>
              <a:rPr lang="fr-CA" dirty="0"/>
              <a:t>. [En ligne], URL: http://</a:t>
            </a:r>
            <a:r>
              <a:rPr lang="fr-CA" dirty="0" err="1"/>
              <a:t>www.economiesolidaire.com</a:t>
            </a:r>
            <a:r>
              <a:rPr lang="fr-CA" dirty="0"/>
              <a:t>/2011/07/29/</a:t>
            </a:r>
            <a:r>
              <a:rPr lang="fr-CA" dirty="0" err="1"/>
              <a:t>materiaux</a:t>
            </a:r>
            <a:r>
              <a:rPr lang="fr-CA" dirty="0"/>
              <a:t>-de-construction-recyclables/ [Consulté le 2 Avr. 2016]</a:t>
            </a:r>
            <a:r>
              <a:rPr lang="fr-CA" dirty="0" smtClean="0"/>
              <a:t>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 err="1" smtClean="0"/>
              <a:t>Elisabeth</a:t>
            </a:r>
            <a:r>
              <a:rPr lang="fr-CA" dirty="0"/>
              <a:t>, S. (2009). </a:t>
            </a:r>
            <a:r>
              <a:rPr lang="fr-CA" i="1" dirty="0"/>
              <a:t>Les matériaux de construction résidentielle dans une perspective durable</a:t>
            </a:r>
            <a:r>
              <a:rPr lang="fr-CA" dirty="0"/>
              <a:t>. 1st </a:t>
            </a:r>
            <a:r>
              <a:rPr lang="fr-CA" dirty="0" err="1"/>
              <a:t>ed</a:t>
            </a:r>
            <a:r>
              <a:rPr lang="fr-CA" dirty="0"/>
              <a:t>. [PDF] </a:t>
            </a:r>
            <a:r>
              <a:rPr lang="fr-CA" dirty="0" err="1"/>
              <a:t>Québec.URL</a:t>
            </a:r>
            <a:r>
              <a:rPr lang="fr-CA" dirty="0"/>
              <a:t>: </a:t>
            </a:r>
            <a:r>
              <a:rPr lang="fr-CA" dirty="0" err="1"/>
              <a:t>https</a:t>
            </a:r>
            <a:r>
              <a:rPr lang="fr-CA" dirty="0"/>
              <a:t>://</a:t>
            </a:r>
            <a:r>
              <a:rPr lang="fr-CA" dirty="0" err="1"/>
              <a:t>www.usherbrooke.ca</a:t>
            </a:r>
            <a:r>
              <a:rPr lang="fr-CA" dirty="0"/>
              <a:t>/environnement/</a:t>
            </a:r>
            <a:r>
              <a:rPr lang="fr-CA" dirty="0" err="1"/>
              <a:t>fileadmin</a:t>
            </a:r>
            <a:r>
              <a:rPr lang="fr-CA" dirty="0"/>
              <a:t>/sites/environnement/documents/Essais2009/Simard_Elisabeth_13-09-09.pdf [Consulté le 3 Avr. 2016].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 smtClean="0"/>
              <a:t>Programme </a:t>
            </a:r>
            <a:r>
              <a:rPr lang="fr-CA" dirty="0"/>
              <a:t>de formation à l'école québécoise. (2006). 1st </a:t>
            </a:r>
            <a:r>
              <a:rPr lang="fr-CA" dirty="0" err="1"/>
              <a:t>ed</a:t>
            </a:r>
            <a:r>
              <a:rPr lang="fr-CA" dirty="0"/>
              <a:t>. [PDF] MELS. URL: http://www1.mels.gouv.qc.ca/sections/</a:t>
            </a:r>
            <a:r>
              <a:rPr lang="fr-CA" dirty="0" err="1"/>
              <a:t>programmeFormation</a:t>
            </a:r>
            <a:r>
              <a:rPr lang="fr-CA" dirty="0"/>
              <a:t>/secondaire2/medias/6c-sciencetechno.pdf [5 Consulté le Avr. 2016]</a:t>
            </a:r>
            <a:r>
              <a:rPr lang="fr-CA" dirty="0" smtClean="0"/>
              <a:t>.</a:t>
            </a:r>
            <a:r>
              <a:rPr lang="fr-CA" dirty="0"/>
              <a:t> 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Bibliographie</a:t>
            </a:r>
            <a:endParaRPr lang="fr-FR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7583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05965" y="1718236"/>
            <a:ext cx="8770688" cy="572247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CA" u="sng" dirty="0">
                <a:hlinkClick r:id="rId2"/>
              </a:rPr>
              <a:t>http://www.constructionmorency.ca/construction/construction-maisons-vertes.hhttp://maisondeveloppementdurable.org/batiment/choix-ecologique-</a:t>
            </a:r>
            <a:r>
              <a:rPr lang="fr-CA" u="sng" dirty="0" smtClean="0">
                <a:hlinkClick r:id="rId2"/>
              </a:rPr>
              <a:t>materiaux</a:t>
            </a:r>
            <a:r>
              <a:rPr lang="fr-CA" u="sng" dirty="0" smtClean="0"/>
              <a:t>  (Page consulté le 1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3"/>
              </a:rPr>
              <a:t>https://fr.wikipedia.org/wiki/</a:t>
            </a:r>
            <a:r>
              <a:rPr lang="fr-CA" u="sng" dirty="0" smtClean="0">
                <a:hlinkClick r:id="rId3"/>
              </a:rPr>
              <a:t>Forest_Stewardship_Council</a:t>
            </a:r>
            <a:r>
              <a:rPr lang="fr-CA" u="sng" dirty="0"/>
              <a:t>(Page consulté le </a:t>
            </a:r>
            <a:r>
              <a:rPr lang="fr-CA" u="sng" dirty="0" smtClean="0"/>
              <a:t>5 </a:t>
            </a:r>
            <a:r>
              <a:rPr lang="fr-CA" u="sng" dirty="0"/>
              <a:t>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3"/>
              </a:rPr>
              <a:t>http://www.mddelcc.gouv.qc.ca/developpement/definition.htm</a:t>
            </a:r>
            <a:endParaRPr lang="fr-CA" dirty="0"/>
          </a:p>
          <a:p>
            <a:pPr marL="0" indent="0">
              <a:buNone/>
            </a:pPr>
            <a:r>
              <a:rPr lang="fr-CA" u="sng" dirty="0" smtClean="0">
                <a:hlinkClick r:id="rId3"/>
              </a:rPr>
              <a:t>tml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4"/>
              </a:rPr>
              <a:t>http://www.businfo.ca/fr/faqs</a:t>
            </a:r>
            <a:r>
              <a:rPr lang="fr-CA" u="sng" dirty="0" smtClean="0">
                <a:hlinkClick r:id="rId4"/>
              </a:rPr>
              <a:t>/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5"/>
              </a:rPr>
              <a:t>http://www.istockphoto.com/fr/photo/vert-ic%C3%B4nes-signes-gm172978696-</a:t>
            </a:r>
            <a:r>
              <a:rPr lang="fr-CA" u="sng" dirty="0" smtClean="0">
                <a:hlinkClick r:id="rId5"/>
              </a:rPr>
              <a:t>6412141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6"/>
              </a:rPr>
              <a:t>http://isolation.bio-ecologique.com/trouvez-un-magasin-negoce-d-isolants-naturels/materiaux-de-construction-ecologiques-mbe-toulouse-s21.</a:t>
            </a:r>
            <a:r>
              <a:rPr lang="fr-CA" u="sng" dirty="0" smtClean="0">
                <a:hlinkClick r:id="rId6"/>
              </a:rPr>
              <a:t>html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7"/>
              </a:rPr>
              <a:t>http://bien-isole.monsite-orange.fr/ii.lisolationaujourdhui./</a:t>
            </a:r>
            <a:r>
              <a:rPr lang="fr-CA" u="sng" dirty="0" smtClean="0">
                <a:hlinkClick r:id="rId7"/>
              </a:rPr>
              <a:t>index.html</a:t>
            </a:r>
            <a:r>
              <a:rPr lang="fr-CA" u="sng" dirty="0"/>
              <a:t>(Page consulté le </a:t>
            </a:r>
            <a:r>
              <a:rPr lang="fr-CA" u="sng" dirty="0" smtClean="0"/>
              <a:t>3 </a:t>
            </a:r>
            <a:r>
              <a:rPr lang="fr-CA" u="sng" dirty="0"/>
              <a:t>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8"/>
              </a:rPr>
              <a:t>http://www.futura-sciences.com/magazines/maison/infos/dossiers/d/maison-isolation-naturelle-solution-plein-essor-906/page/16</a:t>
            </a:r>
            <a:r>
              <a:rPr lang="fr-CA" u="sng" dirty="0" smtClean="0">
                <a:hlinkClick r:id="rId8"/>
              </a:rPr>
              <a:t>/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9"/>
              </a:rPr>
              <a:t>http://www.isolationippersiel.com/fra/</a:t>
            </a:r>
            <a:r>
              <a:rPr lang="fr-CA" u="sng" dirty="0" smtClean="0">
                <a:hlinkClick r:id="rId9"/>
              </a:rPr>
              <a:t>lainenatte.html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10"/>
              </a:rPr>
              <a:t>http://fr.123rf.com/photo_16677947_planche-de-bois-</a:t>
            </a:r>
            <a:r>
              <a:rPr lang="fr-CA" u="sng" dirty="0" smtClean="0">
                <a:hlinkClick r:id="rId10"/>
              </a:rPr>
              <a:t>recycle.html</a:t>
            </a:r>
            <a:r>
              <a:rPr lang="fr-CA" u="sng" dirty="0"/>
              <a:t>(Page consulté le </a:t>
            </a:r>
            <a:r>
              <a:rPr lang="fr-CA" u="sng" dirty="0" smtClean="0"/>
              <a:t>5 </a:t>
            </a:r>
            <a:r>
              <a:rPr lang="fr-CA" u="sng" dirty="0"/>
              <a:t>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11"/>
              </a:rPr>
              <a:t>http://www.gedimat-materiaux-construction.be/materiaux-et-produits/isolation-en-vrac-</a:t>
            </a:r>
            <a:r>
              <a:rPr lang="fr-CA" u="sng" dirty="0" smtClean="0">
                <a:hlinkClick r:id="rId11"/>
              </a:rPr>
              <a:t>cellulose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12"/>
              </a:rPr>
              <a:t>http://www.ccn-ncc.gc.ca/a-propos-de-la-ccn/nouvelles/2015-02-13/notre-drapeau-fete-ses-50-</a:t>
            </a:r>
            <a:r>
              <a:rPr lang="fr-CA" u="sng" dirty="0" smtClean="0">
                <a:hlinkClick r:id="rId12"/>
              </a:rPr>
              <a:t>ans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13"/>
              </a:rPr>
              <a:t>http://french.alibaba.com/promotion/promotion_pink-roll-promotion-</a:t>
            </a:r>
            <a:r>
              <a:rPr lang="fr-CA" u="sng" dirty="0" smtClean="0">
                <a:hlinkClick r:id="rId13"/>
              </a:rPr>
              <a:t>list.html</a:t>
            </a:r>
            <a:r>
              <a:rPr lang="fr-CA" u="sng" dirty="0"/>
              <a:t>(Page consulté le </a:t>
            </a:r>
            <a:r>
              <a:rPr lang="fr-CA" u="sng" dirty="0" smtClean="0"/>
              <a:t>2 </a:t>
            </a:r>
            <a:r>
              <a:rPr lang="fr-CA" u="sng" dirty="0"/>
              <a:t>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u="sng" dirty="0">
                <a:hlinkClick r:id="rId14"/>
              </a:rPr>
              <a:t>http://infos.niooz.fr/les-paves-kandla-grey-produits-du-travail-des-enfants-3173751.</a:t>
            </a:r>
            <a:r>
              <a:rPr lang="fr-CA" u="sng" dirty="0" smtClean="0">
                <a:hlinkClick r:id="rId14"/>
              </a:rPr>
              <a:t>shtml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Cambria"/>
                <a:cs typeface="Cambria"/>
              </a:rPr>
              <a:t>Bibliographie </a:t>
            </a:r>
            <a:br>
              <a:rPr lang="fr-FR" b="1" dirty="0" smtClean="0">
                <a:latin typeface="Cambria"/>
                <a:cs typeface="Cambria"/>
              </a:rPr>
            </a:br>
            <a:r>
              <a:rPr lang="fr-FR" b="1" dirty="0" smtClean="0">
                <a:latin typeface="Cambria"/>
                <a:cs typeface="Cambria"/>
              </a:rPr>
              <a:t>(images)</a:t>
            </a:r>
            <a:endParaRPr lang="fr-FR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0752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34471" y="1889877"/>
            <a:ext cx="8145929" cy="56404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CA" u="sng" dirty="0">
                <a:hlinkClick r:id="rId2"/>
              </a:rPr>
              <a:t>https://fr.wikipedia.org/wiki/Toxicit%C3%A9#/media/File:GHS-pictogram-</a:t>
            </a:r>
            <a:r>
              <a:rPr lang="fr-CA" u="sng" dirty="0" smtClean="0">
                <a:hlinkClick r:id="rId2"/>
              </a:rPr>
              <a:t>skull.svg</a:t>
            </a:r>
            <a:r>
              <a:rPr lang="fr-CA" u="sng" dirty="0" smtClean="0"/>
              <a:t> 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3"/>
              </a:rPr>
              <a:t>http://www.mb-expansion.fr</a:t>
            </a:r>
            <a:r>
              <a:rPr lang="fr-CA" u="sng" dirty="0" smtClean="0">
                <a:hlinkClick r:id="rId3"/>
              </a:rPr>
              <a:t>/</a:t>
            </a:r>
            <a:r>
              <a:rPr lang="fr-CA" u="sng" dirty="0"/>
              <a:t>(Page consulté le </a:t>
            </a:r>
            <a:r>
              <a:rPr lang="fr-CA" u="sng" dirty="0" smtClean="0"/>
              <a:t>2 </a:t>
            </a:r>
            <a:r>
              <a:rPr lang="fr-CA" u="sng" dirty="0"/>
              <a:t>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4"/>
              </a:rPr>
              <a:t>http://www.reseaupro.fr/metier/bois/bois-</a:t>
            </a:r>
            <a:r>
              <a:rPr lang="fr-CA" u="sng" dirty="0" smtClean="0">
                <a:hlinkClick r:id="rId4"/>
              </a:rPr>
              <a:t>charpente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5"/>
              </a:rPr>
              <a:t>https://www.bricoetloisirs.ch/construction-%2B-r%C3%A9novation/mat%C3%A9riaux-de-construction/blocs-de-construction/brique-silico-calc.-25x10x14cm/C060404/P3428451/</a:t>
            </a:r>
            <a:r>
              <a:rPr lang="fr-CA" u="sng" dirty="0" smtClean="0">
                <a:hlinkClick r:id="rId5"/>
              </a:rPr>
              <a:t>fr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6"/>
              </a:rPr>
              <a:t>http://fr.dreamstime.com/photos-libres-de-droits-bateau-global-de-train-de-camion-d-avion-de-concept-de-logistique-</a:t>
            </a:r>
            <a:r>
              <a:rPr lang="fr-CA" u="sng" dirty="0" smtClean="0">
                <a:hlinkClick r:id="rId6"/>
              </a:rPr>
              <a:t>image19628688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7"/>
              </a:rPr>
              <a:t>http://canotage-strap.com/</a:t>
            </a:r>
            <a:r>
              <a:rPr lang="fr-CA" u="sng" dirty="0" smtClean="0">
                <a:hlinkClick r:id="rId7"/>
              </a:rPr>
              <a:t>recyclage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8"/>
              </a:rPr>
              <a:t>http://questions-economiques.com/accueil/?p=</a:t>
            </a:r>
            <a:r>
              <a:rPr lang="fr-CA" u="sng" dirty="0" smtClean="0">
                <a:hlinkClick r:id="rId8"/>
              </a:rPr>
              <a:t>738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9"/>
              </a:rPr>
              <a:t>https://ca.linkedin.com/in/</a:t>
            </a:r>
            <a:r>
              <a:rPr lang="fr-CA" u="sng" dirty="0" smtClean="0">
                <a:hlinkClick r:id="rId9"/>
              </a:rPr>
              <a:t>brunolemieux</a:t>
            </a:r>
            <a:r>
              <a:rPr lang="fr-CA" u="sng" dirty="0"/>
              <a:t>(Page consulté le </a:t>
            </a:r>
            <a:r>
              <a:rPr lang="fr-CA" u="sng" dirty="0" smtClean="0"/>
              <a:t>1 </a:t>
            </a:r>
            <a:r>
              <a:rPr lang="fr-CA" u="sng" dirty="0"/>
              <a:t>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10"/>
              </a:rPr>
              <a:t>http://www.ledevoir.com/societe/education/398815/des-enjeux-lointains-mais-</a:t>
            </a:r>
            <a:r>
              <a:rPr lang="fr-CA" u="sng" dirty="0" smtClean="0">
                <a:hlinkClick r:id="rId10"/>
              </a:rPr>
              <a:t>preoccupants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 </a:t>
            </a:r>
          </a:p>
          <a:p>
            <a:pPr marL="0" indent="0">
              <a:buNone/>
            </a:pPr>
            <a:r>
              <a:rPr lang="fr-CA" u="sng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fr-CA" u="sng" dirty="0" err="1">
                <a:solidFill>
                  <a:schemeClr val="bg2">
                    <a:lumMod val="50000"/>
                  </a:schemeClr>
                </a:solidFill>
              </a:rPr>
              <a:t>www.stores-tournus.com</a:t>
            </a:r>
            <a:r>
              <a:rPr lang="fr-CA" u="sng" dirty="0">
                <a:solidFill>
                  <a:schemeClr val="bg2">
                    <a:lumMod val="50000"/>
                  </a:schemeClr>
                </a:solidFill>
              </a:rPr>
              <a:t>/3-Stores-venitiens/Stores-</a:t>
            </a:r>
            <a:r>
              <a:rPr lang="fr-CA" u="sng" dirty="0" err="1">
                <a:solidFill>
                  <a:schemeClr val="bg2">
                    <a:lumMod val="50000"/>
                  </a:schemeClr>
                </a:solidFill>
              </a:rPr>
              <a:t>venitiens</a:t>
            </a:r>
            <a:r>
              <a:rPr lang="fr-CA" u="sng" dirty="0">
                <a:solidFill>
                  <a:schemeClr val="bg2">
                    <a:lumMod val="50000"/>
                  </a:schemeClr>
                </a:solidFill>
              </a:rPr>
              <a:t>-Store-</a:t>
            </a:r>
            <a:r>
              <a:rPr lang="fr-CA" u="sng" dirty="0" err="1">
                <a:solidFill>
                  <a:schemeClr val="bg2">
                    <a:lumMod val="50000"/>
                  </a:schemeClr>
                </a:solidFill>
              </a:rPr>
              <a:t>venitien</a:t>
            </a:r>
            <a:r>
              <a:rPr lang="fr-CA" u="sng" dirty="0">
                <a:solidFill>
                  <a:schemeClr val="bg2">
                    <a:lumMod val="50000"/>
                  </a:schemeClr>
                </a:solidFill>
              </a:rPr>
              <a:t>-bois--lames-de-50mm-1-9.</a:t>
            </a:r>
            <a:r>
              <a:rPr lang="fr-CA" u="sng" dirty="0" smtClean="0">
                <a:solidFill>
                  <a:schemeClr val="bg2">
                    <a:lumMod val="50000"/>
                  </a:schemeClr>
                </a:solidFill>
              </a:rPr>
              <a:t>htm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  <a:endParaRPr lang="fr-CA" u="sng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fr-CA" u="sng" dirty="0">
                <a:hlinkClick r:id="rId11"/>
              </a:rPr>
              <a:t>http://www.societe-protection-solaire.fr/</a:t>
            </a:r>
            <a:r>
              <a:rPr lang="fr-CA" u="sng" dirty="0" smtClean="0">
                <a:hlinkClick r:id="rId11"/>
              </a:rPr>
              <a:t>store_interieur_venitien.php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hlinkClick r:id="rId12"/>
              </a:rPr>
              <a:t>https://cbricher.wordpress.com</a:t>
            </a:r>
            <a:r>
              <a:rPr lang="fr-CA" u="sng" dirty="0" smtClean="0">
                <a:hlinkClick r:id="rId12"/>
              </a:rPr>
              <a:t>/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r>
              <a:rPr lang="fr-CA" u="sng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fr-CA" u="sng" dirty="0" err="1">
                <a:solidFill>
                  <a:schemeClr val="bg2">
                    <a:lumMod val="50000"/>
                  </a:schemeClr>
                </a:solidFill>
              </a:rPr>
              <a:t>www.ac-grenoble.fr</a:t>
            </a:r>
            <a:r>
              <a:rPr lang="fr-CA" u="sng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fr-CA" u="sng" dirty="0" err="1">
                <a:solidFill>
                  <a:schemeClr val="bg2">
                    <a:lumMod val="50000"/>
                  </a:schemeClr>
                </a:solidFill>
              </a:rPr>
              <a:t>ien.st-marcellin</a:t>
            </a:r>
            <a:r>
              <a:rPr lang="fr-CA" u="sng" dirty="0">
                <a:solidFill>
                  <a:schemeClr val="bg2">
                    <a:lumMod val="50000"/>
                  </a:schemeClr>
                </a:solidFill>
              </a:rPr>
              <a:t>/guppy/</a:t>
            </a:r>
            <a:r>
              <a:rPr lang="fr-CA" u="sng" dirty="0" err="1">
                <a:solidFill>
                  <a:schemeClr val="bg2">
                    <a:lumMod val="50000"/>
                  </a:schemeClr>
                </a:solidFill>
              </a:rPr>
              <a:t>articles.php?lng</a:t>
            </a:r>
            <a:r>
              <a:rPr lang="fr-CA" u="sng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fr-CA" u="sng" dirty="0" err="1">
                <a:solidFill>
                  <a:schemeClr val="bg2">
                    <a:lumMod val="50000"/>
                  </a:schemeClr>
                </a:solidFill>
              </a:rPr>
              <a:t>fr&amp;pg</a:t>
            </a:r>
            <a:r>
              <a:rPr lang="fr-CA" u="sng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fr-CA" u="sng" dirty="0" smtClean="0">
                <a:solidFill>
                  <a:schemeClr val="bg2">
                    <a:lumMod val="50000"/>
                  </a:schemeClr>
                </a:solidFill>
              </a:rPr>
              <a:t>669</a:t>
            </a:r>
            <a:r>
              <a:rPr lang="fr-CA" u="sng" dirty="0"/>
              <a:t>(Page consulté le 4 avril 2016)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 </a:t>
            </a:r>
          </a:p>
          <a:p>
            <a:pPr marL="0" indent="0">
              <a:buNone/>
            </a:pPr>
            <a:endParaRPr lang="fr-CA" u="sng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Cambria"/>
                <a:cs typeface="Cambria"/>
              </a:rPr>
              <a:t>Bibliographie</a:t>
            </a:r>
            <a:br>
              <a:rPr lang="fr-FR" b="1" dirty="0" smtClean="0">
                <a:latin typeface="Cambria"/>
                <a:cs typeface="Cambria"/>
              </a:rPr>
            </a:br>
            <a:r>
              <a:rPr lang="fr-FR" b="1" dirty="0" smtClean="0">
                <a:latin typeface="Cambria"/>
                <a:cs typeface="Cambria"/>
              </a:rPr>
              <a:t>(images)</a:t>
            </a:r>
            <a:endParaRPr lang="fr-FR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3274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10135"/>
          <a:stretch/>
        </p:blipFill>
        <p:spPr>
          <a:xfrm>
            <a:off x="7480300" y="4472584"/>
            <a:ext cx="1663700" cy="2103873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023345"/>
            <a:ext cx="8188445" cy="3450696"/>
          </a:xfrm>
        </p:spPr>
        <p:txBody>
          <a:bodyPr/>
          <a:lstStyle/>
          <a:p>
            <a:r>
              <a:rPr lang="fr-FR" dirty="0" smtClean="0">
                <a:latin typeface="Cambria"/>
                <a:cs typeface="Cambria"/>
              </a:rPr>
              <a:t>On sait 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ce</a:t>
            </a:r>
            <a:r>
              <a:rPr lang="fr-FR" dirty="0" smtClean="0">
                <a:latin typeface="Cambria"/>
                <a:cs typeface="Cambria"/>
              </a:rPr>
              <a:t> que </a:t>
            </a:r>
            <a:r>
              <a:rPr lang="fr-FR" b="1" dirty="0" smtClean="0">
                <a:solidFill>
                  <a:srgbClr val="32AE51"/>
                </a:solidFill>
                <a:latin typeface="Cambria"/>
                <a:cs typeface="Cambria"/>
              </a:rPr>
              <a:t>VERT</a:t>
            </a:r>
            <a:r>
              <a:rPr lang="fr-FR" dirty="0" smtClean="0">
                <a:latin typeface="Cambria"/>
                <a:cs typeface="Cambria"/>
              </a:rPr>
              <a:t> </a:t>
            </a:r>
            <a:r>
              <a:rPr lang="fr-FR" dirty="0" smtClean="0">
                <a:latin typeface="Cambria"/>
                <a:cs typeface="Cambria"/>
              </a:rPr>
              <a:t>signifie: </a:t>
            </a:r>
            <a:r>
              <a:rPr lang="fr-FR" dirty="0" smtClean="0">
                <a:latin typeface="Cambria"/>
                <a:cs typeface="Cambria"/>
              </a:rPr>
              <a:t>Écologique = peu d’impacts négatifs sur l’environnement</a:t>
            </a:r>
          </a:p>
          <a:p>
            <a:endParaRPr lang="fr-FR" dirty="0">
              <a:latin typeface="Cambria"/>
              <a:cs typeface="Cambria"/>
            </a:endParaRPr>
          </a:p>
          <a:p>
            <a:r>
              <a:rPr lang="fr-FR" dirty="0" smtClean="0">
                <a:latin typeface="Cambria"/>
                <a:cs typeface="Cambria"/>
              </a:rPr>
              <a:t>Que veut-on dire quand on parle de développement </a:t>
            </a:r>
            <a:r>
              <a:rPr lang="fr-FR" b="1" dirty="0" smtClean="0">
                <a:solidFill>
                  <a:srgbClr val="0000FF"/>
                </a:solidFill>
                <a:latin typeface="Cambria"/>
                <a:cs typeface="Cambria"/>
              </a:rPr>
              <a:t>DURABLE 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?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- 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Ce qui répond aux besoins du présent, sans compromettre la capacité des 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générations futures </a:t>
            </a:r>
            <a:r>
              <a:rPr lang="fr-FR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à répondre aux leurs.</a:t>
            </a:r>
            <a:endParaRPr lang="fr-FR" b="1" dirty="0" smtClean="0"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mbria"/>
                <a:cs typeface="Cambria"/>
              </a:rPr>
              <a:t>Testons vos connaissances</a:t>
            </a:r>
            <a:endParaRPr lang="fr-FR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8020" y="6388032"/>
            <a:ext cx="146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/>
              <a:t>istockphoto.com</a:t>
            </a:r>
            <a:r>
              <a:rPr lang="fr-CA" dirty="0"/>
              <a:t>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66" y="4910040"/>
            <a:ext cx="2938925" cy="1847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5937" y="6576457"/>
            <a:ext cx="2363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/>
              <a:t>questions-</a:t>
            </a:r>
            <a:r>
              <a:rPr lang="fr-CA" sz="1400" dirty="0" err="1"/>
              <a:t>economiques.com</a:t>
            </a:r>
            <a:r>
              <a:rPr lang="fr-CA" sz="1400" dirty="0"/>
              <a:t>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7815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13" b="73"/>
          <a:stretch/>
        </p:blipFill>
        <p:spPr>
          <a:xfrm>
            <a:off x="309690" y="2522681"/>
            <a:ext cx="5773737" cy="419803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" y="80912"/>
            <a:ext cx="9144001" cy="1721003"/>
          </a:xfrm>
        </p:spPr>
        <p:txBody>
          <a:bodyPr>
            <a:noAutofit/>
          </a:bodyPr>
          <a:lstStyle/>
          <a:p>
            <a:r>
              <a:rPr lang="fr-FR" sz="3600" dirty="0" smtClean="0">
                <a:latin typeface="Cambria"/>
                <a:cs typeface="Cambria"/>
              </a:rPr>
              <a:t>Facteurs importants à considérer et questions à se poser lors du choix d’un matériau</a:t>
            </a:r>
            <a:endParaRPr lang="fr-FR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1284" y="6551435"/>
            <a:ext cx="2684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dirty="0">
                <a:latin typeface="+mj-lt"/>
              </a:rPr>
              <a:t>isolation.bio-ecologique.com </a:t>
            </a:r>
            <a:endParaRPr lang="fr-FR" sz="1600" dirty="0"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91099" y="2728613"/>
            <a:ext cx="35529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b="1" dirty="0" smtClean="0">
                <a:solidFill>
                  <a:srgbClr val="06436B"/>
                </a:solidFill>
                <a:latin typeface="Cambria"/>
                <a:cs typeface="Cambria"/>
              </a:rPr>
              <a:t>Matière</a:t>
            </a:r>
          </a:p>
          <a:p>
            <a:endParaRPr lang="fr-FR" sz="2400" b="1" dirty="0" smtClean="0">
              <a:solidFill>
                <a:srgbClr val="06436B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b="1" dirty="0" smtClean="0">
                <a:solidFill>
                  <a:srgbClr val="06436B"/>
                </a:solidFill>
                <a:latin typeface="Cambria"/>
                <a:cs typeface="Cambria"/>
              </a:rPr>
              <a:t>Fabrication</a:t>
            </a:r>
          </a:p>
          <a:p>
            <a:pPr marL="285750" indent="-285750">
              <a:buFont typeface="Arial"/>
              <a:buChar char="•"/>
            </a:pPr>
            <a:endParaRPr lang="fr-FR" sz="2400" b="1" dirty="0" smtClean="0">
              <a:solidFill>
                <a:srgbClr val="06436B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b="1" dirty="0" smtClean="0">
                <a:solidFill>
                  <a:srgbClr val="06436B"/>
                </a:solidFill>
                <a:latin typeface="Cambria"/>
                <a:cs typeface="Cambria"/>
              </a:rPr>
              <a:t>Distribution</a:t>
            </a:r>
          </a:p>
          <a:p>
            <a:pPr marL="285750" indent="-285750">
              <a:buFont typeface="Arial"/>
              <a:buChar char="•"/>
            </a:pPr>
            <a:endParaRPr lang="fr-FR" sz="2400" b="1" dirty="0" smtClean="0">
              <a:solidFill>
                <a:srgbClr val="06436B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b="1" dirty="0" smtClean="0">
                <a:solidFill>
                  <a:srgbClr val="06436B"/>
                </a:solidFill>
                <a:latin typeface="Cambria"/>
                <a:cs typeface="Cambria"/>
              </a:rPr>
              <a:t>Réutilisation</a:t>
            </a:r>
          </a:p>
          <a:p>
            <a:pPr marL="285750" indent="-285750">
              <a:buFont typeface="Arial"/>
              <a:buChar char="•"/>
            </a:pPr>
            <a:endParaRPr lang="fr-FR" sz="2400" b="1" dirty="0" smtClean="0">
              <a:solidFill>
                <a:srgbClr val="06436B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fr-FR" sz="2400" b="1" dirty="0" smtClean="0">
                <a:solidFill>
                  <a:srgbClr val="06436B"/>
                </a:solidFill>
                <a:latin typeface="Cambria"/>
                <a:cs typeface="Cambria"/>
              </a:rPr>
              <a:t>Mise </a:t>
            </a:r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en </a:t>
            </a:r>
            <a:r>
              <a:rPr lang="fr-FR" sz="2400" b="1" dirty="0" smtClean="0">
                <a:solidFill>
                  <a:schemeClr val="tx2">
                    <a:lumMod val="75000"/>
                  </a:schemeClr>
                </a:solidFill>
                <a:latin typeface="Cambria"/>
                <a:ea typeface="Lucida Grande"/>
                <a:cs typeface="Cambria"/>
              </a:rPr>
              <a:t>œ</a:t>
            </a:r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Cambria"/>
                <a:cs typeface="Cambria"/>
              </a:rPr>
              <a:t>uvre</a:t>
            </a:r>
            <a:endParaRPr lang="fr-FR" sz="2400" b="1" dirty="0">
              <a:solidFill>
                <a:schemeClr val="bg2">
                  <a:lumMod val="2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423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54475" y="1887720"/>
            <a:ext cx="8856506" cy="4805105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Cambria"/>
                <a:cs typeface="Cambria"/>
              </a:rPr>
              <a:t>Est</a:t>
            </a:r>
            <a:r>
              <a:rPr lang="fr-FR" b="1" dirty="0" smtClean="0">
                <a:latin typeface="Cambria"/>
                <a:cs typeface="Cambria"/>
              </a:rPr>
              <a:t>-elle </a:t>
            </a:r>
            <a:r>
              <a:rPr lang="fr-FR" b="1" dirty="0" smtClean="0">
                <a:latin typeface="Cambria"/>
                <a:cs typeface="Cambria"/>
              </a:rPr>
              <a:t>renouvelable?</a:t>
            </a:r>
            <a:endParaRPr lang="fr-FR" b="1" dirty="0" smtClean="0">
              <a:latin typeface="Cambria"/>
              <a:cs typeface="Cambria"/>
            </a:endParaRPr>
          </a:p>
          <a:p>
            <a:endParaRPr lang="fr-FR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Vitesse de formation &gt; vitesse d’utilisation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Cycle de </a:t>
            </a:r>
            <a:r>
              <a:rPr lang="fr-FR" dirty="0" smtClean="0">
                <a:latin typeface="Cambria"/>
                <a:cs typeface="Cambria"/>
              </a:rPr>
              <a:t>renouvellement </a:t>
            </a:r>
            <a:r>
              <a:rPr lang="fr-FR" dirty="0" smtClean="0">
                <a:latin typeface="Cambria"/>
                <a:cs typeface="Cambria"/>
              </a:rPr>
              <a:t>d’au plus </a:t>
            </a:r>
            <a:r>
              <a:rPr lang="fr-FR" b="1" dirty="0" smtClean="0">
                <a:latin typeface="Cambria"/>
                <a:cs typeface="Cambria"/>
              </a:rPr>
              <a:t>10 ans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Ex:  - Bois (charpente, murs, plafonds)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          - Laines de chanvre, de lin + 15% polyester (isolation)</a:t>
            </a:r>
          </a:p>
          <a:p>
            <a:pPr marL="0" indent="0">
              <a:buNone/>
            </a:pPr>
            <a:r>
              <a:rPr lang="fr-FR" dirty="0">
                <a:latin typeface="Cambria"/>
                <a:cs typeface="Cambria"/>
              </a:rPr>
              <a:t> </a:t>
            </a:r>
            <a:r>
              <a:rPr lang="fr-FR" dirty="0" smtClean="0">
                <a:latin typeface="Cambria"/>
                <a:cs typeface="Cambria"/>
              </a:rPr>
              <a:t>         - Laine de coco  (isolation)         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La matière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797" y="2408973"/>
            <a:ext cx="1623883" cy="16238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95305" y="3913617"/>
            <a:ext cx="2326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bien-</a:t>
            </a:r>
            <a:r>
              <a:rPr lang="fr-CA" sz="1400" dirty="0" err="1" smtClean="0"/>
              <a:t>isole.monsite</a:t>
            </a:r>
            <a:r>
              <a:rPr lang="fr-CA" sz="1400" dirty="0" smtClean="0"/>
              <a:t>-</a:t>
            </a:r>
            <a:r>
              <a:rPr lang="fr-CA" sz="1400" dirty="0" err="1" smtClean="0"/>
              <a:t>orange.fr</a:t>
            </a:r>
            <a:r>
              <a:rPr lang="fr-CA" sz="1400" dirty="0" smtClean="0"/>
              <a:t> 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4866337"/>
            <a:ext cx="2111144" cy="1701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49420" y="6533950"/>
            <a:ext cx="3002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                                </a:t>
            </a:r>
            <a:r>
              <a:rPr lang="fr-CA" sz="1400" dirty="0" err="1" smtClean="0"/>
              <a:t>energieplus</a:t>
            </a:r>
            <a:r>
              <a:rPr lang="fr-CA" sz="1400" dirty="0" err="1"/>
              <a:t>-lesite.be</a:t>
            </a:r>
            <a:r>
              <a:rPr lang="fr-CA" sz="1400" dirty="0"/>
              <a:t> </a:t>
            </a:r>
            <a:endParaRPr lang="fr-FR" sz="1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972" y="4741139"/>
            <a:ext cx="2821828" cy="18271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94982" y="6533950"/>
            <a:ext cx="1706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futura-sciences.com</a:t>
            </a:r>
            <a:r>
              <a:rPr lang="fr-CA" sz="1400" dirty="0"/>
              <a:t> </a:t>
            </a:r>
            <a:endParaRPr lang="fr-FR" sz="14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52" y="4928546"/>
            <a:ext cx="1767868" cy="15275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0269" y="6456122"/>
            <a:ext cx="2836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Forest Stewardship Council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147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819075"/>
            <a:ext cx="8382143" cy="5038925"/>
          </a:xfrm>
        </p:spPr>
        <p:txBody>
          <a:bodyPr>
            <a:normAutofit/>
          </a:bodyPr>
          <a:lstStyle/>
          <a:p>
            <a:r>
              <a:rPr lang="fr-FR" b="1" dirty="0">
                <a:latin typeface="Cambria"/>
                <a:cs typeface="Cambria"/>
              </a:rPr>
              <a:t>Est- elle </a:t>
            </a:r>
            <a:r>
              <a:rPr lang="fr-FR" b="1" dirty="0" smtClean="0">
                <a:latin typeface="Cambria"/>
                <a:cs typeface="Cambria"/>
              </a:rPr>
              <a:t>locale?</a:t>
            </a:r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Au </a:t>
            </a:r>
            <a:r>
              <a:rPr lang="fr-FR" b="1" dirty="0" smtClean="0">
                <a:latin typeface="Cambria"/>
                <a:cs typeface="Cambria"/>
              </a:rPr>
              <a:t>Canada</a:t>
            </a:r>
            <a:r>
              <a:rPr lang="fr-FR" dirty="0" smtClean="0">
                <a:latin typeface="Cambria"/>
                <a:cs typeface="Cambria"/>
              </a:rPr>
              <a:t>: Production de bois, béton et isolants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Au </a:t>
            </a:r>
            <a:r>
              <a:rPr lang="fr-FR" b="1" dirty="0" smtClean="0">
                <a:latin typeface="Cambria"/>
                <a:cs typeface="Cambria"/>
              </a:rPr>
              <a:t>Québec</a:t>
            </a:r>
            <a:r>
              <a:rPr lang="fr-FR" dirty="0" smtClean="0">
                <a:latin typeface="Cambria"/>
                <a:cs typeface="Cambria"/>
              </a:rPr>
              <a:t>: Production d’isolants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Ex: Ouate de cellulose, laines minérales (verre et roche)</a:t>
            </a:r>
          </a:p>
          <a:p>
            <a:pPr marL="0" indent="0">
              <a:buNone/>
            </a:pPr>
            <a:endParaRPr lang="fr-FR" dirty="0" smtClean="0">
              <a:solidFill>
                <a:srgbClr val="FF0000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FF0000"/>
                </a:solidFill>
                <a:latin typeface="Cambria"/>
                <a:cs typeface="Cambria"/>
              </a:rPr>
              <a:t>ATTENTION: </a:t>
            </a:r>
            <a:r>
              <a:rPr lang="fr-FR" dirty="0" smtClean="0">
                <a:solidFill>
                  <a:srgbClr val="FF0000"/>
                </a:solidFill>
                <a:latin typeface="Cambria"/>
                <a:cs typeface="Cambria"/>
              </a:rPr>
              <a:t>LAINE DE VERRE 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0000"/>
                </a:solidFill>
                <a:latin typeface="Cambria"/>
                <a:cs typeface="Cambria"/>
              </a:rPr>
              <a:t>                 Fabrication au Québec mais compagnies USA </a:t>
            </a:r>
          </a:p>
          <a:p>
            <a:pPr marL="0" indent="0">
              <a:buNone/>
            </a:pPr>
            <a:endParaRPr lang="fr-FR" dirty="0">
              <a:latin typeface="Cambria"/>
              <a:cs typeface="Cambria"/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La matière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5" name="Flèche vers la droite 4"/>
          <p:cNvSpPr/>
          <p:nvPr/>
        </p:nvSpPr>
        <p:spPr>
          <a:xfrm>
            <a:off x="704616" y="4943611"/>
            <a:ext cx="822960" cy="34283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53" y="1819075"/>
            <a:ext cx="892516" cy="59486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724" y="1819075"/>
            <a:ext cx="1029826" cy="5948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55320" y="2293810"/>
            <a:ext cx="1186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ccn-ncc.gc.ca</a:t>
            </a:r>
            <a:r>
              <a:rPr lang="fr-CA" sz="1400" dirty="0"/>
              <a:t> </a:t>
            </a:r>
            <a:endParaRPr lang="fr-FR" sz="1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496" y="5642537"/>
            <a:ext cx="1844151" cy="1215463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rot="5400000">
            <a:off x="6040331" y="5736515"/>
            <a:ext cx="822960" cy="82296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040331" y="5736515"/>
            <a:ext cx="822960" cy="82296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293854" y="6562510"/>
            <a:ext cx="203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 </a:t>
            </a:r>
            <a:r>
              <a:rPr lang="fr-CA" sz="1400" dirty="0" err="1"/>
              <a:t>french.alibaba.com</a:t>
            </a:r>
            <a:r>
              <a:rPr lang="fr-C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051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latin typeface="Cambria"/>
                <a:cs typeface="Cambria"/>
              </a:rPr>
              <a:t>Est-elle </a:t>
            </a:r>
            <a:r>
              <a:rPr lang="fr-FR" b="1" dirty="0" smtClean="0">
                <a:latin typeface="Cambria"/>
                <a:cs typeface="Cambria"/>
              </a:rPr>
              <a:t>recyclée?</a:t>
            </a:r>
            <a:endParaRPr lang="fr-FR" b="1" dirty="0">
              <a:latin typeface="Cambria"/>
              <a:cs typeface="Cambria"/>
            </a:endParaRPr>
          </a:p>
          <a:p>
            <a:endParaRPr lang="fr-FR" b="1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Certains bois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- Paille</a:t>
            </a:r>
            <a:endParaRPr lang="fr-FR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dirty="0">
                <a:latin typeface="Cambria"/>
                <a:cs typeface="Cambria"/>
              </a:rPr>
              <a:t>- Ouate de cellulose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mbria"/>
                <a:cs typeface="Cambria"/>
              </a:rPr>
              <a:t>La matière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9845" t="17149" r="25481" b="39691"/>
          <a:stretch/>
        </p:blipFill>
        <p:spPr>
          <a:xfrm>
            <a:off x="6163725" y="2675467"/>
            <a:ext cx="2523075" cy="16219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725" y="4933010"/>
            <a:ext cx="2523074" cy="16219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07053" y="4199749"/>
            <a:ext cx="10854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/>
              <a:t>fr.123rf.com 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6012905" y="6433644"/>
            <a:ext cx="2945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  </a:t>
            </a:r>
            <a:r>
              <a:rPr lang="fr-CA" sz="1400" dirty="0" err="1" smtClean="0"/>
              <a:t>gedimat</a:t>
            </a:r>
            <a:r>
              <a:rPr lang="fr-CA" sz="1400" dirty="0" err="1"/>
              <a:t>-materiaux-construction.be</a:t>
            </a:r>
            <a:r>
              <a:rPr lang="fr-CA" sz="1400" dirty="0"/>
              <a:t> 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811" y="4816547"/>
            <a:ext cx="2651433" cy="20414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81608" y="6538138"/>
            <a:ext cx="1251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ac-grenoble.fr</a:t>
            </a:r>
            <a:r>
              <a:rPr lang="fr-CA" sz="1400" dirty="0"/>
              <a:t>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6744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05965" y="2179458"/>
            <a:ext cx="8074435" cy="3946705"/>
          </a:xfrm>
        </p:spPr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Donner une deuxième vie à un objet</a:t>
            </a:r>
          </a:p>
          <a:p>
            <a:pPr marL="0" indent="0">
              <a:buNone/>
            </a:pPr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b="1" dirty="0" smtClean="0">
                <a:latin typeface="Cambria"/>
                <a:cs typeface="Cambria"/>
              </a:rPr>
              <a:t> </a:t>
            </a:r>
            <a:r>
              <a:rPr lang="fr-FR" dirty="0" smtClean="0">
                <a:latin typeface="Cambria"/>
                <a:cs typeface="Cambria"/>
              </a:rPr>
              <a:t>- Meubles usagés</a:t>
            </a:r>
          </a:p>
          <a:p>
            <a:pPr marL="0" indent="0">
              <a:buNone/>
            </a:pPr>
            <a:r>
              <a:rPr lang="fr-FR" b="1" dirty="0">
                <a:latin typeface="Cambria"/>
                <a:cs typeface="Cambria"/>
              </a:rPr>
              <a:t> </a:t>
            </a:r>
            <a:r>
              <a:rPr lang="fr-FR" b="1" dirty="0" smtClean="0">
                <a:latin typeface="Cambria"/>
                <a:cs typeface="Cambria"/>
              </a:rPr>
              <a:t>- </a:t>
            </a:r>
            <a:r>
              <a:rPr lang="fr-FR" dirty="0" smtClean="0">
                <a:latin typeface="Cambria"/>
                <a:cs typeface="Cambria"/>
              </a:rPr>
              <a:t>Matériaux usagés (Planche de bois,</a:t>
            </a:r>
          </a:p>
          <a:p>
            <a:pPr marL="0" indent="0">
              <a:buNone/>
            </a:pPr>
            <a:r>
              <a:rPr lang="fr-FR" dirty="0" smtClean="0">
                <a:latin typeface="Cambria"/>
                <a:cs typeface="Cambria"/>
              </a:rPr>
              <a:t> fenêtres)</a:t>
            </a:r>
            <a:endParaRPr lang="fr-FR" b="1" dirty="0"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mbria"/>
                <a:cs typeface="Cambria"/>
              </a:rPr>
              <a:t>La matière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4" y="4138995"/>
            <a:ext cx="2427399" cy="25130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44" y="3742668"/>
            <a:ext cx="3518572" cy="29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77204" y="2161067"/>
            <a:ext cx="8686378" cy="4578902"/>
          </a:xfrm>
        </p:spPr>
        <p:txBody>
          <a:bodyPr>
            <a:normAutofit fontScale="62500" lnSpcReduction="20000"/>
          </a:bodyPr>
          <a:lstStyle/>
          <a:p>
            <a:r>
              <a:rPr lang="fr-FR" sz="3800" b="1" dirty="0" smtClean="0">
                <a:latin typeface="Cambria"/>
                <a:cs typeface="Cambria"/>
              </a:rPr>
              <a:t>Conditions de travail des ouvriers</a:t>
            </a:r>
          </a:p>
          <a:p>
            <a:endParaRPr lang="fr-FR" sz="2900" b="1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fr-FR" sz="2900" dirty="0">
                <a:latin typeface="Cambria"/>
                <a:cs typeface="Cambria"/>
              </a:rPr>
              <a:t>Ex : Le </a:t>
            </a:r>
            <a:r>
              <a:rPr lang="fr-FR" sz="2900" dirty="0" err="1">
                <a:latin typeface="Cambria"/>
                <a:cs typeface="Cambria"/>
              </a:rPr>
              <a:t>kandla</a:t>
            </a:r>
            <a:r>
              <a:rPr lang="fr-FR" sz="2900" dirty="0">
                <a:latin typeface="Cambria"/>
                <a:cs typeface="Cambria"/>
              </a:rPr>
              <a:t> </a:t>
            </a:r>
            <a:r>
              <a:rPr lang="fr-FR" sz="2900" dirty="0" err="1">
                <a:latin typeface="Cambria"/>
                <a:cs typeface="Cambria"/>
              </a:rPr>
              <a:t>grey</a:t>
            </a:r>
            <a:r>
              <a:rPr lang="fr-FR" sz="2900" dirty="0">
                <a:latin typeface="Cambria"/>
                <a:cs typeface="Cambria"/>
              </a:rPr>
              <a:t> de </a:t>
            </a:r>
            <a:r>
              <a:rPr lang="fr-FR" sz="2900" dirty="0" err="1">
                <a:latin typeface="Cambria"/>
                <a:cs typeface="Cambria"/>
              </a:rPr>
              <a:t>Budhpura</a:t>
            </a:r>
            <a:r>
              <a:rPr lang="fr-FR" sz="2900" dirty="0">
                <a:latin typeface="Cambria"/>
                <a:cs typeface="Cambria"/>
              </a:rPr>
              <a:t> en Inde</a:t>
            </a:r>
          </a:p>
          <a:p>
            <a:pPr marL="0" indent="0">
              <a:buNone/>
            </a:pPr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fr-FR" b="1" dirty="0" smtClean="0">
              <a:latin typeface="Cambria"/>
              <a:cs typeface="Cambria"/>
            </a:endParaRPr>
          </a:p>
          <a:p>
            <a:r>
              <a:rPr lang="fr-FR" sz="3800" b="1" dirty="0" smtClean="0">
                <a:latin typeface="Cambria"/>
                <a:cs typeface="Cambria"/>
              </a:rPr>
              <a:t>Réutilisation des déchets de fabrication (bois, béton, etc.)</a:t>
            </a:r>
          </a:p>
          <a:p>
            <a:pPr marL="0" indent="0">
              <a:buNone/>
            </a:pPr>
            <a:r>
              <a:rPr lang="fr-FR" sz="2900" dirty="0" smtClean="0">
                <a:latin typeface="Cambria"/>
                <a:cs typeface="Cambria"/>
              </a:rPr>
              <a:t>          </a:t>
            </a:r>
            <a:endParaRPr lang="fr-FR" sz="2900" dirty="0">
              <a:latin typeface="Cambria"/>
              <a:cs typeface="Cambri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ambria"/>
                <a:cs typeface="Cambria"/>
              </a:rPr>
              <a:t>La fabrication</a:t>
            </a:r>
            <a:endParaRPr lang="fr-FR" b="1" dirty="0">
              <a:latin typeface="Cambria"/>
              <a:cs typeface="Cambria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473" y="1566071"/>
            <a:ext cx="2816669" cy="21125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421682" y="3549068"/>
            <a:ext cx="281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</a:t>
            </a:r>
            <a:r>
              <a:rPr lang="en-US" sz="1400" dirty="0" err="1" smtClean="0"/>
              <a:t>bauma</a:t>
            </a:r>
            <a:r>
              <a:rPr lang="en-US" sz="1400" dirty="0" err="1"/>
              <a:t>-</a:t>
            </a:r>
            <a:r>
              <a:rPr lang="en-US" sz="1400" dirty="0" err="1" smtClean="0"/>
              <a:t>stone.com</a:t>
            </a:r>
            <a:endParaRPr lang="fr-FR" sz="1400" dirty="0"/>
          </a:p>
        </p:txBody>
      </p:sp>
      <p:sp>
        <p:nvSpPr>
          <p:cNvPr id="8" name="Rectangle 7"/>
          <p:cNvSpPr/>
          <p:nvPr/>
        </p:nvSpPr>
        <p:spPr>
          <a:xfrm>
            <a:off x="1945281" y="5099910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/>
              <a:t>infos.niooz.fr</a:t>
            </a:r>
            <a:r>
              <a:rPr lang="fr-CA" dirty="0"/>
              <a:t>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01" y="3170865"/>
            <a:ext cx="3541900" cy="21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scilloscop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3837</TotalTime>
  <Words>1336</Words>
  <Application>Microsoft Macintosh PowerPoint</Application>
  <PresentationFormat>Présentation à l'écran (4:3)</PresentationFormat>
  <Paragraphs>312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Oscilloscope</vt:lpstr>
      <vt:lpstr>La construction d’une maison verte et durable (Pour la paix)</vt:lpstr>
      <vt:lpstr>Plan de la présentation</vt:lpstr>
      <vt:lpstr>Testons vos connaissances</vt:lpstr>
      <vt:lpstr>Facteurs importants à considérer et questions à se poser lors du choix d’un matériau</vt:lpstr>
      <vt:lpstr>La matière</vt:lpstr>
      <vt:lpstr>La matière</vt:lpstr>
      <vt:lpstr>La matière</vt:lpstr>
      <vt:lpstr>La matière</vt:lpstr>
      <vt:lpstr>La fabrication</vt:lpstr>
      <vt:lpstr>La fabrication</vt:lpstr>
      <vt:lpstr>La fabrication</vt:lpstr>
      <vt:lpstr>La distribution</vt:lpstr>
      <vt:lpstr>Réutilisation</vt:lpstr>
      <vt:lpstr>La mise en  œuvre</vt:lpstr>
      <vt:lpstr>Synthèse</vt:lpstr>
      <vt:lpstr>Au secondaire </vt:lpstr>
      <vt:lpstr>Au secondaire </vt:lpstr>
      <vt:lpstr>Activité en groupe</vt:lpstr>
      <vt:lpstr>Activité en groupe</vt:lpstr>
      <vt:lpstr>Ce qu’il faut retenir</vt:lpstr>
      <vt:lpstr>Présentation PowerPoint</vt:lpstr>
      <vt:lpstr>Bibliographie</vt:lpstr>
      <vt:lpstr>Bibliographie</vt:lpstr>
      <vt:lpstr>Bibliographie  (images)</vt:lpstr>
      <vt:lpstr>Bibliographie (images)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construction d’une maison verte et durable (Pour la paix)</dc:title>
  <dc:creator>Chloé Dewailly</dc:creator>
  <cp:lastModifiedBy>Chloé Dewailly</cp:lastModifiedBy>
  <cp:revision>74</cp:revision>
  <cp:lastPrinted>2016-04-06T15:56:00Z</cp:lastPrinted>
  <dcterms:created xsi:type="dcterms:W3CDTF">2016-04-04T15:36:48Z</dcterms:created>
  <dcterms:modified xsi:type="dcterms:W3CDTF">2016-04-07T11:51:10Z</dcterms:modified>
</cp:coreProperties>
</file>