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68" r:id="rId14"/>
    <p:sldId id="270" r:id="rId15"/>
    <p:sldId id="272" r:id="rId16"/>
    <p:sldId id="273" r:id="rId17"/>
    <p:sldId id="274" r:id="rId18"/>
    <p:sldId id="276" r:id="rId19"/>
    <p:sldId id="278" r:id="rId20"/>
    <p:sldId id="284" r:id="rId21"/>
    <p:sldId id="281" r:id="rId22"/>
    <p:sldId id="282" r:id="rId23"/>
    <p:sldId id="286" r:id="rId24"/>
    <p:sldId id="287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le Bourgie" initials="GB" lastIdx="0" clrIdx="0">
    <p:extLst/>
  </p:cmAuthor>
  <p:cmAuthor id="2" name="Gabrielle Bourgie" initials="GB [2]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F0"/>
    <a:srgbClr val="EAF0F8"/>
    <a:srgbClr val="121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7"/>
    <p:restoredTop sz="94268"/>
  </p:normalViewPr>
  <p:slideViewPr>
    <p:cSldViewPr snapToGrid="0" snapToObjects="1">
      <p:cViewPr>
        <p:scale>
          <a:sx n="80" d="100"/>
          <a:sy n="80" d="100"/>
        </p:scale>
        <p:origin x="136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21B92-EDEB-A34C-A52F-970AB2579D7F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EDDE1-454F-1D4D-9E9A-D73BD096DD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48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DDE1-454F-1D4D-9E9A-D73BD096DD2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2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DDE1-454F-1D4D-9E9A-D73BD096DD2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16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DDE1-454F-1D4D-9E9A-D73BD096DD2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14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DDE1-454F-1D4D-9E9A-D73BD096DD2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60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DDE1-454F-1D4D-9E9A-D73BD096DD2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01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455A-6F50-1B4D-AF92-11AF0B9ADB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D515-A27E-A549-8F97-6E36A0CE50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3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455A-6F50-1B4D-AF92-11AF0B9ADB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D515-A27E-A549-8F97-6E36A0CE50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72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455A-6F50-1B4D-AF92-11AF0B9ADB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D515-A27E-A549-8F97-6E36A0CE50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45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455A-6F50-1B4D-AF92-11AF0B9ADB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D515-A27E-A549-8F97-6E36A0CE50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10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455A-6F50-1B4D-AF92-11AF0B9ADB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D515-A27E-A549-8F97-6E36A0CE50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35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455A-6F50-1B4D-AF92-11AF0B9ADB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D515-A27E-A549-8F97-6E36A0CE50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5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455A-6F50-1B4D-AF92-11AF0B9ADB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D515-A27E-A549-8F97-6E36A0CE50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7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455A-6F50-1B4D-AF92-11AF0B9ADB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D515-A27E-A549-8F97-6E36A0CE50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78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455A-6F50-1B4D-AF92-11AF0B9ADB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D515-A27E-A549-8F97-6E36A0CE50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70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455A-6F50-1B4D-AF92-11AF0B9ADB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D515-A27E-A549-8F97-6E36A0CE50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50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455A-6F50-1B4D-AF92-11AF0B9ADB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D515-A27E-A549-8F97-6E36A0CE50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6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1455A-6F50-1B4D-AF92-11AF0B9ADB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4D515-A27E-A549-8F97-6E36A0CE50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05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5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4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39106" y="1778225"/>
            <a:ext cx="117137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Maisons et habitations autour du monde</a:t>
            </a:r>
            <a:endParaRPr lang="fr-FR" sz="7200" b="1" dirty="0">
              <a:solidFill>
                <a:srgbClr val="121525"/>
              </a:solidFill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11562" y="5864773"/>
            <a:ext cx="3168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Gabrielle Bourgie</a:t>
            </a:r>
          </a:p>
          <a:p>
            <a:pPr algn="ctr"/>
            <a:r>
              <a:rPr lang="fr-FR" sz="2400" b="1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111 102 959</a:t>
            </a:r>
            <a:endParaRPr lang="fr-FR" sz="2400" b="1" dirty="0">
              <a:solidFill>
                <a:srgbClr val="121525"/>
              </a:solidFill>
              <a:latin typeface="AppleGothic" charset="-127"/>
              <a:ea typeface="AppleGothic" charset="-127"/>
              <a:cs typeface="Apple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72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832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2120555" y="423681"/>
            <a:ext cx="7882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Maisons sur pilotis</a:t>
            </a:r>
            <a:endParaRPr lang="fr-FR" sz="7200" b="1" dirty="0">
              <a:solidFill>
                <a:srgbClr val="121525"/>
              </a:solidFill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043" y="2718926"/>
            <a:ext cx="2568209" cy="19290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269" y="2718383"/>
            <a:ext cx="2573461" cy="19300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384" y="2718383"/>
            <a:ext cx="2366884" cy="192901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03492" y="4808429"/>
            <a:ext cx="293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Maison sur l’eau, </a:t>
            </a:r>
            <a:r>
              <a:rPr lang="fr-FR" sz="1200" dirty="0" err="1" smtClean="0">
                <a:latin typeface="AppleGothic" charset="-127"/>
                <a:ea typeface="AppleGothic" charset="-127"/>
                <a:cs typeface="AppleGothic" charset="-127"/>
              </a:rPr>
              <a:t>Ganvier</a:t>
            </a:r>
            <a:endParaRPr lang="fr-FR" sz="12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Crédit: Harvey </a:t>
            </a:r>
            <a:r>
              <a:rPr lang="fr-FR" sz="1200" dirty="0" err="1" smtClean="0">
                <a:latin typeface="AppleGothic" charset="-127"/>
                <a:ea typeface="AppleGothic" charset="-127"/>
                <a:cs typeface="AppleGothic" charset="-127"/>
              </a:rPr>
              <a:t>Dony</a:t>
            </a:r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 (2005)</a:t>
            </a:r>
          </a:p>
          <a:p>
            <a:pPr algn="ctr"/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09514" y="4808428"/>
            <a:ext cx="293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Maison sur pilotis, Cambodge</a:t>
            </a:r>
          </a:p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Crédit: Francis </a:t>
            </a:r>
            <a:r>
              <a:rPr lang="fr-FR" sz="1200" dirty="0" err="1" smtClean="0">
                <a:latin typeface="AppleGothic" charset="-127"/>
                <a:ea typeface="AppleGothic" charset="-127"/>
                <a:cs typeface="AppleGothic" charset="-127"/>
              </a:rPr>
              <a:t>Frenkel</a:t>
            </a:r>
            <a:endParaRPr lang="fr-FR" sz="12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537584" y="4808428"/>
            <a:ext cx="293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Maison sur pilotis, </a:t>
            </a:r>
          </a:p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Canada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3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3901190" y="315512"/>
            <a:ext cx="438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Matériaux de construction</a:t>
            </a:r>
            <a:endParaRPr lang="fr-FR" sz="2800" b="1" dirty="0">
              <a:solidFill>
                <a:srgbClr val="121525"/>
              </a:solidFill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31370" y="857987"/>
            <a:ext cx="74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ppleGothic" charset="-127"/>
                <a:ea typeface="AppleGothic" charset="-127"/>
                <a:cs typeface="AppleGothic" charset="-127"/>
              </a:rPr>
              <a:t>Bois</a:t>
            </a:r>
            <a:endParaRPr lang="fr-FR" sz="2000" b="1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133" y="1526392"/>
            <a:ext cx="3775021" cy="471461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51871" y="1067545"/>
            <a:ext cx="62434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 </a:t>
            </a:r>
          </a:p>
          <a:p>
            <a:pPr algn="ctr"/>
            <a:r>
              <a:rPr lang="fr-FR" sz="2000" u="sng" dirty="0" smtClean="0">
                <a:latin typeface="AppleGothic" charset="-127"/>
                <a:ea typeface="AppleGothic" charset="-127"/>
                <a:cs typeface="AppleGothic" charset="-127"/>
              </a:rPr>
              <a:t>Propriétés du bois </a:t>
            </a:r>
            <a:r>
              <a:rPr lang="fr-FR" sz="2000" u="sng" dirty="0">
                <a:latin typeface="AppleGothic" charset="-127"/>
                <a:ea typeface="AppleGothic" charset="-127"/>
                <a:cs typeface="AppleGothic" charset="-127"/>
              </a:rPr>
              <a:t>c</a:t>
            </a:r>
            <a:r>
              <a:rPr lang="fr-FR" sz="2000" u="sng" dirty="0" smtClean="0">
                <a:latin typeface="AppleGothic" charset="-127"/>
                <a:ea typeface="AppleGothic" charset="-127"/>
                <a:cs typeface="AppleGothic" charset="-127"/>
              </a:rPr>
              <a:t>lasse 5 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Naturellement ou chimiquement imputrescible</a:t>
            </a:r>
          </a:p>
          <a:p>
            <a:pPr algn="ctr"/>
            <a:endParaRPr lang="fr-FR" sz="20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Très dense </a:t>
            </a:r>
          </a:p>
          <a:p>
            <a:pPr algn="ctr"/>
            <a:endParaRPr lang="fr-FR" sz="20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fr-CA" sz="2000" dirty="0" smtClean="0">
                <a:latin typeface="AppleGothic" charset="-127"/>
                <a:ea typeface="AppleGothic" charset="-127"/>
                <a:cs typeface="AppleGothic" charset="-127"/>
              </a:rPr>
              <a:t>Bonne rétractibilité</a:t>
            </a:r>
          </a:p>
          <a:p>
            <a:pPr algn="ctr"/>
            <a:endParaRPr lang="fr-CA" sz="20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fr-CA" sz="2000" dirty="0" err="1" smtClean="0">
                <a:latin typeface="AppleGothic" charset="-127"/>
                <a:ea typeface="AppleGothic" charset="-127"/>
                <a:cs typeface="AppleGothic" charset="-127"/>
              </a:rPr>
              <a:t>R</a:t>
            </a:r>
            <a:r>
              <a:rPr lang="fr-CA" sz="2000" baseline="-25000" dirty="0" err="1" smtClean="0">
                <a:latin typeface="AppleGothic" charset="-127"/>
                <a:ea typeface="AppleGothic" charset="-127"/>
                <a:cs typeface="AppleGothic" charset="-127"/>
              </a:rPr>
              <a:t>c</a:t>
            </a:r>
            <a:r>
              <a:rPr lang="fr-CA" sz="2000" dirty="0" smtClean="0">
                <a:latin typeface="AppleGothic" charset="-127"/>
                <a:ea typeface="AppleGothic" charset="-127"/>
                <a:cs typeface="AppleGothic" charset="-127"/>
              </a:rPr>
              <a:t>= 50 </a:t>
            </a:r>
            <a:r>
              <a:rPr lang="fr-CA" sz="2000" dirty="0" err="1" smtClean="0">
                <a:latin typeface="AppleGothic" charset="-127"/>
                <a:ea typeface="AppleGothic" charset="-127"/>
                <a:cs typeface="AppleGothic" charset="-127"/>
              </a:rPr>
              <a:t>MPa</a:t>
            </a:r>
            <a:r>
              <a:rPr lang="fr-CA" sz="2000" dirty="0" smtClean="0">
                <a:latin typeface="AppleGothic" charset="-127"/>
                <a:ea typeface="AppleGothic" charset="-127"/>
                <a:cs typeface="AppleGothic" charset="-127"/>
              </a:rPr>
              <a:t>, R</a:t>
            </a:r>
            <a:r>
              <a:rPr lang="fr-CA" sz="2000" baseline="-25000" dirty="0" smtClean="0">
                <a:latin typeface="AppleGothic" charset="-127"/>
                <a:ea typeface="AppleGothic" charset="-127"/>
                <a:cs typeface="AppleGothic" charset="-127"/>
              </a:rPr>
              <a:t>T </a:t>
            </a:r>
            <a:r>
              <a:rPr lang="fr-CA" sz="2000" dirty="0" smtClean="0">
                <a:latin typeface="AppleGothic" charset="-127"/>
                <a:ea typeface="AppleGothic" charset="-127"/>
                <a:cs typeface="AppleGothic" charset="-127"/>
              </a:rPr>
              <a:t>= 90 </a:t>
            </a:r>
            <a:r>
              <a:rPr lang="fr-CA" sz="2000" dirty="0" err="1" smtClean="0">
                <a:latin typeface="AppleGothic" charset="-127"/>
                <a:ea typeface="AppleGothic" charset="-127"/>
                <a:cs typeface="AppleGothic" charset="-127"/>
              </a:rPr>
              <a:t>MPa</a:t>
            </a:r>
            <a:r>
              <a:rPr lang="fr-CA" sz="2000" dirty="0" smtClean="0">
                <a:latin typeface="AppleGothic" charset="-127"/>
                <a:ea typeface="AppleGothic" charset="-127"/>
                <a:cs typeface="AppleGothic" charset="-127"/>
              </a:rPr>
              <a:t> </a:t>
            </a:r>
          </a:p>
          <a:p>
            <a:pPr marL="342900" indent="-342900" algn="ctr">
              <a:buFont typeface="Arial" charset="0"/>
              <a:buChar char="•"/>
            </a:pPr>
            <a:endParaRPr lang="fr-FR" sz="20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u="sng" dirty="0" smtClean="0">
                <a:latin typeface="AppleGothic" charset="-127"/>
                <a:ea typeface="AppleGothic" charset="-127"/>
                <a:cs typeface="AppleGothic" charset="-127"/>
              </a:rPr>
              <a:t>Exemples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Teck de la Birmanie</a:t>
            </a:r>
          </a:p>
          <a:p>
            <a:pPr algn="ctr"/>
            <a:r>
              <a:rPr lang="fr-FR" sz="2000" dirty="0" err="1" smtClean="0">
                <a:latin typeface="AppleGothic" charset="-127"/>
                <a:ea typeface="AppleGothic" charset="-127"/>
                <a:cs typeface="AppleGothic" charset="-127"/>
              </a:rPr>
              <a:t>Padouk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 de l’Afrique</a:t>
            </a: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Pin de l’Amérique (traité) </a:t>
            </a:r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39988" y="6411005"/>
            <a:ext cx="2931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ppleGothic" charset="-127"/>
                <a:ea typeface="AppleGothic" charset="-127"/>
                <a:cs typeface="AppleGothic" charset="-127"/>
              </a:rPr>
              <a:t>Source:CNDB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84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3245995" y="315512"/>
            <a:ext cx="570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Matériaux </a:t>
            </a:r>
            <a:r>
              <a:rPr lang="fr-FR" sz="2800" b="1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de construction (suite)</a:t>
            </a:r>
            <a:endParaRPr lang="fr-FR" sz="2800" b="1" dirty="0">
              <a:solidFill>
                <a:srgbClr val="121525"/>
              </a:solidFill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64342" y="792766"/>
            <a:ext cx="66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ppleGothic" charset="-127"/>
                <a:ea typeface="AppleGothic" charset="-127"/>
                <a:cs typeface="AppleGothic" charset="-127"/>
              </a:rPr>
              <a:t>Bois</a:t>
            </a:r>
            <a:endParaRPr lang="fr-FR" sz="2000" b="1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182138"/>
            <a:ext cx="10058400" cy="373256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30344" y="5970853"/>
            <a:ext cx="293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Source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www.foretmeridionale.ca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 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3158" y="327258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996658" y="480403"/>
            <a:ext cx="8198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Avantages et </a:t>
            </a:r>
            <a:r>
              <a:rPr lang="fr-FR" sz="2800" b="1" dirty="0" err="1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inconévients</a:t>
            </a:r>
            <a:r>
              <a:rPr lang="fr-FR" sz="2800" b="1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 de la maison sur pilotis</a:t>
            </a:r>
            <a:endParaRPr lang="fr-FR" sz="2800" b="1" dirty="0">
              <a:solidFill>
                <a:srgbClr val="121525"/>
              </a:solidFill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5601" y="2032961"/>
            <a:ext cx="36575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>
                <a:latin typeface="AppleGothic" charset="-127"/>
                <a:ea typeface="AppleGothic" charset="-127"/>
                <a:cs typeface="AppleGothic" charset="-127"/>
              </a:rPr>
              <a:t>Avantages</a:t>
            </a:r>
          </a:p>
          <a:p>
            <a:pPr algn="ctr"/>
            <a:endParaRPr lang="fr-FR" sz="2000" b="1" u="sng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S’adapte à tous les terrains *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Limite l’empreinte du sol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Atténue la remontée de l’humidité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Plus Sécuritaire en cas d’</a:t>
            </a:r>
            <a:r>
              <a:rPr lang="fr-FR" sz="2000" dirty="0" err="1" smtClean="0">
                <a:latin typeface="AppleGothic" charset="-127"/>
                <a:ea typeface="AppleGothic" charset="-127"/>
                <a:cs typeface="AppleGothic" charset="-127"/>
              </a:rPr>
              <a:t>innondation</a:t>
            </a:r>
            <a:endParaRPr lang="fr-FR" sz="2000" b="1" u="sng" dirty="0" smtClean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24800" y="1981680"/>
            <a:ext cx="36575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>
                <a:latin typeface="AppleGothic" charset="-127"/>
                <a:ea typeface="AppleGothic" charset="-127"/>
                <a:cs typeface="AppleGothic" charset="-127"/>
              </a:rPr>
              <a:t>Inconvénients</a:t>
            </a:r>
          </a:p>
          <a:p>
            <a:pPr algn="ctr"/>
            <a:endParaRPr lang="fr-FR" sz="2000" b="1" u="sng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Mauvaise inertie thermique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Possibilité de moisissures sur le bois 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Demande une grande expertise (bien </a:t>
            </a:r>
            <a:r>
              <a:rPr lang="fr-FR" sz="2000" dirty="0" err="1" smtClean="0">
                <a:latin typeface="AppleGothic" charset="-127"/>
                <a:ea typeface="AppleGothic" charset="-127"/>
                <a:cs typeface="AppleGothic" charset="-127"/>
              </a:rPr>
              <a:t>conna</a:t>
            </a:r>
            <a:r>
              <a:rPr lang="fr-CA" sz="2000" dirty="0" err="1" smtClean="0">
                <a:latin typeface="AppleGothic" charset="-127"/>
                <a:ea typeface="AppleGothic" charset="-127"/>
                <a:cs typeface="AppleGothic" charset="-127"/>
              </a:rPr>
              <a:t>ître</a:t>
            </a:r>
            <a:r>
              <a:rPr lang="fr-CA" sz="2000" dirty="0" smtClean="0">
                <a:latin typeface="AppleGothic" charset="-127"/>
                <a:ea typeface="AppleGothic" charset="-127"/>
                <a:cs typeface="AppleGothic" charset="-127"/>
              </a:rPr>
              <a:t> la composition du sol et les techniques de construction)</a:t>
            </a:r>
            <a:endParaRPr lang="fr-FR" sz="2000" dirty="0" smtClean="0"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450" y="2488717"/>
            <a:ext cx="32131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38784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678294" y="237193"/>
            <a:ext cx="8835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ppleGothic" charset="-127"/>
                <a:ea typeface="AppleGothic" charset="-127"/>
                <a:cs typeface="AppleGothic" charset="-127"/>
              </a:rPr>
              <a:t>Activité à faire en classe</a:t>
            </a:r>
          </a:p>
          <a:p>
            <a:endParaRPr lang="fr-FR" sz="2000" b="1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Plongez complètement ou partiellement différents échantillons de bois dans l’eau pour montrer les différentes propriétés hygroscopiques du bois.</a:t>
            </a:r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19200" y="1502378"/>
            <a:ext cx="3657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endParaRPr lang="fr-FR" sz="20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endParaRPr lang="fr-FR" sz="2000" b="1" u="sng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endParaRPr lang="fr-FR" sz="2000" b="1" u="sng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endParaRPr lang="fr-FR" sz="2000" b="1" dirty="0">
              <a:latin typeface="AppleGothic" charset="-127"/>
              <a:ea typeface="AppleGothic" charset="-127"/>
              <a:cs typeface="AppleGothic" charset="-127"/>
            </a:endParaRPr>
          </a:p>
          <a:p>
            <a:endParaRPr lang="fr-FR" sz="2000" b="1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212522"/>
              </p:ext>
            </p:extLst>
          </p:nvPr>
        </p:nvGraphicFramePr>
        <p:xfrm>
          <a:off x="431796" y="2045243"/>
          <a:ext cx="1132840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609"/>
                <a:gridCol w="2026692"/>
                <a:gridCol w="2794000"/>
                <a:gridCol w="4229100"/>
              </a:tblGrid>
              <a:tr h="642444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Cycle du secondaire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Univers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Concepts</a:t>
                      </a:r>
                      <a:r>
                        <a:rPr lang="fr-FR" sz="2000" b="0" baseline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généraux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Concepts</a:t>
                      </a:r>
                      <a:r>
                        <a:rPr lang="fr-FR" sz="2000" b="0" baseline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prescrits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/>
                </a:tc>
              </a:tr>
              <a:tr h="692031">
                <a:tc rowSpan="3">
                  <a:txBody>
                    <a:bodyPr/>
                    <a:lstStyle/>
                    <a:p>
                      <a:pPr algn="ctr"/>
                      <a:r>
                        <a:rPr lang="fr-FR" sz="2000" b="0" baseline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2</a:t>
                      </a:r>
                      <a:r>
                        <a:rPr lang="fr-FR" sz="2000" b="0" baseline="3000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e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Matériel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>
                    <a:solidFill>
                      <a:srgbClr val="D2D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Transformations chimiques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charset="0"/>
                        <a:buChar char="•"/>
                      </a:pP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Décomposition</a:t>
                      </a:r>
                    </a:p>
                  </a:txBody>
                  <a:tcPr anchor="ctr"/>
                </a:tc>
              </a:tr>
              <a:tr h="921768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Transformations de</a:t>
                      </a:r>
                      <a:r>
                        <a:rPr lang="fr-FR" sz="2000" b="0" baseline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l’énergie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>
                    <a:solidFill>
                      <a:srgbClr val="D2DE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charset="0"/>
                        <a:buChar char="•"/>
                      </a:pP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Relation entre l’</a:t>
                      </a:r>
                      <a:r>
                        <a:rPr lang="fr-FR" sz="2000" b="0" dirty="0" err="1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énergie</a:t>
                      </a: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thermique, la </a:t>
                      </a:r>
                      <a:r>
                        <a:rPr lang="fr-FR" sz="2000" b="0" dirty="0" err="1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capacite</a:t>
                      </a: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́ thermique</a:t>
                      </a:r>
                      <a:r>
                        <a:rPr lang="fr-FR" sz="2000" b="0" baseline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massique, la masse et la variation de la température</a:t>
                      </a:r>
                      <a:endParaRPr lang="fr-FR" sz="2000" b="0" dirty="0" smtClean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>
                    <a:solidFill>
                      <a:srgbClr val="D2DEF0"/>
                    </a:solidFill>
                  </a:tcPr>
                </a:tc>
              </a:tr>
              <a:tr h="921768">
                <a:tc vMerge="1"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Technologique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>
                    <a:solidFill>
                      <a:srgbClr val="D2D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Matériaux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>
                    <a:solidFill>
                      <a:srgbClr val="D2DE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charset="0"/>
                        <a:buChar char="•"/>
                      </a:pP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Bois</a:t>
                      </a:r>
                      <a:r>
                        <a:rPr lang="fr-FR" sz="2000" b="0" baseline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et bois </a:t>
                      </a:r>
                      <a:r>
                        <a:rPr lang="fr-FR" sz="2000" b="0" baseline="0" dirty="0" err="1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modifié:c</a:t>
                      </a:r>
                      <a:r>
                        <a:rPr lang="fr-FR" sz="2000" b="0" dirty="0" err="1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ellule</a:t>
                      </a: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(composantes de la cellule, membrane cellulaire, noyau, chromosomes, </a:t>
                      </a:r>
                      <a:r>
                        <a:rPr lang="fr-FR" sz="2000" b="0" dirty="0" err="1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gènes</a:t>
                      </a: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)</a:t>
                      </a:r>
                    </a:p>
                  </a:txBody>
                  <a:tcPr anchor="ctr">
                    <a:solidFill>
                      <a:srgbClr val="D2DEF0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497399" y="6250453"/>
            <a:ext cx="3197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latin typeface="AppleGothic" charset="-127"/>
                <a:ea typeface="AppleGothic" charset="-127"/>
                <a:cs typeface="AppleGothic" charset="-127"/>
              </a:rPr>
              <a:t>Source:http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://www1.mels.gouv.qc.ca/sections/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programmeFormation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</a:p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 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7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1642872" y="548640"/>
            <a:ext cx="890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err="1" smtClean="0">
                <a:latin typeface="AppleGothic" charset="-127"/>
                <a:ea typeface="AppleGothic" charset="-127"/>
                <a:cs typeface="AppleGothic" charset="-127"/>
              </a:rPr>
              <a:t>Ch</a:t>
            </a:r>
            <a:r>
              <a:rPr lang="fr-CA" sz="7200" b="1" dirty="0" err="1" smtClean="0">
                <a:latin typeface="AppleGothic" charset="-127"/>
                <a:ea typeface="AppleGothic" charset="-127"/>
                <a:cs typeface="AppleGothic" charset="-127"/>
              </a:rPr>
              <a:t>âteaux</a:t>
            </a:r>
            <a:r>
              <a:rPr lang="fr-CA" sz="7200" b="1" dirty="0" smtClean="0">
                <a:latin typeface="AppleGothic" charset="-127"/>
                <a:ea typeface="AppleGothic" charset="-127"/>
                <a:cs typeface="AppleGothic" charset="-127"/>
              </a:rPr>
              <a:t> de pierres</a:t>
            </a:r>
            <a:endParaRPr lang="fr-FR" sz="7200" b="1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517" y="2970315"/>
            <a:ext cx="2954966" cy="19724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883" y="2970315"/>
            <a:ext cx="3097821" cy="205746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06682" y="5027184"/>
            <a:ext cx="2931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ppleGothic" charset="-127"/>
                <a:ea typeface="AppleGothic" charset="-127"/>
                <a:cs typeface="AppleGothic" charset="-127"/>
              </a:rPr>
              <a:t>Ch</a:t>
            </a:r>
            <a:r>
              <a:rPr lang="fr-CA" sz="1200" dirty="0" err="1" smtClean="0">
                <a:latin typeface="AppleGothic" charset="-127"/>
                <a:ea typeface="AppleGothic" charset="-127"/>
                <a:cs typeface="AppleGothic" charset="-127"/>
              </a:rPr>
              <a:t>âteau</a:t>
            </a:r>
            <a:r>
              <a:rPr lang="fr-CA" sz="1200" dirty="0">
                <a:latin typeface="AppleGothic" charset="-127"/>
                <a:ea typeface="AppleGothic" charset="-127"/>
                <a:cs typeface="AppleGothic" charset="-127"/>
              </a:rPr>
              <a:t> de </a:t>
            </a:r>
            <a:r>
              <a:rPr lang="fr-CA" sz="1200" dirty="0" err="1" smtClean="0">
                <a:latin typeface="AppleGothic" charset="-127"/>
                <a:ea typeface="AppleGothic" charset="-127"/>
                <a:cs typeface="AppleGothic" charset="-127"/>
              </a:rPr>
              <a:t>Neuschwanstein</a:t>
            </a:r>
            <a:r>
              <a:rPr lang="fr-CA" sz="1200" dirty="0" smtClean="0">
                <a:latin typeface="AppleGothic" charset="-127"/>
                <a:ea typeface="AppleGothic" charset="-127"/>
                <a:cs typeface="AppleGothic" charset="-127"/>
              </a:rPr>
              <a:t>,</a:t>
            </a:r>
          </a:p>
          <a:p>
            <a:pPr algn="ctr"/>
            <a:r>
              <a:rPr lang="fr-CA" sz="1200" dirty="0" smtClean="0">
                <a:latin typeface="AppleGothic" charset="-127"/>
                <a:ea typeface="AppleGothic" charset="-127"/>
                <a:cs typeface="AppleGothic" charset="-127"/>
              </a:rPr>
              <a:t>Allemagne</a:t>
            </a:r>
          </a:p>
          <a:p>
            <a:pPr algn="ctr"/>
            <a:r>
              <a:rPr lang="fr-CA" sz="1200" dirty="0">
                <a:latin typeface="AppleGothic" charset="-127"/>
                <a:ea typeface="AppleGothic" charset="-127"/>
                <a:cs typeface="AppleGothic" charset="-127"/>
              </a:rPr>
              <a:t>Source: http://</a:t>
            </a:r>
            <a:r>
              <a:rPr lang="fr-CA" sz="1200" dirty="0" err="1">
                <a:latin typeface="AppleGothic" charset="-127"/>
                <a:ea typeface="AppleGothic" charset="-127"/>
                <a:cs typeface="AppleGothic" charset="-127"/>
              </a:rPr>
              <a:t>www.baviere-quebec.org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44673" y="5027784"/>
            <a:ext cx="293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ppleGothic" charset="-127"/>
                <a:ea typeface="AppleGothic" charset="-127"/>
                <a:cs typeface="AppleGothic" charset="-127"/>
              </a:rPr>
              <a:t>Ch</a:t>
            </a:r>
            <a:r>
              <a:rPr lang="fr-CA" sz="1200" dirty="0" err="1" smtClean="0">
                <a:latin typeface="AppleGothic" charset="-127"/>
                <a:ea typeface="AppleGothic" charset="-127"/>
                <a:cs typeface="AppleGothic" charset="-127"/>
              </a:rPr>
              <a:t>âteau</a:t>
            </a:r>
            <a:r>
              <a:rPr lang="fr-CA" sz="1200" dirty="0" smtClean="0">
                <a:latin typeface="AppleGothic" charset="-127"/>
                <a:ea typeface="AppleGothic" charset="-127"/>
                <a:cs typeface="AppleGothic" charset="-127"/>
              </a:rPr>
              <a:t> </a:t>
            </a:r>
            <a:r>
              <a:rPr lang="fr-CA" sz="1200" dirty="0">
                <a:latin typeface="AppleGothic" charset="-127"/>
                <a:ea typeface="AppleGothic" charset="-127"/>
                <a:cs typeface="AppleGothic" charset="-127"/>
              </a:rPr>
              <a:t>F</a:t>
            </a:r>
            <a:r>
              <a:rPr lang="fr-CA" sz="1200" dirty="0" smtClean="0">
                <a:latin typeface="AppleGothic" charset="-127"/>
                <a:ea typeface="AppleGothic" charset="-127"/>
                <a:cs typeface="AppleGothic" charset="-127"/>
              </a:rPr>
              <a:t>rontenac</a:t>
            </a:r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, </a:t>
            </a:r>
          </a:p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Québec</a:t>
            </a:r>
          </a:p>
          <a:p>
            <a:pPr algn="ctr"/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Source: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www.trekearth.com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26395" y="5054000"/>
            <a:ext cx="293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ppleGothic" charset="-127"/>
                <a:ea typeface="AppleGothic" charset="-127"/>
                <a:cs typeface="AppleGothic" charset="-127"/>
              </a:rPr>
              <a:t>Ch</a:t>
            </a:r>
            <a:r>
              <a:rPr lang="fr-CA" sz="1200" dirty="0" err="1" smtClean="0">
                <a:latin typeface="AppleGothic" charset="-127"/>
                <a:ea typeface="AppleGothic" charset="-127"/>
                <a:cs typeface="AppleGothic" charset="-127"/>
              </a:rPr>
              <a:t>âteau</a:t>
            </a:r>
            <a:r>
              <a:rPr lang="fr-CA" sz="1200" dirty="0" smtClean="0">
                <a:latin typeface="AppleGothic" charset="-127"/>
                <a:ea typeface="AppleGothic" charset="-127"/>
                <a:cs typeface="AppleGothic" charset="-127"/>
              </a:rPr>
              <a:t> de Versailles,</a:t>
            </a:r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 </a:t>
            </a:r>
          </a:p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France</a:t>
            </a:r>
          </a:p>
          <a:p>
            <a:pPr algn="ctr"/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Source: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giverny.org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68" y="2988380"/>
            <a:ext cx="2841523" cy="195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1996658" y="480403"/>
            <a:ext cx="8198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Ch</a:t>
            </a:r>
            <a:r>
              <a:rPr lang="fr-CA" sz="2800" b="1" dirty="0" err="1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âteau</a:t>
            </a:r>
            <a:r>
              <a:rPr lang="fr-CA" sz="2800" b="1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 de Versailles </a:t>
            </a:r>
          </a:p>
          <a:p>
            <a:pPr algn="ctr"/>
            <a:r>
              <a:rPr lang="fr-CA" sz="2800" b="1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Histoire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06500" y="2300956"/>
            <a:ext cx="3657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Situé en France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Début de la construction en 1623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Résidence </a:t>
            </a:r>
            <a:r>
              <a:rPr lang="fr-FR" sz="2000" dirty="0">
                <a:latin typeface="AppleGothic" charset="-127"/>
                <a:ea typeface="AppleGothic" charset="-127"/>
                <a:cs typeface="AppleGothic" charset="-127"/>
              </a:rPr>
              <a:t>permanente des rois  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Louis </a:t>
            </a:r>
            <a:r>
              <a:rPr lang="fr-FR" sz="2000" dirty="0">
                <a:latin typeface="AppleGothic" charset="-127"/>
                <a:ea typeface="AppleGothic" charset="-127"/>
                <a:cs typeface="AppleGothic" charset="-127"/>
              </a:rPr>
              <a:t>XIV, Louis XV et Louis 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XVI entre 1682 et 1789</a:t>
            </a:r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150" y="1811242"/>
            <a:ext cx="5148828" cy="38417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80909" y="5839997"/>
            <a:ext cx="2931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Plan du 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C</a:t>
            </a:r>
            <a:r>
              <a:rPr lang="fr-FR" sz="1200" dirty="0" err="1" smtClean="0">
                <a:latin typeface="AppleGothic" charset="-127"/>
                <a:ea typeface="AppleGothic" charset="-127"/>
                <a:cs typeface="AppleGothic" charset="-127"/>
              </a:rPr>
              <a:t>h</a:t>
            </a:r>
            <a:r>
              <a:rPr lang="fr-CA" sz="1200" dirty="0" err="1" smtClean="0">
                <a:latin typeface="AppleGothic" charset="-127"/>
                <a:ea typeface="AppleGothic" charset="-127"/>
                <a:cs typeface="AppleGothic" charset="-127"/>
              </a:rPr>
              <a:t>âteau</a:t>
            </a:r>
            <a:r>
              <a:rPr lang="fr-CA" sz="1200" dirty="0" smtClean="0">
                <a:latin typeface="AppleGothic" charset="-127"/>
                <a:ea typeface="AppleGothic" charset="-127"/>
                <a:cs typeface="AppleGothic" charset="-127"/>
              </a:rPr>
              <a:t> vers 1630 et 1640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69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389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996658" y="406826"/>
            <a:ext cx="8198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Matériaux utilisés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87631" y="1248772"/>
            <a:ext cx="41088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>
                <a:latin typeface="AppleGothic" charset="-127"/>
                <a:ea typeface="AppleGothic" charset="-127"/>
                <a:cs typeface="AppleGothic" charset="-127"/>
              </a:rPr>
              <a:t>Pierre de Saint Leu</a:t>
            </a:r>
          </a:p>
          <a:p>
            <a:pPr algn="ctr"/>
            <a:endParaRPr lang="fr-FR" sz="2000" b="1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Calcaire lutétien coquillier </a:t>
            </a: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( 90 % calcite, 2 % quartz, 3 % mica, 5 % autres composants )</a:t>
            </a:r>
          </a:p>
          <a:p>
            <a:pPr algn="ctr"/>
            <a:endParaRPr lang="fr-FR" sz="20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Tendre, durcit en séchant</a:t>
            </a:r>
          </a:p>
          <a:p>
            <a:pPr algn="ctr"/>
            <a:endParaRPr lang="fr-FR" sz="20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Gélive</a:t>
            </a:r>
          </a:p>
          <a:p>
            <a:pPr algn="ctr"/>
            <a:endParaRPr lang="fr-FR" sz="20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err="1" smtClean="0">
                <a:latin typeface="AppleGothic" charset="-127"/>
                <a:ea typeface="AppleGothic" charset="-127"/>
                <a:cs typeface="AppleGothic" charset="-127"/>
              </a:rPr>
              <a:t>R</a:t>
            </a:r>
            <a:r>
              <a:rPr lang="fr-FR" sz="2000" baseline="-25000" dirty="0" err="1" smtClean="0">
                <a:latin typeface="AppleGothic" charset="-127"/>
                <a:ea typeface="AppleGothic" charset="-127"/>
                <a:cs typeface="AppleGothic" charset="-127"/>
              </a:rPr>
              <a:t>c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= 100 </a:t>
            </a:r>
            <a:r>
              <a:rPr lang="fr-FR" sz="2000" dirty="0" err="1" smtClean="0">
                <a:latin typeface="AppleGothic" charset="-127"/>
                <a:ea typeface="AppleGothic" charset="-127"/>
                <a:cs typeface="AppleGothic" charset="-127"/>
              </a:rPr>
              <a:t>MPa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,</a:t>
            </a: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R</a:t>
            </a:r>
            <a:r>
              <a:rPr lang="fr-FR" sz="2000" baseline="-25000" dirty="0" smtClean="0">
                <a:latin typeface="AppleGothic" charset="-127"/>
                <a:ea typeface="AppleGothic" charset="-127"/>
                <a:cs typeface="AppleGothic" charset="-127"/>
              </a:rPr>
              <a:t>T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= 9 </a:t>
            </a:r>
            <a:r>
              <a:rPr lang="fr-FR" sz="2000" dirty="0" err="1" smtClean="0">
                <a:latin typeface="AppleGothic" charset="-127"/>
                <a:ea typeface="AppleGothic" charset="-127"/>
                <a:cs typeface="AppleGothic" charset="-127"/>
              </a:rPr>
              <a:t>MPa</a:t>
            </a:r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230" y="4686699"/>
            <a:ext cx="2941642" cy="16473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284074" y="1248772"/>
            <a:ext cx="4914902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>
                <a:latin typeface="AppleGothic" charset="-127"/>
                <a:ea typeface="AppleGothic" charset="-127"/>
                <a:cs typeface="AppleGothic" charset="-127"/>
              </a:rPr>
              <a:t>Plomb </a:t>
            </a:r>
          </a:p>
          <a:p>
            <a:pPr algn="ctr"/>
            <a:endParaRPr lang="fr-FR" sz="2000" b="1" u="sng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Anciennement utilisé pour la toiture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Coulé sur du sable ( fonderie artisanale )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err="1">
                <a:latin typeface="AppleGothic" charset="-127"/>
                <a:ea typeface="AppleGothic" charset="-127"/>
                <a:cs typeface="AppleGothic" charset="-127"/>
              </a:rPr>
              <a:t>T</a:t>
            </a:r>
            <a:r>
              <a:rPr lang="fr-FR" sz="2000" b="1" dirty="0" err="1">
                <a:latin typeface="AppleGothic" charset="-127"/>
                <a:ea typeface="AppleGothic" charset="-127"/>
                <a:cs typeface="AppleGothic" charset="-127"/>
              </a:rPr>
              <a:t>˚</a:t>
            </a:r>
            <a:r>
              <a:rPr lang="fr-FR" sz="2000" b="1" baseline="-25000" dirty="0" err="1">
                <a:latin typeface="AppleGothic" charset="-127"/>
                <a:ea typeface="AppleGothic" charset="-127"/>
                <a:cs typeface="AppleGothic" charset="-127"/>
              </a:rPr>
              <a:t>fusion</a:t>
            </a:r>
            <a:r>
              <a:rPr lang="fr-FR" sz="2000" b="1" dirty="0">
                <a:latin typeface="AppleGothic" charset="-127"/>
                <a:ea typeface="AppleGothic" charset="-127"/>
                <a:cs typeface="AppleGothic" charset="-127"/>
              </a:rPr>
              <a:t>= 327,5 ˚C </a:t>
            </a:r>
            <a:endParaRPr lang="fr-FR" sz="2000" b="1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endParaRPr lang="fr-FR" sz="2000" b="1" baseline="-25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endParaRPr lang="fr-FR" sz="2000" baseline="-25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Cristallise dans un système cubique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8579185" y="3420645"/>
            <a:ext cx="1" cy="24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748461" y="6334018"/>
            <a:ext cx="349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Pierre coquiller</a:t>
            </a:r>
          </a:p>
          <a:p>
            <a:pPr algn="ctr"/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Source: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www.geoforum.fr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39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3471835" y="253900"/>
            <a:ext cx="5248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ppleGothic" charset="-127"/>
                <a:ea typeface="AppleGothic" charset="-127"/>
                <a:cs typeface="AppleGothic" charset="-127"/>
              </a:rPr>
              <a:t>Activité à faire en classe</a:t>
            </a:r>
          </a:p>
          <a:p>
            <a:pPr algn="ctr"/>
            <a:endParaRPr lang="fr-FR" sz="1000" b="1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Construction d’une poulie ou  d’un levier</a:t>
            </a:r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533998"/>
              </p:ext>
            </p:extLst>
          </p:nvPr>
        </p:nvGraphicFramePr>
        <p:xfrm>
          <a:off x="431797" y="1245570"/>
          <a:ext cx="11328401" cy="5271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2"/>
                <a:gridCol w="2019300"/>
                <a:gridCol w="2527300"/>
                <a:gridCol w="5067299"/>
              </a:tblGrid>
              <a:tr h="503953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Cycle du secondaire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Univers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Concepts</a:t>
                      </a:r>
                      <a:r>
                        <a:rPr lang="fr-FR" sz="2000" b="0" baseline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généraux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Concepts</a:t>
                      </a:r>
                      <a:r>
                        <a:rPr lang="fr-FR" sz="2000" b="0" baseline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prescrits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/>
                </a:tc>
              </a:tr>
              <a:tr h="19488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2</a:t>
                      </a:r>
                      <a:r>
                        <a:rPr lang="fr-FR" sz="2000" b="0" baseline="3000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e</a:t>
                      </a: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Technologique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>
                    <a:solidFill>
                      <a:srgbClr val="D2D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Ingénierie mécanique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charset="0"/>
                        <a:buChar char="•"/>
                      </a:pP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Fonctions, composantes, utilisation et construction des systèmes de transmission du mouvement (roues de friction, poulies et courroie, engrenage, roues dentées et chaînes, roues et vis sans fin) </a:t>
                      </a:r>
                    </a:p>
                  </a:txBody>
                  <a:tcPr anchor="ctr"/>
                </a:tc>
              </a:tr>
              <a:tr h="1380392"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b="0" baseline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Physique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-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>
                    <a:solidFill>
                      <a:srgbClr val="D2D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Dynamique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charset="0"/>
                        <a:buChar char="•"/>
                      </a:pP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Lois de Newton</a:t>
                      </a:r>
                    </a:p>
                    <a:p>
                      <a:pPr marL="285750" indent="-285750" algn="just">
                        <a:buFont typeface="Arial" charset="0"/>
                        <a:buChar char="•"/>
                      </a:pP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Diagramme d’un corps libre</a:t>
                      </a:r>
                    </a:p>
                    <a:p>
                      <a:pPr marL="285750" indent="-285750" algn="just">
                        <a:buFont typeface="Arial" charset="0"/>
                        <a:buChar char="•"/>
                      </a:pP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Équilibre</a:t>
                      </a:r>
                      <a:r>
                        <a:rPr lang="fr-FR" sz="2000" b="0" baseline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et résultante de plusieurs forces</a:t>
                      </a:r>
                    </a:p>
                    <a:p>
                      <a:pPr marL="285750" indent="-285750" algn="just">
                        <a:buFont typeface="Arial" charset="0"/>
                        <a:buChar char="•"/>
                      </a:pP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Force</a:t>
                      </a:r>
                      <a:r>
                        <a:rPr lang="fr-FR" sz="2000" b="0" baseline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gravitationnelle</a:t>
                      </a:r>
                      <a:endParaRPr lang="fr-FR" sz="2000" b="0" dirty="0" smtClean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  <a:p>
                      <a:pPr marL="285750" indent="-285750" algn="just">
                        <a:buFont typeface="Arial" charset="0"/>
                        <a:buChar char="•"/>
                      </a:pP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Accélération gravitationnelle </a:t>
                      </a:r>
                    </a:p>
                  </a:txBody>
                  <a:tcPr anchor="ctr"/>
                </a:tc>
              </a:tr>
              <a:tr h="503953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Transformations de</a:t>
                      </a:r>
                      <a:r>
                        <a:rPr lang="fr-FR" sz="2000" b="0" baseline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l’énergie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>
                    <a:solidFill>
                      <a:srgbClr val="D2DE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charset="0"/>
                        <a:buChar char="•"/>
                      </a:pP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Énergie mécanique</a:t>
                      </a:r>
                    </a:p>
                  </a:txBody>
                  <a:tcPr anchor="ctr">
                    <a:solidFill>
                      <a:srgbClr val="D2DEF0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283412" y="6576849"/>
            <a:ext cx="562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latin typeface="AppleGothic" charset="-127"/>
                <a:ea typeface="AppleGothic" charset="-127"/>
                <a:cs typeface="AppleGothic" charset="-127"/>
              </a:rPr>
              <a:t>Source:http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://www1.mels.gouv.qc.ca/sections/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programmeFormation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</a:p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 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62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1642872" y="548640"/>
            <a:ext cx="9761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atin typeface="AppleGothic" charset="-127"/>
                <a:ea typeface="AppleGothic" charset="-127"/>
                <a:cs typeface="AppleGothic" charset="-127"/>
              </a:rPr>
              <a:t>Maisons typiquement québécoises</a:t>
            </a:r>
            <a:endParaRPr lang="fr-FR" sz="7200" b="1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136" y="3602390"/>
            <a:ext cx="2387600" cy="17907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834" y="3602390"/>
            <a:ext cx="3729392" cy="17907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49267" y="5484222"/>
            <a:ext cx="2961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>
                <a:latin typeface="AppleGothic" charset="-127"/>
                <a:ea typeface="AppleGothic" charset="-127"/>
                <a:cs typeface="AppleGothic" charset="-127"/>
              </a:rPr>
              <a:t>Maison typique du 20</a:t>
            </a:r>
            <a:r>
              <a:rPr lang="fr-CA" sz="1200" baseline="30000" dirty="0" smtClean="0">
                <a:latin typeface="AppleGothic" charset="-127"/>
                <a:ea typeface="AppleGothic" charset="-127"/>
                <a:cs typeface="AppleGothic" charset="-127"/>
              </a:rPr>
              <a:t>e</a:t>
            </a:r>
            <a:r>
              <a:rPr lang="fr-CA" sz="1200" dirty="0" smtClean="0">
                <a:latin typeface="AppleGothic" charset="-127"/>
                <a:ea typeface="AppleGothic" charset="-127"/>
                <a:cs typeface="AppleGothic" charset="-127"/>
              </a:rPr>
              <a:t> siècle</a:t>
            </a:r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,</a:t>
            </a:r>
          </a:p>
          <a:p>
            <a:pPr algn="ctr"/>
            <a:r>
              <a:rPr lang="fr-FR" sz="1200" dirty="0" err="1" smtClean="0">
                <a:latin typeface="AppleGothic" charset="-127"/>
                <a:ea typeface="AppleGothic" charset="-127"/>
                <a:cs typeface="AppleGothic" charset="-127"/>
              </a:rPr>
              <a:t>Deschambault-Grondines</a:t>
            </a:r>
            <a:endParaRPr lang="fr-FR" sz="12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Source: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www.culture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-patrimoine-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deschambault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-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grondines.ca</a:t>
            </a:r>
            <a:endParaRPr lang="fr-CA" sz="1200" dirty="0" smtClean="0"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80" y="3591137"/>
            <a:ext cx="2193682" cy="180195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36184" y="5484222"/>
            <a:ext cx="247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>
                <a:latin typeface="AppleGothic" charset="-127"/>
                <a:ea typeface="AppleGothic" charset="-127"/>
                <a:cs typeface="AppleGothic" charset="-127"/>
              </a:rPr>
              <a:t>Maison québécoise</a:t>
            </a:r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,</a:t>
            </a:r>
          </a:p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Québec</a:t>
            </a:r>
          </a:p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Crédit: Rénald Lavoie</a:t>
            </a:r>
            <a:endParaRPr lang="fr-CA" sz="1200" dirty="0" smtClean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24193" y="5484222"/>
            <a:ext cx="247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>
                <a:latin typeface="AppleGothic" charset="-127"/>
                <a:ea typeface="AppleGothic" charset="-127"/>
                <a:cs typeface="AppleGothic" charset="-127"/>
              </a:rPr>
              <a:t>Maison de Gabrielle Bourgie,</a:t>
            </a:r>
          </a:p>
          <a:p>
            <a:pPr algn="ctr"/>
            <a:r>
              <a:rPr lang="fr-CA" sz="1200" dirty="0" smtClean="0">
                <a:latin typeface="AppleGothic" charset="-127"/>
                <a:ea typeface="AppleGothic" charset="-127"/>
                <a:cs typeface="AppleGothic" charset="-127"/>
              </a:rPr>
              <a:t>Québec</a:t>
            </a:r>
          </a:p>
        </p:txBody>
      </p:sp>
    </p:spTree>
    <p:extLst>
      <p:ext uri="{BB962C8B-B14F-4D97-AF65-F5344CB8AC3E}">
        <p14:creationId xmlns:p14="http://schemas.microsoft.com/office/powerpoint/2010/main" val="12013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306720" y="0"/>
            <a:ext cx="9578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Plan de la présentation</a:t>
            </a:r>
            <a:endParaRPr lang="fr-FR" sz="7200" b="1" dirty="0">
              <a:solidFill>
                <a:srgbClr val="121525"/>
              </a:solidFill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33825" y="1194054"/>
            <a:ext cx="881421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121525"/>
                </a:solidFill>
              </a:rPr>
              <a:t>1. Notion de base</a:t>
            </a:r>
          </a:p>
          <a:p>
            <a:endParaRPr lang="fr-FR" sz="2800" b="1" dirty="0" smtClean="0">
              <a:solidFill>
                <a:srgbClr val="121525"/>
              </a:solidFill>
            </a:endParaRPr>
          </a:p>
          <a:p>
            <a:r>
              <a:rPr lang="fr-FR" sz="2800" b="1" dirty="0">
                <a:solidFill>
                  <a:srgbClr val="121525"/>
                </a:solidFill>
              </a:rPr>
              <a:t>2</a:t>
            </a:r>
            <a:r>
              <a:rPr lang="fr-FR" sz="2800" b="1" dirty="0" smtClean="0">
                <a:solidFill>
                  <a:srgbClr val="121525"/>
                </a:solidFill>
              </a:rPr>
              <a:t>. Maisons en terre crue</a:t>
            </a:r>
          </a:p>
          <a:p>
            <a:r>
              <a:rPr lang="fr-FR" sz="2800" b="1" dirty="0">
                <a:solidFill>
                  <a:srgbClr val="121525"/>
                </a:solidFill>
              </a:rPr>
              <a:t>	</a:t>
            </a:r>
            <a:r>
              <a:rPr lang="fr-FR" sz="2800" dirty="0" smtClean="0">
                <a:solidFill>
                  <a:srgbClr val="121525"/>
                </a:solidFill>
              </a:rPr>
              <a:t>Argile</a:t>
            </a:r>
          </a:p>
          <a:p>
            <a:endParaRPr lang="fr-FR" sz="2800" b="1" dirty="0" smtClean="0">
              <a:solidFill>
                <a:srgbClr val="121525"/>
              </a:solidFill>
            </a:endParaRPr>
          </a:p>
          <a:p>
            <a:r>
              <a:rPr lang="fr-FR" sz="2800" b="1" dirty="0">
                <a:solidFill>
                  <a:srgbClr val="121525"/>
                </a:solidFill>
              </a:rPr>
              <a:t>3</a:t>
            </a:r>
            <a:r>
              <a:rPr lang="fr-FR" sz="2800" b="1" dirty="0" smtClean="0">
                <a:solidFill>
                  <a:srgbClr val="121525"/>
                </a:solidFill>
              </a:rPr>
              <a:t>. </a:t>
            </a:r>
            <a:r>
              <a:rPr lang="fr-FR" sz="2800" b="1" dirty="0">
                <a:solidFill>
                  <a:srgbClr val="121525"/>
                </a:solidFill>
              </a:rPr>
              <a:t>Maisons sur </a:t>
            </a:r>
            <a:r>
              <a:rPr lang="fr-FR" sz="2800" b="1" dirty="0" smtClean="0">
                <a:solidFill>
                  <a:srgbClr val="121525"/>
                </a:solidFill>
              </a:rPr>
              <a:t>pilotis</a:t>
            </a:r>
          </a:p>
          <a:p>
            <a:r>
              <a:rPr lang="fr-FR" sz="2800" b="1" dirty="0" smtClean="0">
                <a:solidFill>
                  <a:srgbClr val="121525"/>
                </a:solidFill>
              </a:rPr>
              <a:t>	</a:t>
            </a:r>
            <a:r>
              <a:rPr lang="fr-FR" sz="2800" dirty="0" smtClean="0">
                <a:solidFill>
                  <a:srgbClr val="121525"/>
                </a:solidFill>
              </a:rPr>
              <a:t>Bois</a:t>
            </a:r>
          </a:p>
          <a:p>
            <a:endParaRPr lang="fr-FR" sz="2800" dirty="0">
              <a:solidFill>
                <a:srgbClr val="121525"/>
              </a:solidFill>
            </a:endParaRPr>
          </a:p>
          <a:p>
            <a:r>
              <a:rPr lang="fr-FR" sz="2800" b="1" dirty="0" smtClean="0">
                <a:solidFill>
                  <a:srgbClr val="121525"/>
                </a:solidFill>
              </a:rPr>
              <a:t>4. </a:t>
            </a:r>
            <a:r>
              <a:rPr lang="fr-FR" sz="2800" b="1" dirty="0" err="1" smtClean="0">
                <a:solidFill>
                  <a:srgbClr val="121525"/>
                </a:solidFill>
              </a:rPr>
              <a:t>Ch</a:t>
            </a:r>
            <a:r>
              <a:rPr lang="fr-CA" sz="2800" b="1" dirty="0" err="1" smtClean="0">
                <a:solidFill>
                  <a:srgbClr val="121525"/>
                </a:solidFill>
              </a:rPr>
              <a:t>âteaux</a:t>
            </a:r>
            <a:endParaRPr lang="fr-CA" sz="2800" b="1" dirty="0" smtClean="0">
              <a:solidFill>
                <a:srgbClr val="121525"/>
              </a:solidFill>
            </a:endParaRPr>
          </a:p>
          <a:p>
            <a:r>
              <a:rPr lang="fr-CA" sz="2800" b="1" dirty="0" smtClean="0">
                <a:solidFill>
                  <a:srgbClr val="121525"/>
                </a:solidFill>
              </a:rPr>
              <a:t>	</a:t>
            </a:r>
            <a:r>
              <a:rPr lang="fr-CA" sz="2800" dirty="0" smtClean="0">
                <a:solidFill>
                  <a:srgbClr val="121525"/>
                </a:solidFill>
              </a:rPr>
              <a:t>Pierre</a:t>
            </a:r>
            <a:r>
              <a:rPr lang="fr-CA" sz="2800" dirty="0">
                <a:solidFill>
                  <a:srgbClr val="121525"/>
                </a:solidFill>
              </a:rPr>
              <a:t> </a:t>
            </a:r>
            <a:r>
              <a:rPr lang="fr-CA" sz="2800" dirty="0" smtClean="0">
                <a:solidFill>
                  <a:srgbClr val="121525"/>
                </a:solidFill>
              </a:rPr>
              <a:t>et plomb</a:t>
            </a:r>
            <a:endParaRPr lang="fr-FR" sz="2800" dirty="0">
              <a:solidFill>
                <a:srgbClr val="121525"/>
              </a:solidFill>
            </a:endParaRPr>
          </a:p>
          <a:p>
            <a:endParaRPr lang="fr-FR" sz="2800" b="1" dirty="0" smtClean="0">
              <a:solidFill>
                <a:srgbClr val="121525"/>
              </a:solidFill>
            </a:endParaRPr>
          </a:p>
          <a:p>
            <a:r>
              <a:rPr lang="fr-FR" sz="2800" b="1" dirty="0" smtClean="0">
                <a:solidFill>
                  <a:srgbClr val="121525"/>
                </a:solidFill>
              </a:rPr>
              <a:t>5. Maisons </a:t>
            </a:r>
            <a:r>
              <a:rPr lang="fr-FR" sz="2800" b="1" dirty="0">
                <a:solidFill>
                  <a:srgbClr val="121525"/>
                </a:solidFill>
              </a:rPr>
              <a:t>typiquement </a:t>
            </a:r>
            <a:r>
              <a:rPr lang="fr-FR" sz="2800" b="1" dirty="0" smtClean="0">
                <a:solidFill>
                  <a:srgbClr val="121525"/>
                </a:solidFill>
              </a:rPr>
              <a:t>québécoises</a:t>
            </a:r>
          </a:p>
          <a:p>
            <a:r>
              <a:rPr lang="fr-FR" sz="2800" b="1" dirty="0">
                <a:solidFill>
                  <a:srgbClr val="121525"/>
                </a:solidFill>
              </a:rPr>
              <a:t>	</a:t>
            </a:r>
            <a:r>
              <a:rPr lang="fr-FR" sz="2800" dirty="0" smtClean="0">
                <a:solidFill>
                  <a:srgbClr val="121525"/>
                </a:solidFill>
              </a:rPr>
              <a:t>Laine en fibres de verre et bardeaux d’asphalte</a:t>
            </a:r>
          </a:p>
          <a:p>
            <a:endParaRPr lang="fr-FR" sz="2800" b="1" dirty="0">
              <a:solidFill>
                <a:srgbClr val="121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1113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3870275" y="428623"/>
            <a:ext cx="4451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ppleGothic" charset="-127"/>
                <a:ea typeface="AppleGothic" charset="-127"/>
                <a:cs typeface="AppleGothic" charset="-127"/>
              </a:rPr>
              <a:t>Matériaux de construction</a:t>
            </a:r>
          </a:p>
          <a:p>
            <a:pPr algn="ctr"/>
            <a:r>
              <a:rPr lang="fr-FR" sz="2800" b="1" dirty="0" smtClean="0">
                <a:latin typeface="AppleGothic" charset="-127"/>
                <a:ea typeface="AppleGothic" charset="-127"/>
                <a:cs typeface="AppleGothic" charset="-127"/>
              </a:rPr>
              <a:t>Isolation</a:t>
            </a:r>
            <a:endParaRPr lang="fr-FR" sz="2800" b="1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67200" y="1411243"/>
            <a:ext cx="365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smtClean="0">
                <a:latin typeface="AppleGothic" charset="-127"/>
                <a:ea typeface="AppleGothic" charset="-127"/>
                <a:cs typeface="AppleGothic" charset="-127"/>
              </a:rPr>
              <a:t>Laine en fibres de verre</a:t>
            </a:r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66872" y="1980342"/>
            <a:ext cx="25938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latin typeface="AppleGothic" charset="-127"/>
                <a:ea typeface="AppleGothic" charset="-127"/>
                <a:cs typeface="AppleGothic" charset="-127"/>
              </a:rPr>
              <a:t>Composition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Verre liquéfié recyclé</a:t>
            </a: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Sable (Silice)</a:t>
            </a: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Liant organique (assure la cohésion)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endParaRPr lang="fr-FR" sz="2000" u="sng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u="sng" dirty="0" smtClean="0">
                <a:latin typeface="AppleGothic" charset="-127"/>
                <a:ea typeface="AppleGothic" charset="-127"/>
                <a:cs typeface="AppleGothic" charset="-127"/>
              </a:rPr>
              <a:t>Fabrication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Fusion du sable et du verre </a:t>
            </a: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Fibrage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24799" y="2120361"/>
            <a:ext cx="36575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latin typeface="AppleGothic" charset="-127"/>
                <a:ea typeface="AppleGothic" charset="-127"/>
                <a:cs typeface="AppleGothic" charset="-127"/>
              </a:rPr>
              <a:t>Propriétés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Perméable à l’eau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Bonne résistance thermique</a:t>
            </a:r>
          </a:p>
          <a:p>
            <a:pPr algn="ctr"/>
            <a:endParaRPr lang="fr-FR" sz="20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Bon isolant thermique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Matériau souple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Durée de vie de 10 ans </a:t>
            </a:r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663" y="1959744"/>
            <a:ext cx="2110671" cy="4274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0694" y="6382778"/>
            <a:ext cx="5013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www.youtube.com</a:t>
            </a:r>
            <a:r>
              <a:rPr lang="fr-FR" dirty="0"/>
              <a:t>/</a:t>
            </a:r>
            <a:r>
              <a:rPr lang="fr-FR" dirty="0" err="1"/>
              <a:t>watch?v</a:t>
            </a:r>
            <a:r>
              <a:rPr lang="fr-FR" dirty="0"/>
              <a:t>=O6XsYbrn5qM</a:t>
            </a:r>
          </a:p>
        </p:txBody>
      </p:sp>
    </p:spTree>
    <p:extLst>
      <p:ext uri="{BB962C8B-B14F-4D97-AF65-F5344CB8AC3E}">
        <p14:creationId xmlns:p14="http://schemas.microsoft.com/office/powerpoint/2010/main" val="14108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3870275" y="428623"/>
            <a:ext cx="4451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ppleGothic" charset="-127"/>
                <a:ea typeface="AppleGothic" charset="-127"/>
                <a:cs typeface="AppleGothic" charset="-127"/>
              </a:rPr>
              <a:t>Matériaux de construction</a:t>
            </a:r>
          </a:p>
          <a:p>
            <a:pPr algn="ctr"/>
            <a:r>
              <a:rPr lang="fr-FR" sz="2800" b="1" dirty="0" smtClean="0">
                <a:latin typeface="AppleGothic" charset="-127"/>
                <a:ea typeface="AppleGothic" charset="-127"/>
                <a:cs typeface="AppleGothic" charset="-127"/>
              </a:rPr>
              <a:t>Toiture</a:t>
            </a:r>
            <a:endParaRPr lang="fr-FR" sz="2800" b="1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44828" y="2075309"/>
            <a:ext cx="36575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>
                <a:latin typeface="AppleGothic" charset="-127"/>
                <a:ea typeface="AppleGothic" charset="-127"/>
                <a:cs typeface="AppleGothic" charset="-127"/>
              </a:rPr>
              <a:t>En bardeaux d’asphalte</a:t>
            </a:r>
          </a:p>
          <a:p>
            <a:pPr algn="ctr"/>
            <a:endParaRPr lang="fr-FR" sz="2000" b="1" u="sng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>
                <a:latin typeface="AppleGothic" charset="-127"/>
                <a:ea typeface="AppleGothic" charset="-127"/>
                <a:cs typeface="AppleGothic" charset="-127"/>
              </a:rPr>
              <a:t>30 à 35 % de 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bitume (</a:t>
            </a:r>
            <a:r>
              <a:rPr lang="fr-FR" sz="2000" dirty="0" err="1" smtClean="0">
                <a:latin typeface="AppleGothic" charset="-127"/>
                <a:ea typeface="AppleGothic" charset="-127"/>
                <a:cs typeface="AppleGothic" charset="-127"/>
              </a:rPr>
              <a:t>ch</a:t>
            </a:r>
            <a:r>
              <a:rPr lang="fr-CA" sz="2000" dirty="0" err="1" smtClean="0">
                <a:latin typeface="AppleGothic" charset="-127"/>
                <a:ea typeface="AppleGothic" charset="-127"/>
                <a:cs typeface="AppleGothic" charset="-127"/>
              </a:rPr>
              <a:t>aînes</a:t>
            </a:r>
            <a:r>
              <a:rPr lang="fr-CA" sz="2000" dirty="0" smtClean="0">
                <a:latin typeface="AppleGothic" charset="-127"/>
                <a:ea typeface="AppleGothic" charset="-127"/>
                <a:cs typeface="AppleGothic" charset="-127"/>
              </a:rPr>
              <a:t> d’hydrocarbures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) 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>
                <a:latin typeface="AppleGothic" charset="-127"/>
                <a:ea typeface="AppleGothic" charset="-127"/>
                <a:cs typeface="AppleGothic" charset="-127"/>
              </a:rPr>
              <a:t>50 à 60 % de 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granulats: Protection contre les ultraviolets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>
                <a:latin typeface="AppleGothic" charset="-127"/>
                <a:ea typeface="AppleGothic" charset="-127"/>
                <a:cs typeface="AppleGothic" charset="-127"/>
              </a:rPr>
              <a:t>1 à 12 % de fibres organiques ou 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inorganiques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6075" y="2808787"/>
            <a:ext cx="40513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u="sng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51" y="1826140"/>
            <a:ext cx="5844948" cy="3606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689152" y="5553184"/>
            <a:ext cx="365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>
                <a:latin typeface="AppleGothic" charset="-127"/>
                <a:ea typeface="AppleGothic" charset="-127"/>
                <a:cs typeface="AppleGothic" charset="-127"/>
              </a:rPr>
              <a:t>Source: Service d’inspections des bâtiments résidentiels et </a:t>
            </a:r>
            <a:r>
              <a:rPr lang="fr-CA" sz="1200" dirty="0" err="1" smtClean="0">
                <a:latin typeface="AppleGothic" charset="-127"/>
                <a:ea typeface="AppleGothic" charset="-127"/>
                <a:cs typeface="AppleGothic" charset="-127"/>
              </a:rPr>
              <a:t>commercials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24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427735" y="185271"/>
            <a:ext cx="11363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atin typeface="AppleGothic" charset="-127"/>
                <a:ea typeface="AppleGothic" charset="-127"/>
                <a:cs typeface="AppleGothic" charset="-127"/>
              </a:rPr>
              <a:t>Maisons non traditionnelles</a:t>
            </a:r>
            <a:endParaRPr lang="fr-FR" sz="7200" b="1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5505" y="1590218"/>
            <a:ext cx="4451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ppleGothic" charset="-127"/>
                <a:ea typeface="AppleGothic" charset="-127"/>
                <a:cs typeface="AppleGothic" charset="-127"/>
              </a:rPr>
              <a:t>Maison </a:t>
            </a:r>
            <a:r>
              <a:rPr lang="fr-FR" sz="2800" b="1" dirty="0" smtClean="0">
                <a:ea typeface="AppleGothic" charset="-127"/>
                <a:cs typeface="AppleGothic" charset="-127"/>
              </a:rPr>
              <a:t>« </a:t>
            </a:r>
            <a:r>
              <a:rPr lang="fr-FR" sz="2800" b="1" dirty="0" smtClean="0">
                <a:latin typeface="AppleGothic" charset="-127"/>
                <a:ea typeface="AppleGothic" charset="-127"/>
                <a:cs typeface="AppleGothic" charset="-127"/>
              </a:rPr>
              <a:t>container </a:t>
            </a:r>
            <a:r>
              <a:rPr lang="fr-FR" sz="2800" b="1" dirty="0" smtClean="0">
                <a:ea typeface="AppleGothic" charset="-127"/>
                <a:cs typeface="AppleGothic" charset="-127"/>
              </a:rPr>
              <a:t>»</a:t>
            </a:r>
          </a:p>
          <a:p>
            <a:pPr algn="ctr"/>
            <a:r>
              <a:rPr lang="fr-FR" sz="2000" b="1" dirty="0" smtClean="0">
                <a:latin typeface="AppleGothic" charset="-127"/>
                <a:ea typeface="AppleGothic" charset="-127"/>
                <a:cs typeface="AppleGothic" charset="-127"/>
              </a:rPr>
              <a:t>Acier </a:t>
            </a:r>
            <a:r>
              <a:rPr lang="fr-FR" sz="2000" b="1" dirty="0" err="1" smtClean="0">
                <a:latin typeface="AppleGothic" charset="-127"/>
                <a:ea typeface="AppleGothic" charset="-127"/>
                <a:cs typeface="AppleGothic" charset="-127"/>
              </a:rPr>
              <a:t>corten</a:t>
            </a:r>
            <a:r>
              <a:rPr lang="fr-FR" sz="2800" b="1" dirty="0" smtClean="0">
                <a:latin typeface="AppleGothic" charset="-127"/>
                <a:ea typeface="AppleGothic" charset="-127"/>
                <a:cs typeface="AppleGothic" charset="-127"/>
              </a:rPr>
              <a:t> </a:t>
            </a:r>
            <a:endParaRPr lang="fr-FR" sz="2800" b="1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730814" y="1590218"/>
            <a:ext cx="445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ppleGothic" charset="-127"/>
                <a:ea typeface="AppleGothic" charset="-127"/>
                <a:cs typeface="AppleGothic" charset="-127"/>
              </a:rPr>
              <a:t>Maison signée LEGO</a:t>
            </a:r>
          </a:p>
          <a:p>
            <a:pPr algn="ctr"/>
            <a:r>
              <a:rPr lang="fr-FR" sz="2000" b="1" dirty="0" smtClean="0">
                <a:latin typeface="AppleGothic" charset="-127"/>
                <a:ea typeface="AppleGothic" charset="-127"/>
                <a:cs typeface="AppleGothic" charset="-127"/>
              </a:rPr>
              <a:t>Plastique ABS</a:t>
            </a:r>
            <a:endParaRPr lang="fr-FR" sz="2000" b="1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46" y="2626471"/>
            <a:ext cx="4712368" cy="261551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25505" y="5360624"/>
            <a:ext cx="445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>
                <a:latin typeface="AppleGothic" charset="-127"/>
                <a:ea typeface="AppleGothic" charset="-127"/>
                <a:cs typeface="AppleGothic" charset="-127"/>
              </a:rPr>
              <a:t>Source</a:t>
            </a:r>
            <a:r>
              <a:rPr lang="fr-CA" sz="1200" dirty="0">
                <a:latin typeface="AppleGothic" charset="-127"/>
                <a:ea typeface="AppleGothic" charset="-127"/>
                <a:cs typeface="AppleGothic" charset="-127"/>
              </a:rPr>
              <a:t>: http://</a:t>
            </a:r>
            <a:r>
              <a:rPr lang="fr-CA" sz="1200" dirty="0" err="1">
                <a:latin typeface="AppleGothic" charset="-127"/>
                <a:ea typeface="AppleGothic" charset="-127"/>
                <a:cs typeface="AppleGothic" charset="-127"/>
              </a:rPr>
              <a:t>www.ecohabitation.com</a:t>
            </a:r>
            <a:r>
              <a:rPr lang="fr-CA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CA" sz="1200" dirty="0" err="1">
                <a:latin typeface="AppleGothic" charset="-127"/>
                <a:ea typeface="AppleGothic" charset="-127"/>
                <a:cs typeface="AppleGothic" charset="-127"/>
              </a:rPr>
              <a:t>actualite</a:t>
            </a:r>
            <a:r>
              <a:rPr lang="fr-CA" sz="1200" dirty="0">
                <a:latin typeface="AppleGothic" charset="-127"/>
                <a:ea typeface="AppleGothic" charset="-127"/>
                <a:cs typeface="AppleGothic" charset="-127"/>
              </a:rPr>
              <a:t>/nouvelles/maison-conteneur-fausse-bonne-</a:t>
            </a:r>
            <a:r>
              <a:rPr lang="fr-CA" sz="1200" dirty="0" err="1">
                <a:latin typeface="AppleGothic" charset="-127"/>
                <a:ea typeface="AppleGothic" charset="-127"/>
                <a:cs typeface="AppleGothic" charset="-127"/>
              </a:rPr>
              <a:t>idee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635" y="2544325"/>
            <a:ext cx="4458629" cy="269765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123837" y="5452958"/>
            <a:ext cx="365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>
                <a:latin typeface="AppleGothic" charset="-127"/>
                <a:ea typeface="AppleGothic" charset="-127"/>
                <a:cs typeface="AppleGothic" charset="-127"/>
              </a:rPr>
              <a:t>Source</a:t>
            </a:r>
            <a:r>
              <a:rPr lang="fr-CA" sz="1200" dirty="0">
                <a:latin typeface="AppleGothic" charset="-127"/>
                <a:ea typeface="AppleGothic" charset="-127"/>
                <a:cs typeface="AppleGothic" charset="-127"/>
              </a:rPr>
              <a:t>: http://</a:t>
            </a:r>
            <a:r>
              <a:rPr lang="fr-CA" sz="1200" dirty="0" err="1">
                <a:latin typeface="AppleGothic" charset="-127"/>
                <a:ea typeface="AppleGothic" charset="-127"/>
                <a:cs typeface="AppleGothic" charset="-127"/>
              </a:rPr>
              <a:t>www.tribords.com</a:t>
            </a:r>
            <a:r>
              <a:rPr lang="fr-CA" sz="1200" dirty="0">
                <a:latin typeface="AppleGothic" charset="-127"/>
                <a:ea typeface="AppleGothic" charset="-127"/>
                <a:cs typeface="AppleGothic" charset="-127"/>
              </a:rPr>
              <a:t>/?maison-</a:t>
            </a:r>
            <a:r>
              <a:rPr lang="fr-CA" sz="1200" dirty="0" err="1">
                <a:latin typeface="AppleGothic" charset="-127"/>
                <a:ea typeface="AppleGothic" charset="-127"/>
                <a:cs typeface="AppleGothic" charset="-127"/>
              </a:rPr>
              <a:t>legos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76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3870275" y="214312"/>
            <a:ext cx="445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ppleGothic" charset="-127"/>
                <a:ea typeface="AppleGothic" charset="-127"/>
                <a:cs typeface="AppleGothic" charset="-127"/>
              </a:rPr>
              <a:t>Bibliographie</a:t>
            </a:r>
            <a:endParaRPr lang="fr-FR" sz="2800" b="1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064" y="951844"/>
            <a:ext cx="57699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Ardoisières d'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Herbeumont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. (2005). Campagne d’essais sur pierres Wallonnes dans le cadre du marquage CE 2004 – 2005. Consulté le Mars 2016, sur Ardoisières: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www.ardoisieres.be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informations.html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endParaRPr lang="fr-FR" sz="12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Bernard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, L. (1885). Le château de Versailles: histoire et description (Vol. 2).</a:t>
            </a:r>
          </a:p>
          <a:p>
            <a:pPr algn="just"/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BILP. (2014). Le plot ancré en béton. Consulté le Mars 2016, sur Construction bois: https://</a:t>
            </a:r>
            <a:r>
              <a:rPr lang="fr-FR" sz="1200" dirty="0" err="1" smtClean="0">
                <a:latin typeface="AppleGothic" charset="-127"/>
                <a:ea typeface="AppleGothic" charset="-127"/>
                <a:cs typeface="AppleGothic" charset="-127"/>
              </a:rPr>
              <a:t>constructionbois.bilp.fr</a:t>
            </a:r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/guide-construction-bois/fondations-supports/types-fondations/plot-ancre-</a:t>
            </a:r>
            <a:r>
              <a:rPr lang="fr-FR" sz="1200" dirty="0" err="1" smtClean="0">
                <a:latin typeface="AppleGothic" charset="-127"/>
                <a:ea typeface="AppleGothic" charset="-127"/>
                <a:cs typeface="AppleGothic" charset="-127"/>
              </a:rPr>
              <a:t>beton</a:t>
            </a:r>
            <a:endParaRPr lang="fr-FR" sz="12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Berthelet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, Y. (2004). La brique crue. Consulté le Mars 2016, sur Archéologies en chantier: http://</a:t>
            </a:r>
            <a:r>
              <a:rPr lang="fr-FR" sz="1200" dirty="0" err="1" smtClean="0">
                <a:latin typeface="AppleGothic" charset="-127"/>
                <a:ea typeface="AppleGothic" charset="-127"/>
                <a:cs typeface="AppleGothic" charset="-127"/>
              </a:rPr>
              <a:t>www.archeologiesenchantier.ens.fr</a:t>
            </a:r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/spip.php?article27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Bosse-Platière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, A. (2014). Construire en terre crue. Consulté le Mars 2016, sur Terre vivante, l'écologie pratique: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www.terrevivante.org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/609-construire-en-terre-crue.htm</a:t>
            </a:r>
          </a:p>
          <a:p>
            <a:pPr algn="just"/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Cecobois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. (2015). Propriétés physiques. Consulté le Mars 2016, sur 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Cecobois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www.cecobois.com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proprietes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-physiques</a:t>
            </a:r>
          </a:p>
          <a:p>
            <a:pPr algn="just"/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CNDB. (2012). Le bois se jette à l'eau. Consulté le Mars 2016, sur Bois, Construisons durable: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www.bois.com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decorer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/ambiance/bois-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pieces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-eau</a:t>
            </a:r>
          </a:p>
          <a:p>
            <a:pPr algn="just"/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Comspec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. (2013). Bardeaux d'asphalte. Consulté le Mars 2016, sur 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Comspec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 inspection: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www.comspecinspection.com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/documentation/bardeaux-dasphalte-10-a-18/</a:t>
            </a:r>
          </a:p>
          <a:p>
            <a:pPr algn="just"/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Conseil canadien du bois. (2016). L'humidité et le Bois. Consulté le 2016, sur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cwc.ca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fr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proprietes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-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du-bois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durabilite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/risques-a-la-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durabilite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lhumidite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-et-le-bois/</a:t>
            </a:r>
          </a:p>
          <a:p>
            <a:pPr algn="just"/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9032" y="948643"/>
            <a:ext cx="576993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Conseil Général des Côtes d'Armor. (2016, Mars). La construction au Moyen Âge. Récupéré sur Château de la 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Hunaudaye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www.la-hunaudaye.com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fileadmin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users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hunaudaye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/scolaires/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la_construction.pdf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r>
              <a:rPr lang="fr-FR" sz="1200" dirty="0" err="1" smtClean="0">
                <a:latin typeface="AppleGothic" charset="-127"/>
                <a:ea typeface="AppleGothic" charset="-127"/>
                <a:cs typeface="AppleGothic" charset="-127"/>
              </a:rPr>
              <a:t>Fauteux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, A. (2008). La première maison québécoise en pisé de terre isolée. Consulté le Mars 2016, sur Ma maison saine: https://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maisonsaine.ca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wp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-content/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uploads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/2008/06/Terre-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Pise.pdf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Fédération Belge de la brique. (2014). Fabrication de la brique. Consulté le Mars 2016, sur 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Baksteen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www.baksteen.be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UserFiles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/Image/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downloads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publicaties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fabricationbrique.pdf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Froidevaux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, Y.-M. (1986). Techniques de l'architecture ancienne. Belgique.</a:t>
            </a:r>
          </a:p>
          <a:p>
            <a:pPr algn="just"/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Giroud, J.-P., &amp; 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Bottero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, A. (1972). Influence des propriétés physico-chimiques des argiles monominérales sur comportement mécanique. Université de Grenoble.</a:t>
            </a:r>
          </a:p>
          <a:p>
            <a:pPr algn="just"/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Global 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archiconsult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. (2013). La terre crue en architecture. Consulté le Mars 2016, sur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globalarchiconsult.com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wp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-content/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uploads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/2013/04/LA-TERRE-CRUE-EN-ARCHITECTURE-Global-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Archiconsult.pdf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Gouvernement du Canada. (2014). Texture du sol et qualité de l'eau. Consulté le Mars 2016, sur Agriculture et Agroalimentaire Canada: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www.agr.gc.ca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/fra/science-et-innovation/pratiques-agricoles/sol-et-terre/le-sol-et-l-eau/texture-du-sol-et-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qualite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-de-l-eau/?id=1197483793077</a:t>
            </a:r>
          </a:p>
          <a:p>
            <a:pPr algn="just"/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just"/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Groupement Professionnel des Bitumes. (2005). Genèse, constitution et caractéristiques du bitume. 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Bitume.info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 .</a:t>
            </a:r>
          </a:p>
          <a:p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5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01408" y="1380466"/>
            <a:ext cx="6096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La société 118000 SAS. (2015). Maison terre. Consulté le Mars 2016, sur Maison construction: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www.maison-construction.com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la-terre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/maison-terre.html#.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VvytlrzqmQu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Langlois, C. (2005). Les argiles, genèse et utilisations. Récupéré sur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www.normalesup.org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/~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clanglois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Sciences_Terre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/Argiles/Argiles0.html</a:t>
            </a:r>
          </a:p>
          <a:p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L'argile 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dans la maison, du sol au plafond. (2013). Récupéré sur 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Écoconso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www.ecoconso.be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fr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/L-argile-dans-la-maison-du-sol-au-plafond</a:t>
            </a:r>
          </a:p>
          <a:p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Lesoult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, G. (2010). Thermodynamique des matériaux. Italie.</a:t>
            </a:r>
          </a:p>
          <a:p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Marcelly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, C. (2015). Terre crue. Consulté le Mars 2016, sur 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Écohabitation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www.ecohabitation.com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/guide/terre-crue</a:t>
            </a:r>
          </a:p>
          <a:p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Massonet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, C., &amp; 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Cesscotto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, S. (1994). Mécanique des matériaux. Université de Boeck.</a:t>
            </a:r>
          </a:p>
          <a:p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Parex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 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Lanko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. (2012). Laine minérale pour isolation. Consulté le Mars 2016, sur 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Encyclo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-Écolo: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www.encyclo-ecolo.com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Laines_minérales_pour_isolation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Paulus, J. (2014). Construction en terre crue. Université de Liège</a:t>
            </a:r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.</a:t>
            </a:r>
          </a:p>
          <a:p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Université 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catholqiue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 de Louvain. (2009). Les isolants minéraux. Consulté le Mars 2016, sur Énergie +: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www.energieplus-lesite.be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index.php?id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=17843</a:t>
            </a:r>
          </a:p>
          <a:p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ZIMA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. (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s.d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.). Les fondations. Consulté le Mars 2016, sur Maison Bois en kit: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www.maison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-bois-en-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kit.fr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/content/les-fondations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70275" y="428623"/>
            <a:ext cx="445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ppleGothic" charset="-127"/>
                <a:ea typeface="AppleGothic" charset="-127"/>
                <a:cs typeface="AppleGothic" charset="-127"/>
              </a:rPr>
              <a:t>Bibliographie</a:t>
            </a:r>
            <a:endParaRPr lang="fr-FR" sz="2800" b="1" dirty="0">
              <a:latin typeface="AppleGothic" charset="-127"/>
              <a:ea typeface="AppleGothic" charset="-127"/>
              <a:cs typeface="Apple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33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2840221" y="290527"/>
            <a:ext cx="6557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Notion </a:t>
            </a:r>
            <a:r>
              <a:rPr lang="fr-FR" sz="7200" b="1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de base</a:t>
            </a:r>
            <a:endParaRPr lang="fr-FR" sz="7200" b="1" dirty="0">
              <a:solidFill>
                <a:srgbClr val="121525"/>
              </a:solidFill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29908" y="1490856"/>
            <a:ext cx="8332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Inertie thermique </a:t>
            </a:r>
            <a:r>
              <a:rPr lang="fr-FR" sz="2800" dirty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d’une maison</a:t>
            </a:r>
            <a:r>
              <a:rPr lang="fr-FR" sz="2800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:</a:t>
            </a:r>
          </a:p>
          <a:p>
            <a:pPr algn="ctr"/>
            <a:endParaRPr lang="fr-FR" dirty="0">
              <a:solidFill>
                <a:srgbClr val="121525"/>
              </a:solidFill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Capacité </a:t>
            </a:r>
            <a:r>
              <a:rPr lang="fr-FR" sz="2000" dirty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d’un matériau à accumuler la chaleur puis à la restituer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379" y="2903920"/>
            <a:ext cx="6428807" cy="31903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59300" y="4229100"/>
            <a:ext cx="342900" cy="116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635129" y="4229100"/>
            <a:ext cx="342900" cy="116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30344" y="6261015"/>
            <a:ext cx="2931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Source:http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www.cap-horizon.com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38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1413641" y="457200"/>
            <a:ext cx="9364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latin typeface="AppleGothic" charset="-127"/>
                <a:ea typeface="AppleGothic" charset="-127"/>
                <a:cs typeface="AppleGothic" charset="-127"/>
              </a:rPr>
              <a:t>Maisons en terre crue</a:t>
            </a:r>
            <a:endParaRPr lang="fr-FR" sz="7200" b="1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593" y="3075935"/>
            <a:ext cx="2943263" cy="191991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393653" y="5165635"/>
            <a:ext cx="293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Ancienne construction en terre pisée, Maroc</a:t>
            </a:r>
          </a:p>
          <a:p>
            <a:pPr algn="ctr"/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Crédit: Taroudant Tradition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801" y="3075935"/>
            <a:ext cx="2504557" cy="191176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71362" y="5170359"/>
            <a:ext cx="293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Maison contemporaine en pisé,</a:t>
            </a:r>
          </a:p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Etats-Unis </a:t>
            </a:r>
          </a:p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Source: </a:t>
            </a:r>
            <a:r>
              <a:rPr lang="fr-FR" sz="1200" dirty="0"/>
              <a:t>maison-</a:t>
            </a:r>
            <a:r>
              <a:rPr lang="fr-FR" sz="1200" dirty="0" err="1"/>
              <a:t>contemporaine.org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40" y="3084085"/>
            <a:ext cx="2728913" cy="191176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15944" y="5165635"/>
            <a:ext cx="293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Case traditionnelle africaine,</a:t>
            </a:r>
          </a:p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Madagascar</a:t>
            </a:r>
          </a:p>
          <a:p>
            <a:pPr algn="ctr"/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Source:http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www.foutapedia.org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5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2432622" y="434048"/>
            <a:ext cx="73267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ppleGothic" charset="-127"/>
                <a:ea typeface="AppleGothic" charset="-127"/>
                <a:cs typeface="AppleGothic" charset="-127"/>
              </a:rPr>
              <a:t>Histoire</a:t>
            </a:r>
            <a:endParaRPr lang="fr-FR" sz="1050" b="1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b="1" dirty="0" smtClean="0">
                <a:latin typeface="AppleGothic" charset="-127"/>
                <a:ea typeface="AppleGothic" charset="-127"/>
                <a:cs typeface="AppleGothic" charset="-127"/>
              </a:rPr>
              <a:t>Aujourd’hui, au moins 30 % des habitations sont construites à l’aide de la terre comme matériau de construction.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77916" y="1988335"/>
            <a:ext cx="70944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ppleGothic" charset="-127"/>
                <a:ea typeface="AppleGothic" charset="-127"/>
                <a:cs typeface="AppleGothic" charset="-127"/>
              </a:rPr>
              <a:t>L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es premières constructions en terre crue datent d’il y a </a:t>
            </a:r>
            <a:r>
              <a:rPr lang="is-IS" sz="2000" dirty="0" smtClean="0">
                <a:ea typeface="AppleGothic" charset="-127"/>
                <a:cs typeface="AppleGothic" charset="-127"/>
              </a:rPr>
              <a:t>…</a:t>
            </a:r>
            <a:endParaRPr lang="fr-FR" sz="2000" dirty="0" smtClean="0">
              <a:ea typeface="AppleGothic" charset="-127"/>
              <a:cs typeface="AppleGothic" charset="-127"/>
            </a:endParaRPr>
          </a:p>
          <a:p>
            <a:endParaRPr lang="fr-FR" sz="20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2000" dirty="0">
                <a:latin typeface="AppleGothic" charset="-127"/>
                <a:ea typeface="AppleGothic" charset="-127"/>
                <a:cs typeface="AppleGothic" charset="-127"/>
              </a:rPr>
              <a:t>	</a:t>
            </a:r>
            <a:endParaRPr lang="fr-FR" sz="20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	11 000 ans en Amérique</a:t>
            </a:r>
          </a:p>
          <a:p>
            <a:r>
              <a:rPr lang="fr-FR" sz="2000" dirty="0">
                <a:latin typeface="AppleGothic" charset="-127"/>
                <a:ea typeface="AppleGothic" charset="-127"/>
                <a:cs typeface="AppleGothic" charset="-127"/>
              </a:rPr>
              <a:t>	</a:t>
            </a:r>
            <a:endParaRPr lang="fr-FR" sz="20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2000" dirty="0">
                <a:latin typeface="AppleGothic" charset="-127"/>
                <a:ea typeface="AppleGothic" charset="-127"/>
                <a:cs typeface="AppleGothic" charset="-127"/>
              </a:rPr>
              <a:t>	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+ de 8 000 ans en Europe</a:t>
            </a:r>
          </a:p>
          <a:p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	8 000 ans en Afrique</a:t>
            </a:r>
          </a:p>
          <a:p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	3 500 ans en Asie</a:t>
            </a:r>
          </a:p>
          <a:p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581" y="3064423"/>
            <a:ext cx="4191470" cy="278458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984661" y="5969778"/>
            <a:ext cx="293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La Grande mosquée de </a:t>
            </a:r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Djenné, Mal</a:t>
            </a:r>
          </a:p>
          <a:p>
            <a:pPr algn="ctr"/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Source: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www.mosquee-lyon.org</a:t>
            </a:r>
            <a:r>
              <a:rPr lang="fr-FR" sz="1200" dirty="0" err="1" smtClean="0">
                <a:latin typeface="AppleGothic" charset="-127"/>
                <a:ea typeface="AppleGothic" charset="-127"/>
                <a:cs typeface="AppleGothic" charset="-127"/>
              </a:rPr>
              <a:t>i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7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2006162" y="624709"/>
            <a:ext cx="81796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Composition</a:t>
            </a:r>
            <a:endParaRPr lang="fr-FR" b="1" dirty="0" smtClean="0">
              <a:solidFill>
                <a:srgbClr val="121525"/>
              </a:solidFill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b="1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La terre crue est un matériau minéral granulaire (composite)</a:t>
            </a:r>
          </a:p>
          <a:p>
            <a:pPr algn="ctr"/>
            <a:endParaRPr lang="fr-FR" sz="2800" b="1" dirty="0">
              <a:solidFill>
                <a:srgbClr val="FFFF00"/>
              </a:solidFill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89000" y="2674594"/>
            <a:ext cx="655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Argile : Assure la cohésion de la matière (15 à 18 %)</a:t>
            </a:r>
          </a:p>
          <a:p>
            <a:endParaRPr lang="fr-FR" sz="2000" dirty="0" smtClean="0">
              <a:solidFill>
                <a:srgbClr val="121525"/>
              </a:solidFill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2000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Limon ( 10 à 28 %)</a:t>
            </a:r>
          </a:p>
          <a:p>
            <a:endParaRPr lang="fr-FR" sz="2000" dirty="0" smtClean="0">
              <a:solidFill>
                <a:srgbClr val="121525"/>
              </a:solidFill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2000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Sable: Squelette de la terre(50 à 75 %)</a:t>
            </a:r>
          </a:p>
          <a:p>
            <a:endParaRPr lang="fr-FR" sz="2000" dirty="0">
              <a:solidFill>
                <a:srgbClr val="121525"/>
              </a:solidFill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2000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Matière organique ( </a:t>
            </a:r>
            <a:r>
              <a:rPr lang="fr-FR" sz="2000" dirty="0" err="1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maximun</a:t>
            </a:r>
            <a:r>
              <a:rPr lang="fr-FR" sz="2000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 3 %)</a:t>
            </a:r>
          </a:p>
          <a:p>
            <a:endParaRPr lang="fr-FR" sz="2000" dirty="0">
              <a:solidFill>
                <a:srgbClr val="121525"/>
              </a:solidFill>
              <a:latin typeface="AppleGothic" charset="-127"/>
              <a:ea typeface="AppleGothic" charset="-127"/>
              <a:cs typeface="AppleGothic" charset="-127"/>
            </a:endParaRPr>
          </a:p>
          <a:p>
            <a:r>
              <a:rPr lang="fr-FR" sz="2000" dirty="0" smtClean="0">
                <a:solidFill>
                  <a:srgbClr val="121525"/>
                </a:solidFill>
                <a:latin typeface="AppleGothic" charset="-127"/>
                <a:ea typeface="AppleGothic" charset="-127"/>
                <a:cs typeface="AppleGothic" charset="-127"/>
              </a:rPr>
              <a:t>Eau</a:t>
            </a:r>
          </a:p>
          <a:p>
            <a:endParaRPr lang="fr-FR" sz="2000" dirty="0">
              <a:solidFill>
                <a:srgbClr val="121525"/>
              </a:solidFill>
              <a:latin typeface="AppleGothic" charset="-127"/>
              <a:ea typeface="AppleGothic" charset="-127"/>
              <a:cs typeface="AppleGothic" charset="-127"/>
            </a:endParaRPr>
          </a:p>
          <a:p>
            <a:endParaRPr lang="fr-FR" sz="2000" dirty="0">
              <a:solidFill>
                <a:srgbClr val="121525"/>
              </a:solidFill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300" y="2674594"/>
            <a:ext cx="2641600" cy="31877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496300" y="6036981"/>
            <a:ext cx="2931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Source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www.agr.gc.ca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03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3904372" y="305951"/>
            <a:ext cx="4383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ppleGothic" charset="-127"/>
                <a:ea typeface="AppleGothic" charset="-127"/>
                <a:cs typeface="AppleGothic" charset="-127"/>
              </a:rPr>
              <a:t>Propriétés de la terre crue</a:t>
            </a:r>
            <a:endParaRPr lang="fr-FR" sz="2800" b="1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80288" y="3429000"/>
            <a:ext cx="7031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charset="0"/>
              <a:buChar char="•"/>
            </a:pP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Bon régulateur de l’humidité ( perméable à l’eau )</a:t>
            </a:r>
          </a:p>
          <a:p>
            <a:pPr algn="ctr"/>
            <a:endParaRPr lang="fr-FR" sz="20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Climatiseur naturel</a:t>
            </a:r>
          </a:p>
          <a:p>
            <a:pPr algn="ctr"/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Bonne inertie thermique</a:t>
            </a:r>
          </a:p>
          <a:p>
            <a:pPr marL="342900" indent="-342900" algn="ctr">
              <a:buFont typeface="Arial" charset="0"/>
              <a:buChar char="•"/>
            </a:pPr>
            <a:endParaRPr lang="fr-FR" sz="2000" dirty="0">
              <a:latin typeface="AppleGothic" charset="-127"/>
              <a:ea typeface="AppleGothic" charset="-127"/>
              <a:cs typeface="AppleGothic" charset="-127"/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Bon isolant phonétique </a:t>
            </a:r>
          </a:p>
          <a:p>
            <a:pPr algn="ctr"/>
            <a:endParaRPr lang="fr-FR" sz="20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fr-FR" sz="2000" dirty="0" err="1" smtClean="0">
                <a:latin typeface="AppleGothic" charset="-127"/>
                <a:ea typeface="AppleGothic" charset="-127"/>
                <a:cs typeface="AppleGothic" charset="-127"/>
              </a:rPr>
              <a:t>R</a:t>
            </a:r>
            <a:r>
              <a:rPr lang="fr-FR" sz="2000" baseline="-25000" dirty="0" err="1" smtClean="0">
                <a:latin typeface="AppleGothic" charset="-127"/>
                <a:ea typeface="AppleGothic" charset="-127"/>
                <a:cs typeface="AppleGothic" charset="-127"/>
              </a:rPr>
              <a:t>c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= 25 </a:t>
            </a:r>
            <a:r>
              <a:rPr lang="fr-FR" sz="2000" dirty="0" err="1" smtClean="0">
                <a:latin typeface="AppleGothic" charset="-127"/>
                <a:ea typeface="AppleGothic" charset="-127"/>
                <a:cs typeface="AppleGothic" charset="-127"/>
              </a:rPr>
              <a:t>MPa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, R</a:t>
            </a:r>
            <a:r>
              <a:rPr lang="fr-FR" sz="2000" baseline="-25000" dirty="0" smtClean="0">
                <a:latin typeface="AppleGothic" charset="-127"/>
                <a:ea typeface="AppleGothic" charset="-127"/>
                <a:cs typeface="AppleGothic" charset="-127"/>
              </a:rPr>
              <a:t>É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= 10 000 </a:t>
            </a:r>
            <a:r>
              <a:rPr lang="fr-FR" sz="2000" dirty="0" err="1" smtClean="0">
                <a:latin typeface="AppleGothic" charset="-127"/>
                <a:ea typeface="AppleGothic" charset="-127"/>
                <a:cs typeface="AppleGothic" charset="-127"/>
              </a:rPr>
              <a:t>MPa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, R</a:t>
            </a:r>
            <a:r>
              <a:rPr lang="fr-FR" sz="2000" baseline="-25000" dirty="0" smtClean="0">
                <a:latin typeface="AppleGothic" charset="-127"/>
                <a:ea typeface="AppleGothic" charset="-127"/>
                <a:cs typeface="AppleGothic" charset="-127"/>
              </a:rPr>
              <a:t>T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= 3 </a:t>
            </a:r>
            <a:r>
              <a:rPr lang="fr-FR" sz="2000" dirty="0" err="1" smtClean="0">
                <a:latin typeface="AppleGothic" charset="-127"/>
                <a:ea typeface="AppleGothic" charset="-127"/>
                <a:cs typeface="AppleGothic" charset="-127"/>
              </a:rPr>
              <a:t>MPa</a:t>
            </a:r>
            <a:endParaRPr lang="fr-FR" sz="2000" dirty="0" smtClean="0"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08" y="1054649"/>
            <a:ext cx="4096974" cy="17272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04678" y="2862322"/>
            <a:ext cx="311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Feuillets d’argile</a:t>
            </a:r>
          </a:p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Source: http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www.sbd.ulg.ac.be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8641" y="1060619"/>
            <a:ext cx="3225799" cy="172123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017243" y="2822496"/>
            <a:ext cx="3197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smtClean="0">
                <a:latin typeface="AppleGothic" charset="-127"/>
                <a:ea typeface="AppleGothic" charset="-127"/>
                <a:cs typeface="AppleGothic" charset="-127"/>
              </a:rPr>
              <a:t>Ponts capillaires entre feuillets d’argile</a:t>
            </a:r>
          </a:p>
          <a:p>
            <a:pPr algn="ctr"/>
            <a:r>
              <a:rPr lang="fr-FR" sz="1200" dirty="0" err="1" smtClean="0">
                <a:latin typeface="AppleGothic" charset="-127"/>
                <a:ea typeface="AppleGothic" charset="-127"/>
                <a:cs typeface="AppleGothic" charset="-127"/>
              </a:rPr>
              <a:t>Source:http</a:t>
            </a:r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://</a:t>
            </a:r>
            <a:r>
              <a:rPr lang="fr-FR" sz="1200" dirty="0" err="1" smtClean="0">
                <a:latin typeface="AppleGothic" charset="-127"/>
                <a:ea typeface="AppleGothic" charset="-127"/>
                <a:cs typeface="AppleGothic" charset="-127"/>
              </a:rPr>
              <a:t>www.sbd.ulg.ac.be</a:t>
            </a:r>
            <a:endParaRPr lang="fr-FR" sz="1200" dirty="0" smtClean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46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479625" y="408447"/>
            <a:ext cx="7232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ppleGothic" charset="-127"/>
                <a:ea typeface="AppleGothic" charset="-127"/>
                <a:cs typeface="AppleGothic" charset="-127"/>
              </a:rPr>
              <a:t>Techniques de construction de la terre crue</a:t>
            </a:r>
            <a:endParaRPr lang="fr-FR" sz="2800" b="1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20288" y="4249662"/>
            <a:ext cx="2528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ppleGothic" charset="-127"/>
                <a:ea typeface="AppleGothic" charset="-127"/>
                <a:cs typeface="AppleGothic" charset="-127"/>
              </a:rPr>
              <a:t>La technique du pisé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176" y="4586491"/>
            <a:ext cx="3530600" cy="18486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179" y="2680897"/>
            <a:ext cx="2679700" cy="242787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81309" y="2268297"/>
            <a:ext cx="2903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ppleGothic" charset="-127"/>
                <a:ea typeface="AppleGothic" charset="-127"/>
                <a:cs typeface="AppleGothic" charset="-127"/>
              </a:rPr>
              <a:t>La technique du torchis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13" y="1485402"/>
            <a:ext cx="2973674" cy="237519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195990" y="1089174"/>
            <a:ext cx="3099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ppleGothic" charset="-127"/>
                <a:ea typeface="AppleGothic" charset="-127"/>
                <a:cs typeface="AppleGothic" charset="-127"/>
              </a:rPr>
              <a:t>La technique de la bauge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046" y="2668407"/>
            <a:ext cx="3239812" cy="240542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884746" y="2268297"/>
            <a:ext cx="2122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ppleGothic" charset="-127"/>
                <a:ea typeface="AppleGothic" charset="-127"/>
                <a:cs typeface="AppleGothic" charset="-127"/>
              </a:rPr>
              <a:t>Briques d’Adobe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4429" y="5233802"/>
            <a:ext cx="319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Source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: http://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surlapaille.canalblog.com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87878" y="3881329"/>
            <a:ext cx="3197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Source:http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://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www.c-wibaux-ecoarchitecte.fr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496155" y="5224943"/>
            <a:ext cx="3197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ppleGothic" charset="-127"/>
                <a:ea typeface="AppleGothic" charset="-127"/>
                <a:cs typeface="AppleGothic" charset="-127"/>
              </a:rPr>
              <a:t>Crédit:Phillipe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 Martinez, (CNRS, UMR8546)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098288" y="6435020"/>
            <a:ext cx="3197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Source:http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://fais-et-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ris.fr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 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15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2341536" y="422940"/>
            <a:ext cx="7508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ppleGothic" charset="-127"/>
                <a:ea typeface="AppleGothic" charset="-127"/>
                <a:cs typeface="AppleGothic" charset="-127"/>
              </a:rPr>
              <a:t>Activités à faire en classe</a:t>
            </a:r>
          </a:p>
          <a:p>
            <a:pPr algn="ctr"/>
            <a:endParaRPr lang="fr-FR" sz="2800" b="1" dirty="0">
              <a:latin typeface="AppleGothic" charset="-127"/>
              <a:ea typeface="AppleGothic" charset="-127"/>
              <a:cs typeface="AppleGothic" charset="-127"/>
            </a:endParaRP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Test de sédimentation de la terre ( Sciences et technologies)</a:t>
            </a:r>
          </a:p>
          <a:p>
            <a:pPr algn="ctr"/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Sculpture et modelage en argile ( Art plastique, 2</a:t>
            </a:r>
            <a:r>
              <a:rPr lang="fr-FR" sz="2000" baseline="30000" dirty="0" smtClean="0">
                <a:latin typeface="AppleGothic" charset="-127"/>
                <a:ea typeface="AppleGothic" charset="-127"/>
                <a:cs typeface="AppleGothic" charset="-127"/>
              </a:rPr>
              <a:t>e</a:t>
            </a:r>
            <a:r>
              <a:rPr lang="fr-FR" sz="2000" dirty="0" smtClean="0">
                <a:latin typeface="AppleGothic" charset="-127"/>
                <a:ea typeface="AppleGothic" charset="-127"/>
                <a:cs typeface="AppleGothic" charset="-127"/>
              </a:rPr>
              <a:t> cycle)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562983"/>
              </p:ext>
            </p:extLst>
          </p:nvPr>
        </p:nvGraphicFramePr>
        <p:xfrm>
          <a:off x="431799" y="2415540"/>
          <a:ext cx="11328401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609"/>
                <a:gridCol w="2026692"/>
                <a:gridCol w="2794000"/>
                <a:gridCol w="4229100"/>
              </a:tblGrid>
              <a:tr h="642444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Cycle du secondaire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Univers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Concepts</a:t>
                      </a:r>
                      <a:r>
                        <a:rPr lang="fr-FR" sz="2000" b="0" baseline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généraux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Concepts</a:t>
                      </a:r>
                      <a:r>
                        <a:rPr lang="fr-FR" sz="2000" b="0" baseline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prescrits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/>
                </a:tc>
              </a:tr>
              <a:tr h="692031">
                <a:tc rowSpan="3"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1</a:t>
                      </a:r>
                      <a:r>
                        <a:rPr lang="fr-FR" sz="2000" b="0" baseline="3000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er</a:t>
                      </a: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Matériel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>
                    <a:solidFill>
                      <a:srgbClr val="D2D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Transformations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Solution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Séparation</a:t>
                      </a:r>
                      <a:r>
                        <a:rPr lang="fr-FR" sz="2000" b="0" baseline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des mélanges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/>
                </a:tc>
              </a:tr>
              <a:tr h="921768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Organisation 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>
                    <a:solidFill>
                      <a:srgbClr val="D2DE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Atome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Élément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Molécule</a:t>
                      </a:r>
                    </a:p>
                  </a:txBody>
                  <a:tcPr anchor="ctr">
                    <a:solidFill>
                      <a:srgbClr val="D2DEF0"/>
                    </a:solidFill>
                  </a:tcPr>
                </a:tc>
              </a:tr>
              <a:tr h="1250337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Terre</a:t>
                      </a:r>
                      <a:r>
                        <a:rPr lang="fr-FR" sz="2000" b="0" baseline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et espace</a:t>
                      </a:r>
                    </a:p>
                  </a:txBody>
                  <a:tcPr anchor="ctr">
                    <a:solidFill>
                      <a:srgbClr val="D2D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Caractéristiques</a:t>
                      </a:r>
                      <a:r>
                        <a:rPr lang="fr-FR" sz="2000" b="0" baseline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 générales de la terre</a:t>
                      </a:r>
                      <a:endParaRPr lang="fr-FR" sz="2000" b="0" dirty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</a:txBody>
                  <a:tcPr anchor="ctr">
                    <a:solidFill>
                      <a:srgbClr val="D2DE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fr-FR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Lithos</a:t>
                      </a:r>
                      <a:r>
                        <a:rPr lang="fr-CA" sz="2000" b="0" dirty="0" err="1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phère</a:t>
                      </a:r>
                      <a:endParaRPr lang="fr-CA" sz="2000" b="0" dirty="0" smtClean="0">
                        <a:latin typeface="AppleGothic" charset="-127"/>
                        <a:ea typeface="AppleGothic" charset="-127"/>
                        <a:cs typeface="AppleGothic" charset="-127"/>
                      </a:endParaRP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fr-CA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Types de roches (minéraux de base)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fr-CA" sz="2000" b="0" dirty="0" smtClean="0">
                          <a:latin typeface="AppleGothic" charset="-127"/>
                          <a:ea typeface="AppleGothic" charset="-127"/>
                          <a:cs typeface="AppleGothic" charset="-127"/>
                        </a:rPr>
                        <a:t>Types de sol</a:t>
                      </a:r>
                    </a:p>
                  </a:txBody>
                  <a:tcPr anchor="ctr">
                    <a:solidFill>
                      <a:srgbClr val="D2DEF0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497399" y="6211669"/>
            <a:ext cx="3197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latin typeface="AppleGothic" charset="-127"/>
                <a:ea typeface="AppleGothic" charset="-127"/>
                <a:cs typeface="AppleGothic" charset="-127"/>
              </a:rPr>
              <a:t>Source:http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://www1.mels.gouv.qc.ca/sections/</a:t>
            </a:r>
            <a:r>
              <a:rPr lang="fr-FR" sz="1200" dirty="0" err="1">
                <a:latin typeface="AppleGothic" charset="-127"/>
                <a:ea typeface="AppleGothic" charset="-127"/>
                <a:cs typeface="AppleGothic" charset="-127"/>
              </a:rPr>
              <a:t>programmeFormation</a:t>
            </a:r>
            <a:r>
              <a:rPr lang="fr-FR" sz="1200" dirty="0">
                <a:latin typeface="AppleGothic" charset="-127"/>
                <a:ea typeface="AppleGothic" charset="-127"/>
                <a:cs typeface="AppleGothic" charset="-127"/>
              </a:rPr>
              <a:t>/</a:t>
            </a:r>
          </a:p>
          <a:p>
            <a:pPr algn="ctr"/>
            <a:r>
              <a:rPr lang="fr-FR" sz="1200" dirty="0" smtClean="0">
                <a:latin typeface="AppleGothic" charset="-127"/>
                <a:ea typeface="AppleGothic" charset="-127"/>
                <a:cs typeface="AppleGothic" charset="-127"/>
              </a:rPr>
              <a:t> </a:t>
            </a:r>
            <a:endParaRPr lang="fr-FR" sz="1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04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1582</Words>
  <Application>Microsoft Macintosh PowerPoint</Application>
  <PresentationFormat>Grand écran</PresentationFormat>
  <Paragraphs>353</Paragraphs>
  <Slides>24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AppleGothic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Gabrielle Bourgie</dc:creator>
  <cp:lastModifiedBy>Gabrielle Bourgie</cp:lastModifiedBy>
  <cp:revision>165</cp:revision>
  <dcterms:created xsi:type="dcterms:W3CDTF">2016-03-10T23:04:27Z</dcterms:created>
  <dcterms:modified xsi:type="dcterms:W3CDTF">2016-04-14T21:18:32Z</dcterms:modified>
</cp:coreProperties>
</file>