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660"/>
  </p:normalViewPr>
  <p:slideViewPr>
    <p:cSldViewPr snapToGrid="0">
      <p:cViewPr varScale="1">
        <p:scale>
          <a:sx n="74" d="100"/>
          <a:sy n="74" d="100"/>
        </p:scale>
        <p:origin x="5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E36636D-D922-432D-A958-524484B5923D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F28FB93-0A08-4E7D-8E63-9EFA29F1E093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2" r:id="rId10"/>
    <p:sldLayoutId id="2147483853" r:id="rId11"/>
    <p:sldLayoutId id="2147483854" r:id="rId12"/>
    <p:sldLayoutId id="2147483855" r:id="rId13"/>
    <p:sldLayoutId id="2147483858" r:id="rId14"/>
    <p:sldLayoutId id="2147483859" r:id="rId15"/>
    <p:sldLayoutId id="2147483850" r:id="rId16"/>
    <p:sldLayoutId id="214748385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bateauxbois.over-blog.com/article-518930.html" TargetMode="External"/><Relationship Id="rId13" Type="http://schemas.openxmlformats.org/officeDocument/2006/relationships/hyperlink" Target="http://archsubgras.free.fr/pnavancien.html#+vxbateaux" TargetMode="External"/><Relationship Id="rId3" Type="http://schemas.openxmlformats.org/officeDocument/2006/relationships/hyperlink" Target="http://www.sciencedirect.com.acces.bibl.ulaval.ca/science/article/pii/S0010938X68901984#f" TargetMode="External"/><Relationship Id="rId7" Type="http://schemas.openxmlformats.org/officeDocument/2006/relationships/hyperlink" Target="http://www.bois.com/construire/bois-materiau/bois-moule" TargetMode="External"/><Relationship Id="rId12" Type="http://schemas.openxmlformats.org/officeDocument/2006/relationships/hyperlink" Target="http://www.materiatech-carma.net/html/pdf/clubmat22%20cray%20valley.pdf" TargetMode="External"/><Relationship Id="rId2" Type="http://schemas.openxmlformats.org/officeDocument/2006/relationships/hyperlink" Target="http://www.sciencedirect.com.acces.bibl.ulaval.ca/science/article/pii/001191648387127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Boat#Building_materials" TargetMode="External"/><Relationship Id="rId11" Type="http://schemas.openxmlformats.org/officeDocument/2006/relationships/hyperlink" Target="http://www.jeanduperrex.ch/Site/Aluminium.html" TargetMode="External"/><Relationship Id="rId5" Type="http://schemas.openxmlformats.org/officeDocument/2006/relationships/hyperlink" Target="http://www.historyworld.net/wrldhis/PlainTextHistories.asp?gtrack=pthc&amp;ParagraphID=agf1" TargetMode="External"/><Relationship Id="rId10" Type="http://schemas.openxmlformats.org/officeDocument/2006/relationships/hyperlink" Target="http://www.construiracier.fr/fileadmin/3_publications/pour_aller_plus_loin/articles-experts/Proprietes_physiques_de_l_acier.pdf" TargetMode="External"/><Relationship Id="rId4" Type="http://schemas.openxmlformats.org/officeDocument/2006/relationships/hyperlink" Target="http://www.sciencedirect.com.acces.bibl.ulaval.ca/science/article/pii/S0010938X68901984" TargetMode="External"/><Relationship Id="rId9" Type="http://schemas.openxmlformats.org/officeDocument/2006/relationships/hyperlink" Target="http://www.construiracier.fr/fileadmin/3_publications/pour_aller_plus_loin/articles-experts/La_microstructure_des_aciers.pdf" TargetMode="External"/><Relationship Id="rId14" Type="http://schemas.openxmlformats.org/officeDocument/2006/relationships/hyperlink" Target="http://www-labs.iro.umontreal.ca/~vaucher/History/Prehistoric_Craft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CA" sz="6000" dirty="0" smtClean="0"/>
              <a:t>Les </a:t>
            </a:r>
            <a:r>
              <a:rPr lang="en-CA" sz="6000" dirty="0" err="1" smtClean="0"/>
              <a:t>matériaux</a:t>
            </a:r>
            <a:r>
              <a:rPr lang="en-CA" sz="6000" dirty="0" smtClean="0"/>
              <a:t> </a:t>
            </a:r>
            <a:r>
              <a:rPr lang="en-CA" sz="6000" dirty="0" err="1" smtClean="0"/>
              <a:t>maritimes</a:t>
            </a:r>
            <a:endParaRPr lang="fr-CA" sz="6000" dirty="0"/>
          </a:p>
        </p:txBody>
      </p:sp>
    </p:spTree>
    <p:extLst>
      <p:ext uri="{BB962C8B-B14F-4D97-AF65-F5344CB8AC3E}">
        <p14:creationId xmlns:p14="http://schemas.microsoft.com/office/powerpoint/2010/main" val="71659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5003" y="373487"/>
            <a:ext cx="81394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40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Matériaux</a:t>
            </a:r>
            <a:r>
              <a:rPr lang="en-CA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40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maritimes</a:t>
            </a:r>
            <a:r>
              <a:rPr lang="en-CA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40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d’aujourd’hui</a:t>
            </a:r>
            <a:endParaRPr lang="fr-CA" sz="4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553973" y="2166610"/>
            <a:ext cx="2691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/>
              <a:t>Composites</a:t>
            </a:r>
            <a:endParaRPr lang="fr-CA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" t="1352" r="1973" b="1"/>
          <a:stretch/>
        </p:blipFill>
        <p:spPr>
          <a:xfrm>
            <a:off x="5223546" y="3047198"/>
            <a:ext cx="6435302" cy="345645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28034" y="3047198"/>
            <a:ext cx="474356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CA" dirty="0" smtClean="0"/>
              <a:t>Polyester </a:t>
            </a:r>
            <a:r>
              <a:rPr lang="en-CA" dirty="0" err="1" smtClean="0"/>
              <a:t>renforcé</a:t>
            </a:r>
            <a:r>
              <a:rPr lang="en-CA" dirty="0" smtClean="0"/>
              <a:t> de fibres de </a:t>
            </a:r>
            <a:r>
              <a:rPr lang="en-CA" dirty="0" err="1" smtClean="0"/>
              <a:t>verre</a:t>
            </a:r>
            <a:endParaRPr lang="en-CA" dirty="0" smtClean="0"/>
          </a:p>
          <a:p>
            <a:pPr marL="285750" indent="-285750">
              <a:buFontTx/>
              <a:buChar char="-"/>
            </a:pPr>
            <a:r>
              <a:rPr lang="en-CA" dirty="0" err="1" smtClean="0"/>
              <a:t>Rigidité</a:t>
            </a:r>
            <a:r>
              <a:rPr lang="en-CA" dirty="0" smtClean="0"/>
              <a:t> </a:t>
            </a:r>
            <a:r>
              <a:rPr lang="en-CA" dirty="0" err="1" smtClean="0"/>
              <a:t>atteignant</a:t>
            </a:r>
            <a:r>
              <a:rPr lang="en-CA" dirty="0" smtClean="0"/>
              <a:t> 15 </a:t>
            </a:r>
            <a:r>
              <a:rPr lang="en-CA" dirty="0" err="1" smtClean="0"/>
              <a:t>GPa</a:t>
            </a:r>
            <a:endParaRPr lang="en-CA" dirty="0" smtClean="0"/>
          </a:p>
          <a:p>
            <a:pPr marL="285750" indent="-285750">
              <a:buFontTx/>
              <a:buChar char="-"/>
            </a:pPr>
            <a:r>
              <a:rPr lang="en-CA" dirty="0" err="1" smtClean="0"/>
              <a:t>Très</a:t>
            </a:r>
            <a:r>
              <a:rPr lang="en-CA" dirty="0" smtClean="0"/>
              <a:t> </a:t>
            </a:r>
            <a:r>
              <a:rPr lang="en-CA" dirty="0" err="1" smtClean="0"/>
              <a:t>léger</a:t>
            </a:r>
            <a:r>
              <a:rPr lang="en-CA" dirty="0" smtClean="0"/>
              <a:t> (</a:t>
            </a:r>
            <a:r>
              <a:rPr lang="en-CA" dirty="0" err="1" smtClean="0"/>
              <a:t>densité</a:t>
            </a:r>
            <a:r>
              <a:rPr lang="en-CA" dirty="0" smtClean="0"/>
              <a:t> de </a:t>
            </a:r>
            <a:r>
              <a:rPr lang="en-CA" dirty="0"/>
              <a:t>1,6 g/cm</a:t>
            </a:r>
            <a:r>
              <a:rPr lang="en-CA" baseline="30000" dirty="0"/>
              <a:t>3</a:t>
            </a:r>
            <a:r>
              <a:rPr lang="en-CA" dirty="0" smtClean="0"/>
              <a:t>)</a:t>
            </a:r>
            <a:endParaRPr lang="en-CA" dirty="0" smtClean="0"/>
          </a:p>
          <a:p>
            <a:pPr marL="285750" indent="-285750">
              <a:buFontTx/>
              <a:buChar char="-"/>
            </a:pPr>
            <a:r>
              <a:rPr lang="en-CA" dirty="0" err="1" smtClean="0"/>
              <a:t>Recouvert</a:t>
            </a:r>
            <a:r>
              <a:rPr lang="en-CA" dirty="0" smtClean="0"/>
              <a:t> </a:t>
            </a:r>
            <a:r>
              <a:rPr lang="en-CA" dirty="0" err="1" smtClean="0"/>
              <a:t>d’une</a:t>
            </a:r>
            <a:r>
              <a:rPr lang="en-CA" dirty="0" smtClean="0"/>
              <a:t> </a:t>
            </a:r>
            <a:r>
              <a:rPr lang="en-CA" dirty="0" err="1" smtClean="0"/>
              <a:t>résine</a:t>
            </a:r>
            <a:r>
              <a:rPr lang="en-CA" dirty="0" smtClean="0"/>
              <a:t> </a:t>
            </a:r>
            <a:r>
              <a:rPr lang="en-CA" dirty="0" err="1" smtClean="0"/>
              <a:t>thermodurcissable</a:t>
            </a:r>
            <a:endParaRPr lang="en-CA" dirty="0" smtClean="0"/>
          </a:p>
          <a:p>
            <a:pPr marL="285750" indent="-285750">
              <a:buFontTx/>
              <a:buChar char="-"/>
            </a:pPr>
            <a:r>
              <a:rPr lang="en-CA" dirty="0" err="1" smtClean="0"/>
              <a:t>Matériau</a:t>
            </a:r>
            <a:r>
              <a:rPr lang="en-CA" dirty="0" smtClean="0"/>
              <a:t> </a:t>
            </a:r>
            <a:r>
              <a:rPr lang="en-CA" dirty="0" err="1" smtClean="0"/>
              <a:t>moins</a:t>
            </a:r>
            <a:r>
              <a:rPr lang="en-CA" dirty="0" smtClean="0"/>
              <a:t> durable que les </a:t>
            </a:r>
            <a:r>
              <a:rPr lang="en-CA" dirty="0" err="1" smtClean="0"/>
              <a:t>alliages</a:t>
            </a:r>
            <a:endParaRPr lang="en-CA" dirty="0" smtClean="0"/>
          </a:p>
          <a:p>
            <a:endParaRPr lang="en-CA" dirty="0" smtClean="0"/>
          </a:p>
          <a:p>
            <a:pPr marL="285750" indent="-285750">
              <a:buFontTx/>
              <a:buChar char="-"/>
            </a:pPr>
            <a:endParaRPr lang="en-CA" dirty="0" smtClean="0"/>
          </a:p>
          <a:p>
            <a:pPr marL="285750" indent="-285750">
              <a:buFontTx/>
              <a:buChar char="-"/>
            </a:pPr>
            <a:endParaRPr lang="en-CA" dirty="0" smtClean="0"/>
          </a:p>
          <a:p>
            <a:pPr marL="285750" indent="-285750">
              <a:buFontTx/>
              <a:buChar char="-"/>
            </a:pPr>
            <a:endParaRPr lang="fr-CA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995" y="1722008"/>
            <a:ext cx="6376853" cy="889203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9772093" y="2567594"/>
            <a:ext cx="37735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 smtClean="0"/>
              <a:t>Site du </a:t>
            </a:r>
            <a:r>
              <a:rPr lang="en-CA" sz="1100" dirty="0" err="1" smtClean="0"/>
              <a:t>cours</a:t>
            </a:r>
            <a:r>
              <a:rPr lang="en-CA" sz="1100" dirty="0" smtClean="0"/>
              <a:t> – Gérard </a:t>
            </a:r>
            <a:r>
              <a:rPr lang="en-CA" sz="1100" dirty="0" err="1" smtClean="0"/>
              <a:t>Charlet</a:t>
            </a:r>
            <a:endParaRPr lang="fr-CA" sz="1100" dirty="0"/>
          </a:p>
        </p:txBody>
      </p:sp>
    </p:spTree>
    <p:extLst>
      <p:ext uri="{BB962C8B-B14F-4D97-AF65-F5344CB8AC3E}">
        <p14:creationId xmlns:p14="http://schemas.microsoft.com/office/powerpoint/2010/main" val="1438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26" y="2279777"/>
            <a:ext cx="6907366" cy="3799051"/>
          </a:xfrm>
          <a:prstGeom prst="rect">
            <a:avLst/>
          </a:prstGeom>
          <a:ln w="2286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ZoneTexte 4"/>
          <p:cNvSpPr txBox="1"/>
          <p:nvPr/>
        </p:nvSpPr>
        <p:spPr>
          <a:xfrm>
            <a:off x="1737280" y="875763"/>
            <a:ext cx="8780658" cy="1406188"/>
          </a:xfrm>
          <a:prstGeom prst="blockArc">
            <a:avLst>
              <a:gd name="adj1" fmla="val 10776765"/>
              <a:gd name="adj2" fmla="val 0"/>
              <a:gd name="adj3" fmla="val 25000"/>
            </a:avLst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</a:t>
            </a:r>
            <a:r>
              <a:rPr lang="en-CA" sz="4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matériaux</a:t>
            </a:r>
            <a:r>
              <a:rPr lang="en-CA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4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maritimes</a:t>
            </a:r>
            <a:r>
              <a:rPr lang="en-CA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au </a:t>
            </a:r>
            <a:r>
              <a:rPr lang="en-CA" sz="4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secondaire</a:t>
            </a:r>
            <a:endParaRPr lang="fr-CA" sz="4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599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131392" y="490027"/>
            <a:ext cx="4752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 </a:t>
            </a:r>
            <a:r>
              <a:rPr lang="en-CA" sz="36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secondaire</a:t>
            </a:r>
            <a:endParaRPr lang="fr-CA" sz="3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004552" y="1970468"/>
            <a:ext cx="4301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 </a:t>
            </a:r>
          </a:p>
          <a:p>
            <a:pPr marL="285750" indent="-285750">
              <a:buFontTx/>
              <a:buChar char="-"/>
            </a:pPr>
            <a:endParaRPr lang="fr-CA" dirty="0"/>
          </a:p>
        </p:txBody>
      </p:sp>
      <p:sp>
        <p:nvSpPr>
          <p:cNvPr id="4" name="ZoneTexte 3"/>
          <p:cNvSpPr txBox="1"/>
          <p:nvPr/>
        </p:nvSpPr>
        <p:spPr>
          <a:xfrm>
            <a:off x="1004552" y="1965049"/>
            <a:ext cx="50871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err="1" smtClean="0"/>
              <a:t>Sujet</a:t>
            </a:r>
            <a:r>
              <a:rPr lang="en-CA" sz="2000" dirty="0" smtClean="0"/>
              <a:t> </a:t>
            </a:r>
            <a:r>
              <a:rPr lang="en-CA" sz="2000" dirty="0" err="1" smtClean="0"/>
              <a:t>vaste</a:t>
            </a:r>
            <a:r>
              <a:rPr lang="en-CA" sz="2000" dirty="0" smtClean="0"/>
              <a:t> qui </a:t>
            </a:r>
            <a:r>
              <a:rPr lang="en-CA" sz="2000" dirty="0" err="1" smtClean="0"/>
              <a:t>peut</a:t>
            </a:r>
            <a:r>
              <a:rPr lang="en-CA" sz="2000" dirty="0" smtClean="0"/>
              <a:t> toucher beaucoup de concepts </a:t>
            </a:r>
            <a:r>
              <a:rPr lang="en-CA" sz="2000" dirty="0" err="1" smtClean="0"/>
              <a:t>prescrits</a:t>
            </a:r>
            <a:r>
              <a:rPr lang="en-CA" sz="2000" dirty="0" smtClean="0"/>
              <a:t>, </a:t>
            </a:r>
            <a:r>
              <a:rPr lang="en-CA" sz="2000" dirty="0" err="1" smtClean="0"/>
              <a:t>notamment</a:t>
            </a:r>
            <a:r>
              <a:rPr lang="en-CA" sz="2000" dirty="0" smtClean="0"/>
              <a:t> </a:t>
            </a:r>
            <a:r>
              <a:rPr lang="en-CA" sz="2000" dirty="0" err="1" smtClean="0"/>
              <a:t>dans</a:t>
            </a:r>
            <a:r>
              <a:rPr lang="en-CA" sz="2000" dirty="0" smtClean="0"/>
              <a:t> </a:t>
            </a:r>
            <a:r>
              <a:rPr lang="en-CA" sz="2000" dirty="0" err="1" smtClean="0"/>
              <a:t>l’univers</a:t>
            </a:r>
            <a:r>
              <a:rPr lang="en-CA" sz="2000" dirty="0" smtClean="0"/>
              <a:t> </a:t>
            </a:r>
            <a:r>
              <a:rPr lang="en-CA" sz="2000" dirty="0" err="1" smtClean="0"/>
              <a:t>technologique</a:t>
            </a:r>
            <a:endParaRPr lang="fr-CA" sz="2000" dirty="0"/>
          </a:p>
        </p:txBody>
      </p:sp>
      <p:grpSp>
        <p:nvGrpSpPr>
          <p:cNvPr id="8" name="Groupe 7"/>
          <p:cNvGrpSpPr/>
          <p:nvPr/>
        </p:nvGrpSpPr>
        <p:grpSpPr>
          <a:xfrm>
            <a:off x="7112850" y="1912681"/>
            <a:ext cx="3528811" cy="1053680"/>
            <a:chOff x="7547020" y="1413715"/>
            <a:chExt cx="3528811" cy="1053680"/>
          </a:xfrm>
        </p:grpSpPr>
        <p:sp>
          <p:nvSpPr>
            <p:cNvPr id="6" name="Rectangle à coins arrondis 5"/>
            <p:cNvSpPr/>
            <p:nvPr/>
          </p:nvSpPr>
          <p:spPr>
            <a:xfrm>
              <a:off x="7547020" y="1413715"/>
              <a:ext cx="3528811" cy="1053680"/>
            </a:xfrm>
            <a:prstGeom prst="round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8139448" y="1700011"/>
              <a:ext cx="26144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 smtClean="0"/>
                <a:t>CONTRAINTES</a:t>
              </a:r>
              <a:endParaRPr lang="fr-CA" sz="2400" dirty="0"/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7106410" y="1927032"/>
            <a:ext cx="3857222" cy="1053680"/>
            <a:chOff x="2794715" y="2581330"/>
            <a:chExt cx="3857222" cy="1053680"/>
          </a:xfrm>
        </p:grpSpPr>
        <p:sp>
          <p:nvSpPr>
            <p:cNvPr id="9" name="Rectangle à coins arrondis 8"/>
            <p:cNvSpPr/>
            <p:nvPr/>
          </p:nvSpPr>
          <p:spPr>
            <a:xfrm>
              <a:off x="2794715" y="2581330"/>
              <a:ext cx="3528811" cy="105368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2929943" y="2923504"/>
              <a:ext cx="37219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 smtClean="0"/>
                <a:t>PROPRIÉTÉS MÉCANIQUES</a:t>
              </a:r>
              <a:endParaRPr lang="fr-CA" dirty="0"/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7112851" y="1915001"/>
            <a:ext cx="3528811" cy="1053680"/>
            <a:chOff x="6581105" y="3054818"/>
            <a:chExt cx="3528811" cy="1053680"/>
          </a:xfrm>
        </p:grpSpPr>
        <p:sp>
          <p:nvSpPr>
            <p:cNvPr id="12" name="Rectangle à coins arrondis 11"/>
            <p:cNvSpPr/>
            <p:nvPr/>
          </p:nvSpPr>
          <p:spPr>
            <a:xfrm>
              <a:off x="6581105" y="3054818"/>
              <a:ext cx="3528811" cy="105368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7001815" y="3348507"/>
              <a:ext cx="30136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 smtClean="0"/>
                <a:t>MÉTALLURGIE</a:t>
              </a:r>
              <a:endParaRPr lang="fr-CA" sz="2400" dirty="0"/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7106408" y="1915001"/>
            <a:ext cx="3741310" cy="1053680"/>
            <a:chOff x="1558344" y="3989490"/>
            <a:chExt cx="3741310" cy="1053680"/>
          </a:xfrm>
        </p:grpSpPr>
        <p:sp>
          <p:nvSpPr>
            <p:cNvPr id="14" name="Rectangle à coins arrondis 13"/>
            <p:cNvSpPr/>
            <p:nvPr/>
          </p:nvSpPr>
          <p:spPr>
            <a:xfrm>
              <a:off x="1558344" y="3989490"/>
              <a:ext cx="3528811" cy="105368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1796601" y="4316275"/>
              <a:ext cx="35030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CAHIER DES CHARGES</a:t>
              </a:r>
              <a:endParaRPr lang="fr-CA" sz="2000" dirty="0"/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7112850" y="1915001"/>
            <a:ext cx="3850782" cy="1053680"/>
            <a:chOff x="1500387" y="4134567"/>
            <a:chExt cx="3850782" cy="1053680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1500387" y="4134567"/>
              <a:ext cx="3528811" cy="105368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2337512" y="4430574"/>
              <a:ext cx="3013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 smtClean="0"/>
                <a:t>SALINITÉ</a:t>
              </a:r>
              <a:endParaRPr lang="fr-CA" dirty="0"/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6993228" y="1910361"/>
            <a:ext cx="3654873" cy="1167689"/>
            <a:chOff x="3280029" y="4187418"/>
            <a:chExt cx="3528811" cy="1053680"/>
          </a:xfrm>
        </p:grpSpPr>
        <p:sp>
          <p:nvSpPr>
            <p:cNvPr id="13" name="Rectangle à coins arrondis 12"/>
            <p:cNvSpPr/>
            <p:nvPr/>
          </p:nvSpPr>
          <p:spPr>
            <a:xfrm>
              <a:off x="3280029" y="4187418"/>
              <a:ext cx="3528811" cy="1053680"/>
            </a:xfrm>
            <a:prstGeom prst="roundRect">
              <a:avLst/>
            </a:prstGeom>
            <a:solidFill>
              <a:schemeClr val="bg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3840258" y="4414478"/>
              <a:ext cx="26659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800" dirty="0" smtClean="0"/>
                <a:t>OXYDATION</a:t>
              </a:r>
              <a:endParaRPr lang="fr-CA" dirty="0"/>
            </a:p>
          </p:txBody>
        </p:sp>
      </p:grpSp>
      <p:sp>
        <p:nvSpPr>
          <p:cNvPr id="25" name="ZoneTexte 24"/>
          <p:cNvSpPr txBox="1"/>
          <p:nvPr/>
        </p:nvSpPr>
        <p:spPr>
          <a:xfrm>
            <a:off x="1004552" y="4446196"/>
            <a:ext cx="5215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La science </a:t>
            </a:r>
            <a:r>
              <a:rPr lang="en-CA" sz="2000" dirty="0" err="1" smtClean="0"/>
              <a:t>est</a:t>
            </a:r>
            <a:r>
              <a:rPr lang="en-CA" sz="2000" dirty="0" smtClean="0"/>
              <a:t> </a:t>
            </a:r>
            <a:r>
              <a:rPr lang="en-CA" sz="2000" dirty="0" err="1" smtClean="0"/>
              <a:t>nécessaire</a:t>
            </a:r>
            <a:r>
              <a:rPr lang="en-CA" sz="2000" dirty="0" smtClean="0"/>
              <a:t> à </a:t>
            </a:r>
            <a:r>
              <a:rPr lang="en-CA" sz="2000" dirty="0" err="1" smtClean="0"/>
              <a:t>l’avancée</a:t>
            </a:r>
            <a:r>
              <a:rPr lang="en-CA" sz="2000" dirty="0" smtClean="0"/>
              <a:t> </a:t>
            </a:r>
            <a:r>
              <a:rPr lang="en-CA" sz="2000" dirty="0" err="1" smtClean="0"/>
              <a:t>technologique</a:t>
            </a:r>
            <a:endParaRPr lang="fr-CA" sz="2000" dirty="0"/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287" y="3576199"/>
            <a:ext cx="4073431" cy="2707001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638" y="3451563"/>
            <a:ext cx="3092996" cy="3014093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973" y="3576199"/>
            <a:ext cx="4213538" cy="2796736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492" y="3404710"/>
            <a:ext cx="3952343" cy="3107798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683" y="1598482"/>
            <a:ext cx="4914026" cy="491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452844" y="2724672"/>
            <a:ext cx="1855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SAÉ</a:t>
            </a:r>
            <a:endParaRPr lang="fr-CA" sz="5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5791">
            <a:off x="4897786" y="721414"/>
            <a:ext cx="2136816" cy="251795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432" y="668240"/>
            <a:ext cx="3271767" cy="243858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80" y="3740767"/>
            <a:ext cx="2661337" cy="240194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033" y="3461335"/>
            <a:ext cx="3004645" cy="279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5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002601" y="556591"/>
            <a:ext cx="8186797" cy="1292463"/>
          </a:xfrm>
        </p:spPr>
        <p:txBody>
          <a:bodyPr>
            <a:normAutofit/>
          </a:bodyPr>
          <a:lstStyle/>
          <a:p>
            <a:r>
              <a:rPr lang="en-CA" dirty="0" smtClean="0"/>
              <a:t>Les </a:t>
            </a:r>
            <a:r>
              <a:rPr lang="en-CA" dirty="0" err="1" smtClean="0"/>
              <a:t>matériaux</a:t>
            </a:r>
            <a:r>
              <a:rPr lang="en-CA" dirty="0" smtClean="0"/>
              <a:t> </a:t>
            </a:r>
            <a:r>
              <a:rPr lang="en-CA" dirty="0" err="1" smtClean="0"/>
              <a:t>maritimes</a:t>
            </a:r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888" y="2275646"/>
            <a:ext cx="8790221" cy="362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3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940159" y="669702"/>
            <a:ext cx="106250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 smtClean="0"/>
              <a:t>- A </a:t>
            </a:r>
            <a:r>
              <a:rPr lang="en-CA" b="1" dirty="0"/>
              <a:t>comparison of the corrosion resistance of some higher-alloy stainless steels in seawater at 20–100°C </a:t>
            </a:r>
            <a:r>
              <a:rPr lang="en-CA" b="1" u="sng" dirty="0">
                <a:hlinkClick r:id="rId2"/>
              </a:rPr>
              <a:t>T. </a:t>
            </a:r>
            <a:r>
              <a:rPr lang="en-CA" b="1" u="sng" dirty="0" err="1">
                <a:hlinkClick r:id="rId2"/>
              </a:rPr>
              <a:t>Hodgkiess</a:t>
            </a:r>
            <a:r>
              <a:rPr lang="en-CA" b="1" dirty="0"/>
              <a:t>, </a:t>
            </a:r>
            <a:r>
              <a:rPr lang="en-CA" b="1" u="sng" dirty="0">
                <a:hlinkClick r:id="rId2"/>
              </a:rPr>
              <a:t>S. </a:t>
            </a:r>
            <a:r>
              <a:rPr lang="en-CA" b="1" u="sng" dirty="0" err="1">
                <a:hlinkClick r:id="rId2"/>
              </a:rPr>
              <a:t>Rigas</a:t>
            </a:r>
            <a:endParaRPr lang="fr-CA" b="1" dirty="0"/>
          </a:p>
          <a:p>
            <a:pPr marL="285750" indent="-285750">
              <a:buFontTx/>
              <a:buChar char="-"/>
            </a:pPr>
            <a:r>
              <a:rPr lang="fr-CA" b="1" dirty="0" smtClean="0"/>
              <a:t>Sur </a:t>
            </a:r>
            <a:r>
              <a:rPr lang="fr-CA" b="1" dirty="0"/>
              <a:t>le comportement des aciers inoxydables en </a:t>
            </a:r>
            <a:r>
              <a:rPr lang="fr-CA" b="1" dirty="0" err="1"/>
              <a:t>presence</a:t>
            </a:r>
            <a:r>
              <a:rPr lang="fr-CA" b="1" dirty="0"/>
              <a:t> d'eau de mer froide et chaude </a:t>
            </a:r>
            <a:r>
              <a:rPr lang="fr-CA" b="1" u="sng" baseline="30000" dirty="0">
                <a:hlinkClick r:id="rId3" tooltip="article footnote"/>
              </a:rPr>
              <a:t>†</a:t>
            </a:r>
            <a:r>
              <a:rPr lang="fr-CA" b="1" baseline="30000" dirty="0"/>
              <a:t> </a:t>
            </a:r>
            <a:r>
              <a:rPr lang="fr-CA" b="1" u="sng" dirty="0">
                <a:hlinkClick r:id="rId4"/>
              </a:rPr>
              <a:t>J.M. </a:t>
            </a:r>
            <a:r>
              <a:rPr lang="fr-CA" b="1" u="sng" dirty="0" err="1" smtClean="0">
                <a:hlinkClick r:id="rId4"/>
              </a:rPr>
              <a:t>Defranoux</a:t>
            </a:r>
            <a:endParaRPr lang="fr-CA" dirty="0" smtClean="0"/>
          </a:p>
          <a:p>
            <a:pPr marL="285750" indent="-285750">
              <a:buFontTx/>
              <a:buChar char="-"/>
            </a:pPr>
            <a:r>
              <a:rPr lang="fr-CA" dirty="0"/>
              <a:t>JEAN-LUC CHARVOLIN : Conception des pièces plastiques </a:t>
            </a:r>
            <a:r>
              <a:rPr lang="fr-CA" dirty="0" smtClean="0"/>
              <a:t>injectées</a:t>
            </a:r>
          </a:p>
          <a:p>
            <a:pPr marL="285750" indent="-285750">
              <a:buFontTx/>
              <a:buChar char="-"/>
            </a:pPr>
            <a:r>
              <a:rPr lang="en-CA" dirty="0"/>
              <a:t>Carter, Robert "Boat remains and maritime trade in the Persian Gulf during the sixth and fifth millennia </a:t>
            </a:r>
            <a:r>
              <a:rPr lang="en-CA" dirty="0" err="1"/>
              <a:t>BC"</a:t>
            </a:r>
            <a:r>
              <a:rPr lang="en-CA" i="1" dirty="0" err="1"/>
              <a:t>Antiquity</a:t>
            </a:r>
            <a:r>
              <a:rPr lang="en-CA" dirty="0"/>
              <a:t> Volume 80 No.307 March 2006 </a:t>
            </a:r>
            <a:endParaRPr lang="fr-CA" dirty="0"/>
          </a:p>
          <a:p>
            <a:r>
              <a:rPr lang="fr-CA" u="sng" dirty="0">
                <a:hlinkClick r:id="rId5"/>
              </a:rPr>
              <a:t>http://www.historyworld.net/wrldhis/PlainTextHistories.asp?gtrack=pthc&amp;ParagraphID=agf1</a:t>
            </a:r>
            <a:endParaRPr lang="fr-CA" dirty="0"/>
          </a:p>
          <a:p>
            <a:r>
              <a:rPr lang="fr-CA" u="sng" dirty="0">
                <a:hlinkClick r:id="rId6"/>
              </a:rPr>
              <a:t>https://en.wikipedia.org/wiki/Boat#Building_materials</a:t>
            </a:r>
            <a:endParaRPr lang="fr-CA" dirty="0"/>
          </a:p>
          <a:p>
            <a:r>
              <a:rPr lang="fr-CA" u="sng" dirty="0">
                <a:hlinkClick r:id="rId7"/>
              </a:rPr>
              <a:t>http://www.bois.com/construire/bois-materiau/bois-moule</a:t>
            </a:r>
            <a:endParaRPr lang="fr-CA" dirty="0"/>
          </a:p>
          <a:p>
            <a:r>
              <a:rPr lang="fr-CA" u="sng" dirty="0">
                <a:hlinkClick r:id="rId8"/>
              </a:rPr>
              <a:t>http://bateauxbois.over-blog.com/article-518930.html</a:t>
            </a:r>
            <a:endParaRPr lang="fr-CA" dirty="0"/>
          </a:p>
          <a:p>
            <a:r>
              <a:rPr lang="fr-CA" u="sng" dirty="0">
                <a:hlinkClick r:id="rId9"/>
              </a:rPr>
              <a:t>http://www.construiracier.fr/fileadmin/3_publications/pour_aller_plus_loin/articles-experts/La_microstructure_des_aciers.pdf</a:t>
            </a:r>
            <a:endParaRPr lang="fr-CA" dirty="0"/>
          </a:p>
          <a:p>
            <a:r>
              <a:rPr lang="fr-CA" u="sng" dirty="0">
                <a:hlinkClick r:id="rId10"/>
              </a:rPr>
              <a:t>http://www.construiracier.fr/fileadmin/3_publications/pour_aller_plus_loin/articles-experts/Proprietes_physiques_de_l_acier.pdf</a:t>
            </a:r>
            <a:endParaRPr lang="fr-CA" dirty="0"/>
          </a:p>
          <a:p>
            <a:r>
              <a:rPr lang="fr-CA" u="sng" dirty="0">
                <a:hlinkClick r:id="rId11"/>
              </a:rPr>
              <a:t>http://www.jeanduperrex.ch/Site/Aluminium.html</a:t>
            </a:r>
            <a:endParaRPr lang="fr-CA" dirty="0"/>
          </a:p>
          <a:p>
            <a:r>
              <a:rPr lang="fr-CA" u="sng" dirty="0">
                <a:hlinkClick r:id="rId12"/>
              </a:rPr>
              <a:t>http://www.materiatech-carma.net/html/pdf/clubmat22%20cray%20valley.pdf</a:t>
            </a:r>
            <a:endParaRPr lang="fr-CA" dirty="0"/>
          </a:p>
          <a:p>
            <a:r>
              <a:rPr lang="fr-CA" u="sng" dirty="0">
                <a:hlinkClick r:id="rId13"/>
              </a:rPr>
              <a:t>http://archsubgras.free.fr/pnavancien.html#+</a:t>
            </a:r>
            <a:r>
              <a:rPr lang="fr-CA" u="sng" dirty="0" smtClean="0">
                <a:hlinkClick r:id="rId13"/>
              </a:rPr>
              <a:t>vxbateaux</a:t>
            </a:r>
            <a:endParaRPr lang="fr-CA" u="sng" dirty="0" smtClean="0"/>
          </a:p>
          <a:p>
            <a:pPr marL="0" lvl="1"/>
            <a:r>
              <a:rPr lang="en-CA" u="sng" dirty="0">
                <a:hlinkClick r:id="rId14"/>
              </a:rPr>
              <a:t>http://www-labs.iro.umontreal.ca/~vaucher/History/Prehistoric_Craft/</a:t>
            </a:r>
            <a:endParaRPr lang="fr-CA" dirty="0"/>
          </a:p>
          <a:p>
            <a:endParaRPr lang="fr-CA" b="1" dirty="0"/>
          </a:p>
        </p:txBody>
      </p:sp>
    </p:spTree>
    <p:extLst>
      <p:ext uri="{BB962C8B-B14F-4D97-AF65-F5344CB8AC3E}">
        <p14:creationId xmlns:p14="http://schemas.microsoft.com/office/powerpoint/2010/main" val="3628942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0" y="443016"/>
            <a:ext cx="12192000" cy="105093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CA" sz="4800" dirty="0" smtClean="0"/>
              <a:t>Les </a:t>
            </a:r>
            <a:r>
              <a:rPr lang="en-CA" sz="4800" dirty="0" err="1" smtClean="0"/>
              <a:t>matériaux</a:t>
            </a:r>
            <a:r>
              <a:rPr lang="en-CA" sz="4800" dirty="0" smtClean="0"/>
              <a:t> </a:t>
            </a:r>
            <a:r>
              <a:rPr lang="en-CA" sz="4800" dirty="0" err="1" smtClean="0"/>
              <a:t>maritimes</a:t>
            </a:r>
            <a:endParaRPr lang="fr-CA" sz="4800" dirty="0"/>
          </a:p>
        </p:txBody>
      </p:sp>
      <p:sp>
        <p:nvSpPr>
          <p:cNvPr id="3" name="ZoneTexte 2"/>
          <p:cNvSpPr txBox="1"/>
          <p:nvPr/>
        </p:nvSpPr>
        <p:spPr>
          <a:xfrm>
            <a:off x="1493948" y="1648496"/>
            <a:ext cx="57568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 err="1" smtClean="0"/>
              <a:t>L’histoire</a:t>
            </a:r>
            <a:r>
              <a:rPr lang="en-CA" sz="2400" dirty="0" smtClean="0"/>
              <a:t> du transport maritime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 err="1" smtClean="0"/>
              <a:t>Préhistoire</a:t>
            </a:r>
            <a:r>
              <a:rPr lang="en-CA" dirty="0" smtClean="0"/>
              <a:t> </a:t>
            </a:r>
            <a:endParaRPr lang="en-CA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 err="1"/>
              <a:t>Âge</a:t>
            </a:r>
            <a:r>
              <a:rPr lang="en-CA" dirty="0"/>
              <a:t> de bronze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 err="1"/>
              <a:t>Antiquité</a:t>
            </a:r>
            <a:endParaRPr lang="en-CA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 err="1" smtClean="0"/>
              <a:t>Révolution</a:t>
            </a:r>
            <a:r>
              <a:rPr lang="en-CA" dirty="0" smtClean="0"/>
              <a:t> </a:t>
            </a:r>
            <a:r>
              <a:rPr lang="en-CA" dirty="0" err="1" smtClean="0"/>
              <a:t>industrielle</a:t>
            </a:r>
            <a:endParaRPr lang="en-CA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 smtClean="0"/>
              <a:t>Les </a:t>
            </a:r>
            <a:r>
              <a:rPr lang="en-CA" sz="2400" dirty="0" err="1" smtClean="0"/>
              <a:t>matériaux</a:t>
            </a:r>
            <a:r>
              <a:rPr lang="en-CA" sz="2400" dirty="0" smtClean="0"/>
              <a:t> </a:t>
            </a:r>
            <a:r>
              <a:rPr lang="en-CA" sz="2400" dirty="0" err="1" smtClean="0"/>
              <a:t>d’aujourd’hui</a:t>
            </a:r>
            <a:endParaRPr lang="en-CA" sz="2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 smtClean="0"/>
              <a:t>Bois</a:t>
            </a:r>
            <a:endParaRPr lang="en-CA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 err="1"/>
              <a:t>Acier</a:t>
            </a:r>
            <a:endParaRPr lang="en-CA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/>
              <a:t>Aluminium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 smtClean="0"/>
              <a:t>Composites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SAÉ</a:t>
            </a:r>
            <a:endParaRPr lang="en-CA" sz="2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335" y="3606889"/>
            <a:ext cx="4907338" cy="325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0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2715016" y="531715"/>
            <a:ext cx="12192000" cy="970450"/>
          </a:xfrm>
        </p:spPr>
        <p:txBody>
          <a:bodyPr>
            <a:normAutofit/>
          </a:bodyPr>
          <a:lstStyle/>
          <a:p>
            <a:r>
              <a:rPr lang="en-CA" sz="4800" dirty="0" err="1" smtClean="0"/>
              <a:t>Préhistoire</a:t>
            </a:r>
            <a:endParaRPr lang="fr-CA" sz="4800" dirty="0"/>
          </a:p>
        </p:txBody>
      </p:sp>
      <p:sp>
        <p:nvSpPr>
          <p:cNvPr id="4" name="ZoneTexte 3"/>
          <p:cNvSpPr txBox="1"/>
          <p:nvPr/>
        </p:nvSpPr>
        <p:spPr>
          <a:xfrm>
            <a:off x="2146293" y="1646063"/>
            <a:ext cx="534473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 smtClean="0"/>
              <a:t>Pirogue </a:t>
            </a:r>
            <a:r>
              <a:rPr lang="en-CA" sz="2400" dirty="0" err="1" smtClean="0"/>
              <a:t>monoxyle</a:t>
            </a:r>
            <a:endParaRPr lang="en-CA" sz="2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000" dirty="0" err="1" smtClean="0"/>
              <a:t>Perche</a:t>
            </a:r>
            <a:r>
              <a:rPr lang="en-CA" sz="2000" dirty="0" smtClean="0"/>
              <a:t> et </a:t>
            </a:r>
            <a:r>
              <a:rPr lang="en-CA" sz="2000" dirty="0" err="1" smtClean="0"/>
              <a:t>pagaie</a:t>
            </a:r>
            <a:r>
              <a:rPr lang="en-CA" sz="20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 err="1" smtClean="0"/>
              <a:t>Datation</a:t>
            </a:r>
            <a:r>
              <a:rPr lang="en-CA" sz="2400" dirty="0" smtClean="0"/>
              <a:t>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000" i="1" dirty="0" smtClean="0"/>
              <a:t>Homo </a:t>
            </a:r>
            <a:r>
              <a:rPr lang="en-CA" sz="2000" i="1" dirty="0" smtClean="0"/>
              <a:t>erectus</a:t>
            </a:r>
            <a:endParaRPr lang="en-CA" sz="2000" i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000" dirty="0" smtClean="0"/>
              <a:t>Gravures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000" dirty="0" smtClean="0"/>
              <a:t>France et Pays-Bas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535" y="4495531"/>
            <a:ext cx="7818378" cy="2072131"/>
          </a:xfrm>
          <a:prstGeom prst="rect">
            <a:avLst/>
          </a:prstGeom>
        </p:spPr>
      </p:pic>
      <p:pic>
        <p:nvPicPr>
          <p:cNvPr id="1026" name="Picture 2" descr="https://upload.wikimedia.org/wikipedia/commons/e/e4/Dugout_canoe_manner_boats_de_br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159" y="531715"/>
            <a:ext cx="4495889" cy="353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25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653710" y="685528"/>
            <a:ext cx="10353762" cy="970450"/>
          </a:xfrm>
        </p:spPr>
        <p:txBody>
          <a:bodyPr>
            <a:normAutofit/>
          </a:bodyPr>
          <a:lstStyle/>
          <a:p>
            <a:r>
              <a:rPr lang="en-CA" sz="4800" dirty="0" err="1" smtClean="0"/>
              <a:t>Âge</a:t>
            </a:r>
            <a:r>
              <a:rPr lang="en-CA" sz="4800" dirty="0" smtClean="0"/>
              <a:t> de bronze</a:t>
            </a:r>
            <a:endParaRPr lang="fr-CA" sz="4800" dirty="0"/>
          </a:p>
        </p:txBody>
      </p:sp>
      <p:sp>
        <p:nvSpPr>
          <p:cNvPr id="6" name="ZoneTexte 5"/>
          <p:cNvSpPr txBox="1"/>
          <p:nvPr/>
        </p:nvSpPr>
        <p:spPr>
          <a:xfrm>
            <a:off x="1807014" y="1655978"/>
            <a:ext cx="3432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 err="1" smtClean="0"/>
              <a:t>Bordage</a:t>
            </a:r>
            <a:r>
              <a:rPr lang="en-CA" sz="2400" dirty="0" smtClean="0"/>
              <a:t> </a:t>
            </a:r>
            <a:r>
              <a:rPr lang="en-CA" sz="2400" dirty="0" err="1" smtClean="0"/>
              <a:t>cousu</a:t>
            </a:r>
            <a:endParaRPr lang="en-CA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 smtClean="0"/>
              <a:t>Voile </a:t>
            </a:r>
            <a:r>
              <a:rPr lang="en-CA" sz="2400" dirty="0" err="1" smtClean="0"/>
              <a:t>rudimentaire</a:t>
            </a:r>
            <a:endParaRPr lang="fr-CA" sz="2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1" t="578" r="12801" b="-578"/>
          <a:stretch/>
        </p:blipFill>
        <p:spPr>
          <a:xfrm>
            <a:off x="6105976" y="640020"/>
            <a:ext cx="4638261" cy="229262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523959" y="3457425"/>
            <a:ext cx="32202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Antiquité</a:t>
            </a:r>
            <a:endParaRPr lang="fr-CA" sz="4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77" y="3457425"/>
            <a:ext cx="4939785" cy="288716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311924" y="4336145"/>
            <a:ext cx="3432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 err="1" smtClean="0"/>
              <a:t>Maîtrise</a:t>
            </a:r>
            <a:r>
              <a:rPr lang="en-CA" sz="2400" dirty="0" smtClean="0"/>
              <a:t> de la voile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 smtClean="0"/>
              <a:t>Utilisation du </a:t>
            </a:r>
            <a:r>
              <a:rPr lang="en-CA" sz="2400" dirty="0" err="1" smtClean="0"/>
              <a:t>fer</a:t>
            </a:r>
            <a:r>
              <a:rPr lang="en-CA" sz="2400" dirty="0" smtClean="0"/>
              <a:t> </a:t>
            </a:r>
            <a:endParaRPr lang="fr-CA" sz="2400" dirty="0"/>
          </a:p>
        </p:txBody>
      </p:sp>
    </p:spTree>
    <p:extLst>
      <p:ext uri="{BB962C8B-B14F-4D97-AF65-F5344CB8AC3E}">
        <p14:creationId xmlns:p14="http://schemas.microsoft.com/office/powerpoint/2010/main" val="180491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29" y="2685379"/>
            <a:ext cx="8179516" cy="3354812"/>
          </a:xfrm>
          <a:prstGeom prst="rect">
            <a:avLst/>
          </a:prstGeom>
          <a:ln w="2286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ectangle 3"/>
          <p:cNvSpPr/>
          <p:nvPr/>
        </p:nvSpPr>
        <p:spPr>
          <a:xfrm>
            <a:off x="3147656" y="294325"/>
            <a:ext cx="62664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4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r>
              <a:rPr lang="en-CA" sz="48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Saut</a:t>
            </a:r>
            <a:r>
              <a:rPr lang="en-CA" sz="4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48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dans</a:t>
            </a:r>
            <a:r>
              <a:rPr lang="en-CA" sz="4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 temps…</a:t>
            </a:r>
            <a:endParaRPr lang="fr-CA" sz="48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457513" y="1388107"/>
            <a:ext cx="564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err="1" smtClean="0"/>
              <a:t>Développement</a:t>
            </a:r>
            <a:r>
              <a:rPr lang="en-CA" dirty="0" smtClean="0"/>
              <a:t> des </a:t>
            </a:r>
            <a:r>
              <a:rPr lang="en-CA" dirty="0" err="1" smtClean="0"/>
              <a:t>outils</a:t>
            </a:r>
            <a:r>
              <a:rPr lang="en-CA" dirty="0" smtClean="0"/>
              <a:t> de navigation et </a:t>
            </a:r>
            <a:r>
              <a:rPr lang="en-CA" dirty="0" err="1" smtClean="0"/>
              <a:t>différentiation</a:t>
            </a:r>
            <a:r>
              <a:rPr lang="en-CA" dirty="0" smtClean="0"/>
              <a:t> des types de bateaux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14592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3346" y="617044"/>
            <a:ext cx="61268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48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Révolution</a:t>
            </a:r>
            <a:r>
              <a:rPr lang="en-CA" sz="4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48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industrielle</a:t>
            </a:r>
            <a:endParaRPr lang="fr-CA" sz="48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587525" y="2107775"/>
            <a:ext cx="32712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 err="1" smtClean="0"/>
              <a:t>Nouvelles</a:t>
            </a:r>
            <a:r>
              <a:rPr lang="en-CA" sz="2400" dirty="0" smtClean="0"/>
              <a:t> </a:t>
            </a:r>
            <a:r>
              <a:rPr lang="en-CA" sz="2400" dirty="0" err="1" smtClean="0"/>
              <a:t>méthodes</a:t>
            </a:r>
            <a:r>
              <a:rPr lang="en-CA" sz="2400" dirty="0" smtClean="0"/>
              <a:t> de propulsion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35" y="3598506"/>
            <a:ext cx="4659613" cy="242697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750216" y="2153941"/>
            <a:ext cx="41469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 smtClean="0"/>
              <a:t>Nouveaux </a:t>
            </a:r>
            <a:r>
              <a:rPr lang="en-CA" sz="2400" dirty="0" err="1" smtClean="0"/>
              <a:t>matériaux</a:t>
            </a:r>
            <a:endParaRPr lang="en-CA" sz="2400" dirty="0" smtClean="0"/>
          </a:p>
          <a:p>
            <a:endParaRPr lang="fr-CA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486" y="3083809"/>
            <a:ext cx="4418915" cy="332042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35" y="3148006"/>
            <a:ext cx="4668341" cy="343309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066" y="3083809"/>
            <a:ext cx="5169069" cy="346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5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3945" y="385224"/>
            <a:ext cx="78566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4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Matériaux</a:t>
            </a:r>
            <a:r>
              <a:rPr lang="en-CA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4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maritimes</a:t>
            </a:r>
            <a:r>
              <a:rPr lang="en-CA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4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d’aujourd’hui</a:t>
            </a:r>
            <a:endParaRPr lang="fr-CA" sz="4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3159" y="2164827"/>
            <a:ext cx="44991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 err="1" smtClean="0"/>
              <a:t>Nouvelles</a:t>
            </a:r>
            <a:r>
              <a:rPr lang="en-CA" sz="2400" dirty="0" smtClean="0"/>
              <a:t> technologies du bois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428" y="1803042"/>
            <a:ext cx="6861144" cy="465414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259932" y="3420765"/>
            <a:ext cx="2793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/>
              <a:t>Bois </a:t>
            </a:r>
            <a:r>
              <a:rPr lang="en-CA" sz="3200" dirty="0" err="1" smtClean="0"/>
              <a:t>moulé</a:t>
            </a:r>
            <a:endParaRPr lang="fr-CA" sz="32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428" y="1755109"/>
            <a:ext cx="6861144" cy="470207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428" y="1755109"/>
            <a:ext cx="6951296" cy="4715296"/>
          </a:xfrm>
          <a:prstGeom prst="rect">
            <a:avLst/>
          </a:prstGeom>
        </p:spPr>
      </p:pic>
      <p:grpSp>
        <p:nvGrpSpPr>
          <p:cNvPr id="11" name="Groupe 10"/>
          <p:cNvGrpSpPr/>
          <p:nvPr/>
        </p:nvGrpSpPr>
        <p:grpSpPr>
          <a:xfrm>
            <a:off x="666867" y="4145057"/>
            <a:ext cx="3980051" cy="1739956"/>
            <a:chOff x="702225" y="4130113"/>
            <a:chExt cx="3511965" cy="1739956"/>
          </a:xfrm>
        </p:grpSpPr>
        <p:sp>
          <p:nvSpPr>
            <p:cNvPr id="9" name="ZoneTexte 8"/>
            <p:cNvSpPr txBox="1"/>
            <p:nvPr/>
          </p:nvSpPr>
          <p:spPr>
            <a:xfrm>
              <a:off x="845226" y="4130113"/>
              <a:ext cx="32259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dirty="0" err="1" smtClean="0"/>
                <a:t>Moule</a:t>
              </a:r>
              <a:r>
                <a:rPr lang="en-CA" sz="2000" dirty="0" smtClean="0"/>
                <a:t> </a:t>
              </a:r>
              <a:r>
                <a:rPr lang="en-CA" sz="2000" dirty="0" err="1"/>
                <a:t>r</a:t>
              </a:r>
              <a:r>
                <a:rPr lang="en-CA" sz="2000" dirty="0" err="1" smtClean="0"/>
                <a:t>enforcé</a:t>
              </a:r>
              <a:r>
                <a:rPr lang="en-CA" sz="2000" dirty="0" smtClean="0"/>
                <a:t> de fibre de </a:t>
              </a:r>
              <a:r>
                <a:rPr lang="en-CA" sz="2000" dirty="0" err="1" smtClean="0"/>
                <a:t>verre</a:t>
              </a:r>
              <a:endParaRPr lang="fr-CA" sz="2000" dirty="0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702225" y="4669740"/>
              <a:ext cx="351196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CA" dirty="0" smtClean="0"/>
                <a:t>Résistance </a:t>
              </a:r>
              <a:r>
                <a:rPr lang="en-CA" dirty="0" err="1" smtClean="0"/>
                <a:t>élevée</a:t>
              </a:r>
              <a:r>
                <a:rPr lang="en-CA" dirty="0" smtClean="0"/>
                <a:t> à la rupture</a:t>
              </a:r>
            </a:p>
            <a:p>
              <a:pPr marL="285750" indent="-285750">
                <a:buFontTx/>
                <a:buChar char="-"/>
              </a:pPr>
              <a:r>
                <a:rPr lang="en-CA" dirty="0" err="1" smtClean="0"/>
                <a:t>Faible</a:t>
              </a:r>
              <a:r>
                <a:rPr lang="en-CA" dirty="0" smtClean="0"/>
                <a:t> </a:t>
              </a:r>
              <a:r>
                <a:rPr lang="en-CA" dirty="0" err="1" smtClean="0"/>
                <a:t>densité</a:t>
              </a:r>
              <a:r>
                <a:rPr lang="en-CA" dirty="0" smtClean="0"/>
                <a:t> (</a:t>
              </a:r>
              <a:r>
                <a:rPr lang="en-CA" dirty="0" err="1" smtClean="0"/>
                <a:t>autour</a:t>
              </a:r>
              <a:r>
                <a:rPr lang="en-CA" dirty="0" smtClean="0"/>
                <a:t> de 2,5 g/cm</a:t>
              </a:r>
              <a:r>
                <a:rPr lang="en-CA" baseline="30000" dirty="0" smtClean="0"/>
                <a:t>3</a:t>
              </a:r>
              <a:r>
                <a:rPr lang="en-CA" dirty="0" smtClean="0"/>
                <a:t>)</a:t>
              </a:r>
            </a:p>
            <a:p>
              <a:pPr marL="285750" indent="-285750">
                <a:buFontTx/>
                <a:buChar char="-"/>
              </a:pPr>
              <a:r>
                <a:rPr lang="en-CA" dirty="0" smtClean="0"/>
                <a:t>Bonne </a:t>
              </a:r>
              <a:r>
                <a:rPr lang="en-CA" dirty="0" err="1" smtClean="0"/>
                <a:t>inertie</a:t>
              </a:r>
              <a:r>
                <a:rPr lang="en-CA" dirty="0" smtClean="0"/>
                <a:t> </a:t>
              </a:r>
              <a:r>
                <a:rPr lang="en-CA" dirty="0" err="1" smtClean="0"/>
                <a:t>chimique</a:t>
              </a:r>
              <a:endParaRPr lang="fr-CA" dirty="0"/>
            </a:p>
          </p:txBody>
        </p:sp>
      </p:grpSp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070" y="1741889"/>
            <a:ext cx="6986654" cy="476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03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5003" y="373487"/>
            <a:ext cx="81394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40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Matériaux</a:t>
            </a:r>
            <a:r>
              <a:rPr lang="en-CA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40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maritimes</a:t>
            </a:r>
            <a:r>
              <a:rPr lang="en-CA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40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d’aujourd’hui</a:t>
            </a:r>
            <a:endParaRPr lang="fr-CA" sz="4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807" y="1818346"/>
            <a:ext cx="5660709" cy="405040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021237" y="1555877"/>
            <a:ext cx="27045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err="1" smtClean="0"/>
              <a:t>Acier</a:t>
            </a:r>
            <a:endParaRPr lang="en-CA" sz="3200" dirty="0" smtClean="0"/>
          </a:p>
          <a:p>
            <a:endParaRPr lang="fr-CA" sz="2000" dirty="0"/>
          </a:p>
        </p:txBody>
      </p:sp>
      <p:sp>
        <p:nvSpPr>
          <p:cNvPr id="6" name="ZoneTexte 5"/>
          <p:cNvSpPr txBox="1"/>
          <p:nvPr/>
        </p:nvSpPr>
        <p:spPr>
          <a:xfrm>
            <a:off x="334851" y="2177850"/>
            <a:ext cx="52469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CA" dirty="0" err="1" smtClean="0"/>
              <a:t>Matériau</a:t>
            </a:r>
            <a:r>
              <a:rPr lang="en-CA" dirty="0" smtClean="0"/>
              <a:t> le plus </a:t>
            </a:r>
            <a:r>
              <a:rPr lang="en-CA" dirty="0" err="1" smtClean="0"/>
              <a:t>répandu</a:t>
            </a:r>
            <a:r>
              <a:rPr lang="en-CA" dirty="0" smtClean="0"/>
              <a:t> </a:t>
            </a:r>
            <a:r>
              <a:rPr lang="en-CA" dirty="0" err="1" smtClean="0"/>
              <a:t>aujourd’hui</a:t>
            </a:r>
            <a:endParaRPr lang="en-CA" dirty="0" smtClean="0"/>
          </a:p>
          <a:p>
            <a:pPr marL="285750" indent="-285750">
              <a:buFontTx/>
              <a:buChar char="-"/>
            </a:pPr>
            <a:r>
              <a:rPr lang="en-CA" dirty="0" err="1" smtClean="0"/>
              <a:t>Densité</a:t>
            </a:r>
            <a:r>
              <a:rPr lang="en-CA" dirty="0" smtClean="0"/>
              <a:t> des </a:t>
            </a:r>
            <a:r>
              <a:rPr lang="en-CA" dirty="0" err="1" smtClean="0"/>
              <a:t>aciers</a:t>
            </a:r>
            <a:r>
              <a:rPr lang="en-CA" dirty="0" smtClean="0"/>
              <a:t> </a:t>
            </a:r>
            <a:r>
              <a:rPr lang="en-CA" dirty="0" err="1" smtClean="0"/>
              <a:t>varie</a:t>
            </a:r>
            <a:r>
              <a:rPr lang="en-CA" dirty="0" smtClean="0"/>
              <a:t> entre 7,75 et </a:t>
            </a:r>
            <a:r>
              <a:rPr lang="en-CA" dirty="0"/>
              <a:t>7,95 g/cm</a:t>
            </a:r>
            <a:r>
              <a:rPr lang="en-CA" baseline="30000" dirty="0"/>
              <a:t>3</a:t>
            </a:r>
            <a:endParaRPr lang="en-CA" dirty="0" smtClean="0"/>
          </a:p>
          <a:p>
            <a:pPr marL="285750" indent="-285750">
              <a:buFontTx/>
              <a:buChar char="-"/>
            </a:pPr>
            <a:r>
              <a:rPr lang="en-CA" dirty="0" err="1" smtClean="0"/>
              <a:t>Très</a:t>
            </a:r>
            <a:r>
              <a:rPr lang="en-CA" dirty="0" smtClean="0"/>
              <a:t> </a:t>
            </a:r>
            <a:r>
              <a:rPr lang="en-CA" dirty="0" err="1" smtClean="0"/>
              <a:t>rigide</a:t>
            </a:r>
            <a:r>
              <a:rPr lang="en-CA" dirty="0" smtClean="0"/>
              <a:t> (Module </a:t>
            </a:r>
            <a:r>
              <a:rPr lang="en-CA" dirty="0" err="1" smtClean="0"/>
              <a:t>d’élasticité</a:t>
            </a:r>
            <a:r>
              <a:rPr lang="en-CA" dirty="0" smtClean="0"/>
              <a:t> ≈ 210 </a:t>
            </a:r>
            <a:r>
              <a:rPr lang="en-CA" dirty="0" err="1" smtClean="0"/>
              <a:t>GPa</a:t>
            </a:r>
            <a:r>
              <a:rPr lang="en-CA" dirty="0" smtClean="0"/>
              <a:t>)</a:t>
            </a:r>
          </a:p>
          <a:p>
            <a:pPr marL="285750" indent="-285750">
              <a:buFontTx/>
              <a:buChar char="-"/>
            </a:pPr>
            <a:endParaRPr lang="en-CA" dirty="0" smtClean="0"/>
          </a:p>
          <a:p>
            <a:pPr marL="285750" indent="-285750">
              <a:buFontTx/>
              <a:buChar char="-"/>
            </a:pPr>
            <a:endParaRPr lang="fr-CA" dirty="0"/>
          </a:p>
        </p:txBody>
      </p:sp>
      <p:grpSp>
        <p:nvGrpSpPr>
          <p:cNvPr id="9" name="Groupe 8"/>
          <p:cNvGrpSpPr/>
          <p:nvPr/>
        </p:nvGrpSpPr>
        <p:grpSpPr>
          <a:xfrm>
            <a:off x="-4816698" y="6653316"/>
            <a:ext cx="5151549" cy="2670988"/>
            <a:chOff x="850006" y="3974511"/>
            <a:chExt cx="5151549" cy="2670988"/>
          </a:xfrm>
        </p:grpSpPr>
        <p:sp>
          <p:nvSpPr>
            <p:cNvPr id="7" name="Nuage 6"/>
            <p:cNvSpPr/>
            <p:nvPr/>
          </p:nvSpPr>
          <p:spPr>
            <a:xfrm>
              <a:off x="850006" y="3974511"/>
              <a:ext cx="5151549" cy="2670988"/>
            </a:xfrm>
            <a:prstGeom prst="cloud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1435993" y="4670153"/>
              <a:ext cx="43594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800" dirty="0" err="1" smtClean="0"/>
                <a:t>Alliage</a:t>
              </a:r>
              <a:r>
                <a:rPr lang="en-CA" sz="2800" dirty="0" smtClean="0"/>
                <a:t> de </a:t>
              </a:r>
              <a:r>
                <a:rPr lang="en-CA" sz="2800" dirty="0" err="1" smtClean="0"/>
                <a:t>fer</a:t>
              </a:r>
              <a:r>
                <a:rPr lang="en-CA" sz="2800" dirty="0" smtClean="0"/>
                <a:t> et de </a:t>
              </a:r>
              <a:r>
                <a:rPr lang="en-CA" sz="2800" dirty="0" err="1" smtClean="0"/>
                <a:t>carbone</a:t>
              </a:r>
              <a:endParaRPr lang="en-CA" sz="2400" dirty="0" smtClean="0"/>
            </a:p>
            <a:p>
              <a:r>
                <a:rPr lang="en-CA" sz="2400" dirty="0" smtClean="0"/>
                <a:t> </a:t>
              </a:r>
              <a:r>
                <a:rPr lang="en-CA" sz="2000" dirty="0" smtClean="0"/>
                <a:t>(Le </a:t>
              </a:r>
              <a:r>
                <a:rPr lang="en-CA" sz="2000" dirty="0" err="1" smtClean="0"/>
                <a:t>pourcentage</a:t>
              </a:r>
              <a:r>
                <a:rPr lang="en-CA" sz="2000" dirty="0" smtClean="0"/>
                <a:t> </a:t>
              </a:r>
              <a:r>
                <a:rPr lang="en-CA" sz="2000" dirty="0" err="1" smtClean="0"/>
                <a:t>massique</a:t>
              </a:r>
              <a:r>
                <a:rPr lang="en-CA" sz="2000" dirty="0" smtClean="0"/>
                <a:t> de </a:t>
              </a:r>
              <a:r>
                <a:rPr lang="en-CA" sz="2000" dirty="0" err="1" smtClean="0"/>
                <a:t>carbone</a:t>
              </a:r>
              <a:r>
                <a:rPr lang="en-CA" sz="2000" dirty="0" smtClean="0"/>
                <a:t> </a:t>
              </a:r>
              <a:r>
                <a:rPr lang="en-CA" sz="2000" dirty="0" err="1" smtClean="0"/>
                <a:t>doit</a:t>
              </a:r>
              <a:r>
                <a:rPr lang="en-CA" sz="2000" dirty="0" smtClean="0"/>
                <a:t> </a:t>
              </a:r>
              <a:r>
                <a:rPr lang="en-CA" sz="2000" dirty="0" err="1" smtClean="0"/>
                <a:t>être</a:t>
              </a:r>
              <a:r>
                <a:rPr lang="en-CA" sz="2000" dirty="0" smtClean="0"/>
                <a:t> entre 0,02% et 2% )</a:t>
              </a:r>
              <a:endParaRPr lang="fr-CA" sz="2000" dirty="0"/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561647" y="3661597"/>
            <a:ext cx="4725970" cy="2659717"/>
            <a:chOff x="561647" y="3661597"/>
            <a:chExt cx="4725970" cy="2659717"/>
          </a:xfrm>
        </p:grpSpPr>
        <p:sp>
          <p:nvSpPr>
            <p:cNvPr id="10" name="ZoneTexte 9"/>
            <p:cNvSpPr txBox="1"/>
            <p:nvPr/>
          </p:nvSpPr>
          <p:spPr>
            <a:xfrm>
              <a:off x="1219200" y="3661597"/>
              <a:ext cx="35066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 err="1" smtClean="0"/>
                <a:t>Problème</a:t>
              </a:r>
              <a:r>
                <a:rPr lang="en-CA" sz="2400" dirty="0" smtClean="0"/>
                <a:t> de corrosion?</a:t>
              </a:r>
              <a:endParaRPr lang="fr-CA" sz="2400" dirty="0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561647" y="4289989"/>
              <a:ext cx="4725970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CA" dirty="0" smtClean="0"/>
                <a:t>Premier bateau </a:t>
              </a:r>
              <a:r>
                <a:rPr lang="en-CA" dirty="0" err="1" smtClean="0"/>
                <a:t>en</a:t>
              </a:r>
              <a:r>
                <a:rPr lang="en-CA" dirty="0" smtClean="0"/>
                <a:t> </a:t>
              </a:r>
              <a:r>
                <a:rPr lang="en-CA" dirty="0" err="1" smtClean="0"/>
                <a:t>acier</a:t>
              </a:r>
              <a:r>
                <a:rPr lang="en-CA" dirty="0" smtClean="0"/>
                <a:t> </a:t>
              </a:r>
              <a:r>
                <a:rPr lang="en-CA" dirty="0" err="1" smtClean="0"/>
                <a:t>inoxydable</a:t>
              </a:r>
              <a:r>
                <a:rPr lang="en-CA" dirty="0" smtClean="0"/>
                <a:t> </a:t>
              </a:r>
              <a:r>
                <a:rPr lang="en-CA" dirty="0" err="1" smtClean="0"/>
                <a:t>en</a:t>
              </a:r>
              <a:r>
                <a:rPr lang="en-CA" dirty="0" smtClean="0"/>
                <a:t> 1966</a:t>
              </a:r>
            </a:p>
            <a:p>
              <a:pPr marL="285750" indent="-285750">
                <a:buFontTx/>
                <a:buChar char="-"/>
              </a:pPr>
              <a:r>
                <a:rPr lang="en-CA" dirty="0" err="1" smtClean="0"/>
                <a:t>Ajout</a:t>
              </a:r>
              <a:r>
                <a:rPr lang="en-CA" dirty="0" smtClean="0"/>
                <a:t> </a:t>
              </a:r>
              <a:r>
                <a:rPr lang="en-CA" dirty="0" err="1" smtClean="0"/>
                <a:t>d’éléments</a:t>
              </a:r>
              <a:r>
                <a:rPr lang="en-CA" dirty="0" smtClean="0"/>
                <a:t> </a:t>
              </a:r>
              <a:r>
                <a:rPr lang="en-CA" dirty="0" err="1" smtClean="0"/>
                <a:t>d’alliage</a:t>
              </a:r>
              <a:r>
                <a:rPr lang="en-CA" dirty="0" smtClean="0"/>
                <a:t> </a:t>
              </a:r>
            </a:p>
            <a:p>
              <a:pPr marL="742950" lvl="1" indent="-285750">
                <a:buFontTx/>
                <a:buChar char="-"/>
              </a:pPr>
              <a:r>
                <a:rPr lang="en-CA" dirty="0" smtClean="0"/>
                <a:t>Minimum de 10,5% m/m de chrome</a:t>
              </a:r>
            </a:p>
            <a:p>
              <a:pPr marL="285750" indent="-285750">
                <a:buFontTx/>
                <a:buChar char="-"/>
              </a:pPr>
              <a:r>
                <a:rPr lang="en-CA" dirty="0" err="1" smtClean="0"/>
                <a:t>Molybdène</a:t>
              </a:r>
              <a:r>
                <a:rPr lang="en-CA" dirty="0" smtClean="0"/>
                <a:t> </a:t>
              </a:r>
              <a:r>
                <a:rPr lang="en-CA" dirty="0" err="1" smtClean="0"/>
                <a:t>améliore</a:t>
              </a:r>
              <a:r>
                <a:rPr lang="en-CA" dirty="0" smtClean="0"/>
                <a:t> la résistance à la corrosion (AISI 316 et AISI 316L)</a:t>
              </a:r>
            </a:p>
            <a:p>
              <a:pPr marL="285750" indent="-285750">
                <a:buFontTx/>
                <a:buChar char="-"/>
              </a:pPr>
              <a:r>
                <a:rPr lang="en-CA" dirty="0" err="1" smtClean="0"/>
                <a:t>Coût</a:t>
              </a:r>
              <a:r>
                <a:rPr lang="en-CA" dirty="0" smtClean="0"/>
                <a:t> </a:t>
              </a:r>
              <a:r>
                <a:rPr lang="en-CA" dirty="0" err="1" smtClean="0"/>
                <a:t>élevé</a:t>
              </a:r>
              <a:r>
                <a:rPr lang="en-CA" dirty="0" smtClean="0"/>
                <a:t>, </a:t>
              </a:r>
              <a:r>
                <a:rPr lang="en-CA" dirty="0" err="1" smtClean="0"/>
                <a:t>donc</a:t>
              </a:r>
              <a:r>
                <a:rPr lang="en-CA" dirty="0" smtClean="0"/>
                <a:t> </a:t>
              </a:r>
              <a:r>
                <a:rPr lang="en-CA" dirty="0" err="1" smtClean="0"/>
                <a:t>peu</a:t>
              </a:r>
              <a:r>
                <a:rPr lang="en-CA" dirty="0" smtClean="0"/>
                <a:t> </a:t>
              </a:r>
              <a:r>
                <a:rPr lang="en-CA" dirty="0" err="1" smtClean="0"/>
                <a:t>utilisé</a:t>
              </a:r>
              <a:endParaRPr lang="en-CA" dirty="0"/>
            </a:p>
            <a:p>
              <a:pPr marL="285750" indent="-285750">
                <a:buFontTx/>
                <a:buChar char="-"/>
              </a:pPr>
              <a:endParaRPr lang="fr-CA" dirty="0"/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5581807" y="1710949"/>
            <a:ext cx="6857538" cy="4157803"/>
            <a:chOff x="5256073" y="1710949"/>
            <a:chExt cx="6981627" cy="4157803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6073" y="1710949"/>
              <a:ext cx="6312176" cy="4157803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8646361" y="5560975"/>
              <a:ext cx="35913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dirty="0" smtClean="0">
                  <a:solidFill>
                    <a:schemeClr val="bg1"/>
                  </a:solidFill>
                </a:rPr>
                <a:t>ACCOAST – </a:t>
              </a:r>
              <a:r>
                <a:rPr lang="en-CA" sz="1400" dirty="0" err="1" smtClean="0">
                  <a:solidFill>
                    <a:schemeClr val="bg1"/>
                  </a:solidFill>
                </a:rPr>
                <a:t>Spécialiste</a:t>
              </a:r>
              <a:r>
                <a:rPr lang="en-CA" sz="1400" dirty="0" smtClean="0">
                  <a:solidFill>
                    <a:schemeClr val="bg1"/>
                  </a:solidFill>
                </a:rPr>
                <a:t> </a:t>
              </a:r>
              <a:r>
                <a:rPr lang="en-CA" sz="1400" dirty="0" err="1" smtClean="0">
                  <a:solidFill>
                    <a:schemeClr val="bg1"/>
                  </a:solidFill>
                </a:rPr>
                <a:t>portuaire</a:t>
              </a:r>
              <a:endParaRPr lang="fr-CA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333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00023 L 3.95833E-6 0.00024 C 0.00195 -0.00601 0.00312 -0.01226 0.0052 -0.01736 C 0.00612 -0.01967 0.0082 -0.01967 0.00911 -0.02175 C 0.01393 -0.03217 0.00586 -0.02569 0.01406 -0.03032 C 0.02057 -0.04143 0.01224 -0.02847 0.02044 -0.0368 C 0.02916 -0.04583 0.01601 -0.03726 0.02682 -0.04305 C 0.03645 -0.05972 0.02526 -0.04259 0.0345 -0.05185 C 0.04323 -0.06064 0.03007 -0.05208 0.04088 -0.05833 C 0.04414 -0.06412 0.04687 -0.0699 0.05091 -0.07337 C 0.05221 -0.0743 0.05351 -0.07476 0.05481 -0.07569 C 0.05937 -0.0831 0.05625 -0.07916 0.06497 -0.08402 L 0.06875 -0.08611 C 0.07018 -0.08703 0.07135 -0.08796 0.07252 -0.08842 C 0.07474 -0.08935 0.07682 -0.08958 0.07903 -0.0905 C 0.08151 -0.09189 0.08437 -0.09236 0.08658 -0.0949 C 0.08776 -0.09629 0.08906 -0.09837 0.09036 -0.0993 C 0.09205 -0.10046 0.09388 -0.10069 0.09557 -0.10138 C 0.09804 -0.10277 0.10052 -0.10509 0.10325 -0.10578 C 0.11458 -0.10833 0.10911 -0.10717 0.11966 -0.10995 C 0.15195 -0.1074 0.15859 -0.10578 0.19687 -0.10995 C 0.19961 -0.11018 0.20195 -0.11296 0.20455 -0.11435 C 0.20833 -0.11597 0.21484 -0.11736 0.21849 -0.11875 C 0.22031 -0.11921 0.222 -0.1199 0.22369 -0.12083 C 0.225 -0.12129 0.22617 -0.12245 0.22747 -0.12268 C 0.23463 -0.12407 0.24179 -0.1243 0.24921 -0.125 L 0.25546 -0.12708 C 0.25794 -0.128 0.26054 -0.12847 0.26302 -0.12916 C 0.26601 -0.13055 0.26901 -0.13263 0.272 -0.13356 C 0.27708 -0.13541 0.28229 -0.13611 0.28724 -0.13796 L 0.29362 -0.14004 C 0.29635 -0.14236 0.29948 -0.14537 0.30247 -0.14652 C 0.30586 -0.14768 0.31862 -0.15 0.32148 -0.15092 L 0.33932 -0.15532 C 0.35403 -0.1699 0.33893 -0.15671 0.36992 -0.16365 C 0.37174 -0.16435 0.37317 -0.16689 0.375 -0.16805 C 0.37747 -0.16967 0.38033 -0.1699 0.38268 -0.17222 C 0.39648 -0.18634 0.3832 -0.17407 0.39283 -0.18101 C 0.39453 -0.1824 0.39622 -0.18402 0.39791 -0.18518 C 0.40221 -0.18796 0.40898 -0.18842 0.41315 -0.18958 C 0.41523 -0.19004 0.41731 -0.19074 0.41953 -0.19166 C 0.42448 -0.19398 0.42903 -0.19884 0.43346 -0.20231 C 0.43515 -0.20393 0.43685 -0.20578 0.43854 -0.20671 L 0.44231 -0.20879 C 0.45364 -0.22152 0.43567 -0.20208 0.4539 -0.21759 C 0.46015 -0.22268 0.45716 -0.2206 0.46276 -0.22407 C 0.46393 -0.22615 0.4651 -0.2287 0.46653 -0.23055 C 0.4681 -0.23217 0.47005 -0.2331 0.47161 -0.23472 C 0.47291 -0.23587 0.47421 -0.23773 0.47539 -0.23888 C 0.47591 -0.24328 0.47617 -0.24768 0.47682 -0.25185 C 0.47708 -0.25416 0.47786 -0.25625 0.47799 -0.25833 C 0.47864 -0.2655 0.4789 -0.27268 0.47942 -0.27986 C 0.4789 -0.29074 0.47838 -0.30138 0.47799 -0.31226 C 0.47747 -0.32662 0.47734 -0.34074 0.47682 -0.35509 C 0.47643 -0.36041 0.47604 -0.36527 0.47539 -0.37013 C 0.47513 -0.37314 0.47461 -0.37615 0.47421 -0.37893 C 0.47369 -0.3824 0.4733 -0.38611 0.47291 -0.38981 C 0.46992 -0.42037 0.4733 -0.39375 0.47031 -0.41111 C 0.46992 -0.41388 0.46992 -0.41712 0.46914 -0.41967 C 0.46849 -0.42152 0.46744 -0.42268 0.46653 -0.42407 C 0.46614 -0.42685 0.46601 -0.42986 0.46536 -0.4324 C 0.46041 -0.45162 0.46458 -0.42731 0.46158 -0.4456 C 0.46093 -0.44861 0.45859 -0.46643 0.45768 -0.46712 L 0.4539 -0.46898 C 0.45182 -0.47129 0.44882 -0.4743 0.44752 -0.47777 C 0.44648 -0.48032 0.4457 -0.48356 0.44492 -0.48634 C 0.44453 -0.48842 0.44453 -0.49097 0.44375 -0.49282 C 0.44192 -0.49699 0.43893 -0.49953 0.43737 -0.5037 C 0.42955 -0.52337 0.43945 -0.49907 0.43229 -0.51435 C 0.43125 -0.51643 0.43086 -0.51921 0.42968 -0.52083 C 0.42812 -0.52245 0.4263 -0.52222 0.42461 -0.52291 C 0.42369 -0.52453 0.42252 -0.52546 0.42213 -0.52731 C 0.42135 -0.52986 0.42135 -0.53287 0.42083 -0.53587 C 0.4194 -0.54398 0.41823 -0.55023 0.41562 -0.5574 C 0.41419 -0.5618 0.41276 -0.56666 0.41067 -0.57037 C 0.40976 -0.57152 0.40885 -0.57291 0.40807 -0.57453 C 0.40716 -0.57662 0.40546 -0.58078 0.40546 -0.58055 " pathEditMode="relative" rAng="0" ptsTypes="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71" y="-2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546 -0.58055 L 0.40546 -0.58032 C 0.40911 -0.5875 0.41341 -0.59421 0.41653 -0.60162 C 0.4181 -0.60462 0.41796 -0.60879 0.4194 -0.61203 C 0.4276 -0.628 0.42942 -0.62662 0.43776 -0.63819 C 0.45091 -0.65601 0.43919 -0.64074 0.45052 -0.66087 C 0.45377 -0.66666 0.46041 -0.67523 0.46458 -0.68009 C 0.46783 -0.68379 0.47161 -0.68657 0.47461 -0.6905 C 0.47734 -0.69421 0.47903 -0.69884 0.48151 -0.70277 C 0.48424 -0.70671 0.48698 -0.70995 0.48997 -0.71342 C 0.50104 -0.72476 0.51145 -0.72939 0.51979 -0.74629 C 0.52187 -0.75092 0.52812 -0.76527 0.53242 -0.77083 C 0.53658 -0.77638 0.54166 -0.78055 0.54518 -0.78657 C 0.54752 -0.79074 0.54921 -0.79537 0.55234 -0.79884 C 0.55638 -0.8037 0.56171 -0.80694 0.56627 -0.81111 C 0.58151 -0.825 0.57812 -0.82407 0.59596 -0.83726 C 0.60208 -0.84166 0.60846 -0.8449 0.61432 -0.84953 C 0.61979 -0.8537 0.62487 -0.85856 0.62994 -0.86342 C 0.63567 -0.86898 0.64049 -0.87638 0.64687 -0.88101 C 0.6983 -0.91805 0.66549 -0.89143 0.68919 -0.90347 C 0.69765 -0.90787 0.69843 -0.91064 0.70768 -0.91412 C 0.71171 -0.91574 0.71627 -0.91597 0.72031 -0.91759 C 0.72526 -0.91944 0.72955 -0.92268 0.73437 -0.92453 C 0.73958 -0.92685 0.74479 -0.92777 0.74987 -0.92986 C 0.7931 -0.94675 0.73294 -0.92523 0.77122 -0.93842 C 0.77343 -0.93796 0.77578 -0.9368 0.77812 -0.9368 C 0.7802 -0.9368 0.78203 -0.93796 0.78398 -0.93842 C 0.78763 -0.94027 0.7914 -0.94212 0.79505 -0.94375 C 0.80455 -0.94791 0.81354 -0.95416 0.8233 -0.95601 C 0.86432 -0.96388 0.81731 -0.95416 0.86432 -0.96666 C 0.87226 -0.96875 0.88033 -0.96967 0.88828 -0.97175 C 0.89817 -0.97407 0.90273 -0.97662 0.91237 -0.98055 C 0.94218 -0.97939 0.97174 -0.98009 1.00143 -0.97708 C 1.0052 -0.97662 1.00794 -0.97199 1.01132 -0.9699 C 1.01966 -0.96481 1.01953 -0.96527 1.02682 -0.96296 C 1.02877 -0.96134 1.03033 -0.95902 1.03255 -0.95787 C 1.03476 -0.95648 1.03724 -0.95671 1.03958 -0.95601 C 1.04101 -0.95578 1.04231 -0.95486 1.04388 -0.95416 C 1.09817 -0.97962 1.11497 -0.98773 1.20338 -1.01203 C 1.21549 -1.01504 1.22799 -1.01064 1.2401 -1.01018 C 1.24244 -1.00972 1.24492 -1.00902 1.24726 -1.00833 C 1.24856 -1.0081 1.25 -1.00717 1.25143 -1.00671 C 1.25416 -1.00601 1.25703 -1.00578 1.25989 -1.00486 C 1.26185 -1.00439 1.26367 -1.00393 1.26549 -1.00324 C 1.27565 -1.00833 1.29323 -1.01805 1.30377 -1.0206 C 1.30599 -1.02129 1.30833 -1.02222 1.31067 -1.02245 C 1.32395 -1.02384 1.35026 -1.02569 1.35026 -1.02569 L 1.4181 -1.02407 C 1.42981 -1.02361 1.43268 -1.02083 1.44492 -1.01712 C 1.44778 -1.01643 1.45221 -1.01875 1.45338 -1.01527 C 1.45573 -1.00972 1.45338 -1.00254 1.45338 -0.99629 " pathEditMode="relative" rAng="0" ptsTypes="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48" y="-2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5003" y="373487"/>
            <a:ext cx="81394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40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Matériaux</a:t>
            </a:r>
            <a:r>
              <a:rPr lang="en-CA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40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maritimes</a:t>
            </a:r>
            <a:r>
              <a:rPr lang="en-CA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40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d’aujourd’hui</a:t>
            </a:r>
            <a:endParaRPr lang="fr-CA" sz="4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094704" y="1732763"/>
            <a:ext cx="28977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/>
              <a:t>Aluminium</a:t>
            </a:r>
            <a:endParaRPr lang="en-CA" sz="2800" dirty="0"/>
          </a:p>
          <a:p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41" y="2163650"/>
            <a:ext cx="6755702" cy="333562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34471" y="2594537"/>
            <a:ext cx="43680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CA" dirty="0" err="1" smtClean="0"/>
              <a:t>Faible</a:t>
            </a:r>
            <a:r>
              <a:rPr lang="en-CA" dirty="0" smtClean="0"/>
              <a:t> </a:t>
            </a:r>
            <a:r>
              <a:rPr lang="en-CA" dirty="0" err="1" smtClean="0"/>
              <a:t>densité</a:t>
            </a:r>
            <a:r>
              <a:rPr lang="en-CA" dirty="0" smtClean="0"/>
              <a:t> (</a:t>
            </a:r>
            <a:r>
              <a:rPr lang="en-CA" dirty="0"/>
              <a:t>2,7 g/cm</a:t>
            </a:r>
            <a:r>
              <a:rPr lang="en-CA" baseline="30000" dirty="0"/>
              <a:t>3</a:t>
            </a:r>
            <a:r>
              <a:rPr lang="en-CA" dirty="0" smtClean="0"/>
              <a:t>)</a:t>
            </a:r>
            <a:endParaRPr lang="en-CA" dirty="0" smtClean="0"/>
          </a:p>
          <a:p>
            <a:pPr marL="285750" indent="-285750">
              <a:buFontTx/>
              <a:buChar char="-"/>
            </a:pPr>
            <a:r>
              <a:rPr lang="en-CA" dirty="0" smtClean="0"/>
              <a:t>Plus </a:t>
            </a:r>
            <a:r>
              <a:rPr lang="en-CA" dirty="0" err="1" smtClean="0"/>
              <a:t>cher</a:t>
            </a:r>
            <a:r>
              <a:rPr lang="en-CA" dirty="0" smtClean="0"/>
              <a:t> que </a:t>
            </a:r>
            <a:r>
              <a:rPr lang="en-CA" dirty="0" err="1" smtClean="0"/>
              <a:t>l’acier</a:t>
            </a:r>
            <a:endParaRPr lang="en-CA" dirty="0" smtClean="0"/>
          </a:p>
          <a:p>
            <a:pPr marL="285750" indent="-285750">
              <a:buFontTx/>
              <a:buChar char="-"/>
            </a:pPr>
            <a:r>
              <a:rPr lang="en-CA" dirty="0" err="1" smtClean="0"/>
              <a:t>Alliages</a:t>
            </a:r>
            <a:r>
              <a:rPr lang="en-CA" dirty="0" smtClean="0"/>
              <a:t> </a:t>
            </a:r>
            <a:r>
              <a:rPr lang="en-CA" dirty="0" err="1" smtClean="0"/>
              <a:t>d’aluminium</a:t>
            </a:r>
            <a:r>
              <a:rPr lang="en-CA" dirty="0" smtClean="0"/>
              <a:t> </a:t>
            </a:r>
            <a:r>
              <a:rPr lang="en-CA" dirty="0" err="1" smtClean="0"/>
              <a:t>sont</a:t>
            </a:r>
            <a:r>
              <a:rPr lang="en-CA" dirty="0" smtClean="0"/>
              <a:t> </a:t>
            </a:r>
            <a:r>
              <a:rPr lang="en-CA" dirty="0" err="1"/>
              <a:t>t</a:t>
            </a:r>
            <a:r>
              <a:rPr lang="en-CA" dirty="0" err="1" smtClean="0"/>
              <a:t>rès</a:t>
            </a:r>
            <a:r>
              <a:rPr lang="en-CA" dirty="0" smtClean="0"/>
              <a:t> </a:t>
            </a:r>
            <a:r>
              <a:rPr lang="en-CA" dirty="0" err="1" smtClean="0"/>
              <a:t>ductiles</a:t>
            </a:r>
            <a:r>
              <a:rPr lang="en-CA" dirty="0" smtClean="0"/>
              <a:t> </a:t>
            </a:r>
            <a:endParaRPr lang="en-CA" dirty="0" smtClean="0"/>
          </a:p>
          <a:p>
            <a:pPr marL="285750" indent="-285750">
              <a:buFontTx/>
              <a:buChar char="-"/>
            </a:pPr>
            <a:r>
              <a:rPr lang="en-CA" dirty="0" err="1" smtClean="0"/>
              <a:t>Résistant</a:t>
            </a:r>
            <a:r>
              <a:rPr lang="en-CA" dirty="0" smtClean="0"/>
              <a:t> à la corrosion</a:t>
            </a:r>
          </a:p>
          <a:p>
            <a:pPr marL="285750" indent="-285750">
              <a:buFontTx/>
              <a:buChar char="-"/>
            </a:pPr>
            <a:endParaRPr lang="en-CA" dirty="0"/>
          </a:p>
          <a:p>
            <a:pPr marL="285750" indent="-285750">
              <a:buFontTx/>
              <a:buChar char="-"/>
            </a:pPr>
            <a:endParaRPr lang="en-CA" dirty="0" smtClean="0"/>
          </a:p>
          <a:p>
            <a:pPr marL="285750" indent="-285750">
              <a:buFontTx/>
              <a:buChar char="-"/>
            </a:pPr>
            <a:r>
              <a:rPr lang="en-CA" dirty="0" err="1" smtClean="0"/>
              <a:t>Anodisation</a:t>
            </a:r>
            <a:r>
              <a:rPr lang="en-CA" dirty="0" smtClean="0"/>
              <a:t> </a:t>
            </a:r>
            <a:r>
              <a:rPr lang="en-CA" dirty="0" err="1" smtClean="0"/>
              <a:t>permet</a:t>
            </a:r>
            <a:r>
              <a:rPr lang="en-CA" dirty="0" smtClean="0"/>
              <a:t> </a:t>
            </a:r>
            <a:r>
              <a:rPr lang="en-CA" dirty="0" err="1" smtClean="0"/>
              <a:t>une</a:t>
            </a:r>
            <a:r>
              <a:rPr lang="en-CA" dirty="0" smtClean="0"/>
              <a:t> </a:t>
            </a:r>
            <a:r>
              <a:rPr lang="en-CA" dirty="0" err="1" smtClean="0"/>
              <a:t>meilleure</a:t>
            </a:r>
            <a:r>
              <a:rPr lang="en-CA" dirty="0" smtClean="0"/>
              <a:t> protection</a:t>
            </a:r>
            <a:endParaRPr lang="fr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1546867" y="3830702"/>
                <a:ext cx="230391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4 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𝐴𝑙</m:t>
                    </m:r>
                  </m:oMath>
                </a14:m>
                <a:r>
                  <a:rPr lang="fr-CA" dirty="0" smtClean="0"/>
                  <a:t> + 3 O</a:t>
                </a:r>
                <a:r>
                  <a:rPr lang="fr-CA" baseline="-25000" dirty="0" smtClean="0"/>
                  <a:t>2</a:t>
                </a:r>
                <a:r>
                  <a:rPr lang="fr-CA" dirty="0" smtClean="0"/>
                  <a:t> = 2 Al</a:t>
                </a:r>
                <a:r>
                  <a:rPr lang="fr-CA" baseline="-25000" dirty="0" smtClean="0"/>
                  <a:t>2</a:t>
                </a:r>
                <a:r>
                  <a:rPr lang="fr-CA" dirty="0" smtClean="0"/>
                  <a:t>O</a:t>
                </a:r>
                <a:r>
                  <a:rPr lang="fr-CA" baseline="-25000" dirty="0" smtClean="0"/>
                  <a:t>3</a:t>
                </a:r>
                <a:endParaRPr lang="fr-CA" baseline="-25000" dirty="0"/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6867" y="3830702"/>
                <a:ext cx="2303916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3704" t="-28261" b="-50000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226" y="1835795"/>
            <a:ext cx="5535118" cy="379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8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dois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TM04033929[[fn=Ardoise]]</Template>
  <TotalTime>11439</TotalTime>
  <Words>340</Words>
  <Application>Microsoft Office PowerPoint</Application>
  <PresentationFormat>Grand écran</PresentationFormat>
  <Paragraphs>102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1" baseType="lpstr">
      <vt:lpstr>Arial</vt:lpstr>
      <vt:lpstr>Calisto MT</vt:lpstr>
      <vt:lpstr>Cambria Math</vt:lpstr>
      <vt:lpstr>Trebuchet MS</vt:lpstr>
      <vt:lpstr>Wingdings 2</vt:lpstr>
      <vt:lpstr>Ardoise</vt:lpstr>
      <vt:lpstr>Les matériaux maritimes</vt:lpstr>
      <vt:lpstr>Présentation PowerPoint</vt:lpstr>
      <vt:lpstr>Préhistoire</vt:lpstr>
      <vt:lpstr>Âge de bronze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matériaux maritimes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matériaux maritimes</dc:title>
  <dc:creator>Félix Bélanger</dc:creator>
  <cp:lastModifiedBy>Félix Bélanger</cp:lastModifiedBy>
  <cp:revision>53</cp:revision>
  <dcterms:created xsi:type="dcterms:W3CDTF">2016-03-09T18:30:10Z</dcterms:created>
  <dcterms:modified xsi:type="dcterms:W3CDTF">2016-04-14T16:42:21Z</dcterms:modified>
</cp:coreProperties>
</file>