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2" r:id="rId16"/>
    <p:sldId id="268" r:id="rId17"/>
    <p:sldId id="278" r:id="rId18"/>
    <p:sldId id="274" r:id="rId19"/>
    <p:sldId id="275" r:id="rId20"/>
    <p:sldId id="269" r:id="rId21"/>
    <p:sldId id="273" r:id="rId22"/>
    <p:sldId id="276" r:id="rId23"/>
    <p:sldId id="281" r:id="rId24"/>
    <p:sldId id="279" r:id="rId25"/>
    <p:sldId id="280" r:id="rId26"/>
    <p:sldId id="282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45" autoAdjust="0"/>
  </p:normalViewPr>
  <p:slideViewPr>
    <p:cSldViewPr snapToGrid="0">
      <p:cViewPr varScale="1">
        <p:scale>
          <a:sx n="56" d="100"/>
          <a:sy n="56" d="100"/>
        </p:scale>
        <p:origin x="1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A63FA-0596-4C71-A932-55BBA742FCFF}" type="datetimeFigureOut">
              <a:rPr lang="fr-CA" smtClean="0"/>
              <a:t>2016-04-14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56778-88C3-4D2F-B411-E897A5E523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721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269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1663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928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158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9913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8424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0221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2834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057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5222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754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2250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5956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2610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1144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32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179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125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25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904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28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04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6778-88C3-4D2F-B411-E897A5E5231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317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7B67-AE69-4C49-9579-3B14633B3EFB}" type="datetime1">
              <a:rPr lang="fr-CA" smtClean="0"/>
              <a:t>2016-04-14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718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65D5-8849-4B17-B0C8-6286EF8CB52B}" type="datetime1">
              <a:rPr lang="fr-CA" smtClean="0"/>
              <a:t>2016-04-14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70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E121-5312-48DC-915E-63E90D7BD52D}" type="datetime1">
              <a:rPr lang="fr-CA" smtClean="0"/>
              <a:t>2016-04-14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84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7965-8B3C-43BA-B6D7-50DB89468238}" type="datetime1">
              <a:rPr lang="fr-CA" smtClean="0"/>
              <a:t>2016-04-14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388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8AE-8343-4850-8EE0-3B2F47EB1D8E}" type="datetime1">
              <a:rPr lang="fr-CA" smtClean="0"/>
              <a:t>2016-04-14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188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B943-8668-466B-935D-B0395B070DBB}" type="datetime1">
              <a:rPr lang="fr-CA" smtClean="0"/>
              <a:t>2016-04-14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668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BCF5-92DF-47D1-B321-999A596C7891}" type="datetime1">
              <a:rPr lang="fr-CA" smtClean="0"/>
              <a:t>2016-04-14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1380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9E04-6B15-45E8-8E1E-69B2A322D514}" type="datetime1">
              <a:rPr lang="fr-CA" smtClean="0"/>
              <a:t>2016-04-14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85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C38C-E34D-4F8B-B9D4-1F67505C8545}" type="datetime1">
              <a:rPr lang="fr-CA" smtClean="0"/>
              <a:t>2016-04-14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592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684-3396-4345-A116-D26695D2C2FA}" type="datetime1">
              <a:rPr lang="fr-CA" smtClean="0"/>
              <a:t>2016-04-14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79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D2AA-9A09-4E7F-82EC-57FB6633D734}" type="datetime1">
              <a:rPr lang="fr-CA" smtClean="0"/>
              <a:t>2016-04-14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756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316A-0C57-41C1-B245-0906C52E630E}" type="datetime1">
              <a:rPr lang="fr-CA" smtClean="0"/>
              <a:t>2016-04-14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031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E558-9B7A-4F66-B393-42AF6C968463}" type="datetime1">
              <a:rPr lang="fr-CA" smtClean="0"/>
              <a:t>2016-04-14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112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FB8B-5688-45E0-A37E-134B54C924F6}" type="datetime1">
              <a:rPr lang="fr-CA" smtClean="0"/>
              <a:t>2016-04-14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98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6A9D-1FAE-41EA-A29A-13880FA7B56E}" type="datetime1">
              <a:rPr lang="fr-CA" smtClean="0"/>
              <a:t>2016-04-14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258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F17F-0FA5-4DC8-8B9F-707EC94B1439}" type="datetime1">
              <a:rPr lang="fr-CA" smtClean="0"/>
              <a:t>2016-04-14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786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6C02-CE61-4364-B1A9-9B8D01154844}" type="datetime1">
              <a:rPr lang="fr-CA" smtClean="0"/>
              <a:t>2016-04-14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252936-93AA-4ED6-91AA-DA71B64CB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904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g.admin.ch/transplantation/00700/index.html?lang=f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healthcare.utah.edu/healthfeed/postings/2012/12/120212ArtificialHeart30YearsLater.php" TargetMode="External"/><Relationship Id="rId13" Type="http://schemas.openxmlformats.org/officeDocument/2006/relationships/hyperlink" Target="http://www.edwards.com/fr/products/heartvalves/pages/magnaease.aspx" TargetMode="External"/><Relationship Id="rId3" Type="http://schemas.openxmlformats.org/officeDocument/2006/relationships/hyperlink" Target="https://www.academia.edu/3092298/Recherche_du_biomateriau_ideal_en_orthop%C3%A9die" TargetMode="External"/><Relationship Id="rId7" Type="http://schemas.openxmlformats.org/officeDocument/2006/relationships/hyperlink" Target="http://dx.doi.org/10.1038/nrcardio.2015.79" TargetMode="External"/><Relationship Id="rId12" Type="http://schemas.openxmlformats.org/officeDocument/2006/relationships/hyperlink" Target="http://www.carmatsa.com/fr/coeur-carmat/linsuffisance-cardiaque/enjeu-economique" TargetMode="External"/><Relationship Id="rId17" Type="http://schemas.openxmlformats.org/officeDocument/2006/relationships/hyperlink" Target="http://www.inserm.fr/thematiques/technologies-pour-la-sante/dossiers-d-information/biomateriaux/reparer-les-vaisseaux-bio-ingenierie-cardiovasculaire" TargetMode="External"/><Relationship Id="rId2" Type="http://schemas.openxmlformats.org/officeDocument/2006/relationships/hyperlink" Target="https://www.academia.edu/14353710/Dur%C3%A9es_de_vie_de_proth%C3%A8ses_de_hanche_en_bioc%C3%A9ramiques_soumises_%C3%A0_des_d%C3%A9gradations_par_chocs" TargetMode="External"/><Relationship Id="rId16" Type="http://schemas.openxmlformats.org/officeDocument/2006/relationships/hyperlink" Target="http://du-muscle-a-la-prothese.e-monsite.com/pages/3eme-partie-de-la-marche-a-la-course-exemple-de-l-handisport/a-qu-est-ce-qu-une-prothese-handispor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stanford.edu/dept/HPS/transplant/html/kolff.html" TargetMode="External"/><Relationship Id="rId11" Type="http://schemas.openxmlformats.org/officeDocument/2006/relationships/hyperlink" Target="http://www.accessdata.fda.gov/cdrh_docs/pdf6/P060040b.pdf" TargetMode="External"/><Relationship Id="rId5" Type="http://schemas.openxmlformats.org/officeDocument/2006/relationships/hyperlink" Target="http://www.livescience.com/23642-prosthetic-toes-egypt.html" TargetMode="External"/><Relationship Id="rId15" Type="http://schemas.openxmlformats.org/officeDocument/2006/relationships/hyperlink" Target="http://qcfr.healthierchoices.ca/TestsAndProcedures_details.aspx?TP_id=10&amp;Type=1" TargetMode="External"/><Relationship Id="rId10" Type="http://schemas.openxmlformats.org/officeDocument/2006/relationships/hyperlink" Target="http://dx.doi.org/http:/www.ncbi.nlm.nih.gov/pmc/articles/PMC326258/pdf/thij00045-0018.pdf" TargetMode="External"/><Relationship Id="rId4" Type="http://schemas.openxmlformats.org/officeDocument/2006/relationships/hyperlink" Target="https://www.academia.edu/3092605/Etude_et_conception_dun_simulateur_biom%C3%A9canique_pour_proth%C3%A8se_de_hanche" TargetMode="External"/><Relationship Id="rId9" Type="http://schemas.openxmlformats.org/officeDocument/2006/relationships/hyperlink" Target="http://www.larecherche.fr/savoirs/autre/longue-marche-coeur-artificiel-01-04-1997-87611" TargetMode="External"/><Relationship Id="rId14" Type="http://schemas.openxmlformats.org/officeDocument/2006/relationships/hyperlink" Target="http://averousl.free.fr/fichiers/Bio-materiaux%20(Fr)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Prothèses et organes artificiels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Par Simon Duguay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927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Grandes catégories de biomatériaux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Métaux et alliages</a:t>
            </a:r>
          </a:p>
          <a:p>
            <a:endParaRPr lang="fr-CA" dirty="0" smtClean="0"/>
          </a:p>
          <a:p>
            <a:r>
              <a:rPr lang="fr-CA" dirty="0" smtClean="0"/>
              <a:t>Céramiques</a:t>
            </a:r>
          </a:p>
          <a:p>
            <a:endParaRPr lang="fr-CA" dirty="0" smtClean="0"/>
          </a:p>
          <a:p>
            <a:r>
              <a:rPr lang="fr-CA" dirty="0" smtClean="0"/>
              <a:t>Polymères</a:t>
            </a:r>
          </a:p>
          <a:p>
            <a:endParaRPr lang="fr-CA" dirty="0" smtClean="0"/>
          </a:p>
          <a:p>
            <a:r>
              <a:rPr lang="fr-CA" dirty="0" smtClean="0"/>
              <a:t>Matière d’origine naturelle</a:t>
            </a:r>
          </a:p>
          <a:p>
            <a:endParaRPr lang="fr-CA" dirty="0" smtClean="0"/>
          </a:p>
          <a:p>
            <a:r>
              <a:rPr lang="fr-CA" dirty="0" smtClean="0"/>
              <a:t>Composites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93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Métaux et alliages	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Acier inoxydable et titane surtout utilisés.</a:t>
            </a:r>
          </a:p>
          <a:p>
            <a:endParaRPr lang="fr-CA" dirty="0" smtClean="0"/>
          </a:p>
          <a:p>
            <a:r>
              <a:rPr lang="fr-CA" dirty="0" smtClean="0"/>
              <a:t>Contraintes particulières:</a:t>
            </a:r>
          </a:p>
          <a:p>
            <a:endParaRPr lang="fr-CA" dirty="0" smtClean="0"/>
          </a:p>
          <a:p>
            <a:pPr lvl="1"/>
            <a:r>
              <a:rPr lang="fr-CA" dirty="0" smtClean="0"/>
              <a:t>Interactions avec les protéines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Sensibilité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-553" r="52311" b="-4986"/>
          <a:stretch/>
        </p:blipFill>
        <p:spPr>
          <a:xfrm>
            <a:off x="6201778" y="2572964"/>
            <a:ext cx="2316580" cy="3056021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73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Céramique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56085"/>
            <a:ext cx="8596668" cy="4485278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Zircone et alumine </a:t>
            </a:r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Hydroxyapatite et phosphate tricalcique</a:t>
            </a:r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Contraintes particulières: </a:t>
            </a:r>
          </a:p>
          <a:p>
            <a:pPr lvl="1"/>
            <a:r>
              <a:rPr lang="fr-CA" dirty="0" smtClean="0"/>
              <a:t>Interactions avec les protéines </a:t>
            </a:r>
          </a:p>
          <a:p>
            <a:pPr lvl="1"/>
            <a:endParaRPr lang="fr-CA" dirty="0" smtClean="0"/>
          </a:p>
          <a:p>
            <a:pPr lvl="1"/>
            <a:r>
              <a:rPr lang="fr-CA" dirty="0" err="1" smtClean="0"/>
              <a:t>Biorésorbabilité</a:t>
            </a:r>
            <a:endParaRPr lang="fr-CA" dirty="0" smtClean="0"/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Calcification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058779" y="3007894"/>
                <a:ext cx="16662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𝑂𝐻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79" y="3007894"/>
                <a:ext cx="166622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564" r="-4396" b="-3478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357576" y="3007893"/>
                <a:ext cx="11433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76" y="3007893"/>
                <a:ext cx="114332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278" r="-1070" b="-3478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205774" y="1924567"/>
                <a:ext cx="571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𝑍𝑟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74" y="1924567"/>
                <a:ext cx="57195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8511" r="-2128" b="-1777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075787" y="1924567"/>
                <a:ext cx="649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787" y="1924567"/>
                <a:ext cx="64921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7547" r="-1887" b="-1777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43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Polymères	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Contraintes particulières: </a:t>
            </a:r>
          </a:p>
          <a:p>
            <a:endParaRPr lang="fr-CA" dirty="0" smtClean="0"/>
          </a:p>
          <a:p>
            <a:pPr lvl="1"/>
            <a:r>
              <a:rPr lang="fr-CA" dirty="0" smtClean="0"/>
              <a:t>Produits chimiques contenus à l’intérieur.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Manque d’informations sur les effets à long termes.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Stérilisation.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003" y="1270000"/>
            <a:ext cx="3479640" cy="414818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15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689283"/>
          </a:xfrm>
        </p:spPr>
        <p:txBody>
          <a:bodyPr/>
          <a:lstStyle/>
          <a:p>
            <a:r>
              <a:rPr lang="fr-CA" dirty="0" smtClean="0"/>
              <a:t>Polyéthyène </a:t>
            </a:r>
          </a:p>
          <a:p>
            <a:pPr lvl="1"/>
            <a:r>
              <a:rPr lang="fr-CA" dirty="0" smtClean="0"/>
              <a:t>Température de fusion (Haute et basse densité)</a:t>
            </a:r>
          </a:p>
          <a:p>
            <a:pPr lvl="1"/>
            <a:r>
              <a:rPr lang="fr-CA" dirty="0" smtClean="0"/>
              <a:t>Exemple d’utilisation: cathéter. </a:t>
            </a:r>
          </a:p>
          <a:p>
            <a:pPr lvl="1"/>
            <a:endParaRPr lang="fr-CA" dirty="0" smtClean="0"/>
          </a:p>
          <a:p>
            <a:r>
              <a:rPr lang="fr-CA" dirty="0" smtClean="0"/>
              <a:t>Poly (méthyl méthacrylate)</a:t>
            </a:r>
          </a:p>
          <a:p>
            <a:pPr lvl="1"/>
            <a:r>
              <a:rPr lang="fr-CA" dirty="0" smtClean="0"/>
              <a:t>Transparent (Plexiglass)</a:t>
            </a:r>
          </a:p>
          <a:p>
            <a:pPr lvl="1"/>
            <a:r>
              <a:rPr lang="fr-CA" dirty="0" smtClean="0"/>
              <a:t>Vitreux à température pièce </a:t>
            </a:r>
          </a:p>
          <a:p>
            <a:pPr lvl="1"/>
            <a:r>
              <a:rPr lang="fr-CA" dirty="0" smtClean="0"/>
              <a:t>Exemple d’utilisation: lentilles de cornéennes </a:t>
            </a:r>
          </a:p>
          <a:p>
            <a:pPr lvl="1"/>
            <a:endParaRPr lang="fr-CA" dirty="0" smtClean="0"/>
          </a:p>
          <a:p>
            <a:r>
              <a:rPr lang="fr-CA" dirty="0" smtClean="0"/>
              <a:t>Polypropylène </a:t>
            </a:r>
          </a:p>
          <a:p>
            <a:pPr lvl="1"/>
            <a:r>
              <a:rPr lang="fr-CA" dirty="0" smtClean="0"/>
              <a:t>Bonne résistance à la traction</a:t>
            </a:r>
          </a:p>
          <a:p>
            <a:pPr lvl="1"/>
            <a:r>
              <a:rPr lang="fr-CA" dirty="0" smtClean="0"/>
              <a:t>Exemple d’utilisation: valves cardiaques </a:t>
            </a:r>
          </a:p>
          <a:p>
            <a:pPr lvl="1"/>
            <a:endParaRPr lang="fr-CA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721642" y="922421"/>
                <a:ext cx="18249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642" y="922421"/>
                <a:ext cx="18249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679" b="-3478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923495" y="2049106"/>
                <a:ext cx="861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CA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495" y="2049106"/>
                <a:ext cx="86158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674" r="-1418" b="-1739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018421" y="2757108"/>
                <a:ext cx="15628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21" y="2757108"/>
                <a:ext cx="156280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280" b="-3478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/>
          <p:cNvCxnSpPr/>
          <p:nvPr/>
        </p:nvCxnSpPr>
        <p:spPr>
          <a:xfrm flipH="1" flipV="1">
            <a:off x="8069179" y="2326105"/>
            <a:ext cx="16042" cy="431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8000055" y="3411192"/>
                <a:ext cx="4790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055" y="3411192"/>
                <a:ext cx="47904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861" r="-3797" b="-1777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>
            <a:off x="8069179" y="3034107"/>
            <a:ext cx="16042" cy="431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218655" y="4526181"/>
                <a:ext cx="1727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55" y="4526181"/>
                <a:ext cx="172771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873" b="-3478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8146655" y="5180265"/>
                <a:ext cx="4790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655" y="5180265"/>
                <a:ext cx="47904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8861" r="-3797" b="-1777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>
            <a:off x="8239575" y="4782701"/>
            <a:ext cx="16042" cy="431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10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Polytétrafluoéthylène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Téflon</a:t>
            </a:r>
          </a:p>
          <a:p>
            <a:pPr lvl="1"/>
            <a:r>
              <a:rPr lang="fr-CA" dirty="0" smtClean="0"/>
              <a:t>Point de fusion à 327 °C</a:t>
            </a:r>
          </a:p>
          <a:p>
            <a:pPr lvl="1"/>
            <a:r>
              <a:rPr lang="fr-CA" dirty="0" smtClean="0"/>
              <a:t>Exemple d’utilisation: prothèse artérielle</a:t>
            </a:r>
          </a:p>
          <a:p>
            <a:endParaRPr lang="fr-CA" dirty="0" smtClean="0"/>
          </a:p>
          <a:p>
            <a:r>
              <a:rPr lang="fr-CA" dirty="0" smtClean="0"/>
              <a:t>Problématique</a:t>
            </a:r>
          </a:p>
          <a:p>
            <a:pPr lvl="1"/>
            <a:r>
              <a:rPr lang="fr-CA" dirty="0" smtClean="0"/>
              <a:t>Surface ayant très peu d’irrégularité. </a:t>
            </a:r>
          </a:p>
          <a:p>
            <a:endParaRPr lang="fr-CA" dirty="0" smtClean="0"/>
          </a:p>
          <a:p>
            <a:r>
              <a:rPr lang="fr-CA" dirty="0" smtClean="0"/>
              <a:t>Solutions:</a:t>
            </a:r>
          </a:p>
          <a:p>
            <a:pPr lvl="1"/>
            <a:r>
              <a:rPr lang="fr-CA" dirty="0" smtClean="0"/>
              <a:t>Pulvérisation de peptides </a:t>
            </a:r>
          </a:p>
          <a:p>
            <a:pPr lvl="1"/>
            <a:r>
              <a:rPr lang="fr-CA" dirty="0" smtClean="0"/>
              <a:t>Modification de la surface </a:t>
            </a:r>
          </a:p>
          <a:p>
            <a:pPr lvl="1"/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306212" y="609600"/>
                <a:ext cx="296779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sz="28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CA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12" y="609600"/>
                <a:ext cx="296779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Matériaux d’origine naturelle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Tout ce qui vient d’être vivant </a:t>
            </a:r>
          </a:p>
          <a:p>
            <a:pPr lvl="1"/>
            <a:r>
              <a:rPr lang="fr-CA" dirty="0" smtClean="0"/>
              <a:t>Les greffes (hétérogreffes, allogreffes et autogreffes)</a:t>
            </a:r>
          </a:p>
          <a:p>
            <a:pPr lvl="1"/>
            <a:r>
              <a:rPr lang="fr-CA" dirty="0" smtClean="0"/>
              <a:t>Extraits de coquilles de crabe (chitine, polysaccharides)</a:t>
            </a:r>
          </a:p>
          <a:p>
            <a:pPr lvl="1"/>
            <a:r>
              <a:rPr lang="fr-CA" dirty="0" smtClean="0"/>
              <a:t>Extraits d’algues (</a:t>
            </a:r>
            <a:r>
              <a:rPr lang="fr-CA" dirty="0" err="1" smtClean="0"/>
              <a:t>fucanes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Polysaccharides </a:t>
            </a:r>
          </a:p>
          <a:p>
            <a:pPr lvl="1"/>
            <a:r>
              <a:rPr lang="fr-CA" dirty="0" smtClean="0"/>
              <a:t>Cellulose</a:t>
            </a:r>
          </a:p>
          <a:p>
            <a:pPr lvl="1"/>
            <a:r>
              <a:rPr lang="fr-CA" dirty="0" smtClean="0"/>
              <a:t>Corail</a:t>
            </a:r>
          </a:p>
          <a:p>
            <a:pPr lvl="1"/>
            <a:r>
              <a:rPr lang="fr-CA" dirty="0" smtClean="0"/>
              <a:t>Collagène</a:t>
            </a:r>
          </a:p>
          <a:p>
            <a:pPr lvl="1"/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70" y="3614076"/>
            <a:ext cx="2628900" cy="265747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64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HANCHES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77334" y="1556085"/>
            <a:ext cx="8596668" cy="4485278"/>
          </a:xfrm>
        </p:spPr>
        <p:txBody>
          <a:bodyPr/>
          <a:lstStyle/>
          <a:p>
            <a:r>
              <a:rPr lang="fr-CA" dirty="0" smtClean="0"/>
              <a:t>Types de hanches artificielles:</a:t>
            </a:r>
          </a:p>
          <a:p>
            <a:pPr lvl="1"/>
            <a:r>
              <a:rPr lang="fr-CA" dirty="0" smtClean="0"/>
              <a:t>Métal/plastique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Métal/métal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Céramique/céramique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Céramique/plastique  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37" t="1729" r="55271" b="40083"/>
          <a:stretch/>
        </p:blipFill>
        <p:spPr>
          <a:xfrm>
            <a:off x="4678780" y="3798724"/>
            <a:ext cx="3008897" cy="26781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479" y="941224"/>
            <a:ext cx="2857500" cy="28575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22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Dispositif d’assistance ventriculaire gauche	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Pompe à l’extérieur du cœur qui diminue </a:t>
            </a:r>
            <a:br>
              <a:rPr lang="fr-CA" dirty="0" smtClean="0"/>
            </a:br>
            <a:r>
              <a:rPr lang="fr-CA" dirty="0" smtClean="0"/>
              <a:t>l’effort requis par celui-ci.</a:t>
            </a:r>
          </a:p>
          <a:p>
            <a:r>
              <a:rPr lang="fr-CA" dirty="0" smtClean="0"/>
              <a:t>Taux de survie: 70% </a:t>
            </a:r>
          </a:p>
          <a:p>
            <a:endParaRPr lang="fr-CA" dirty="0" smtClean="0">
              <a:solidFill>
                <a:schemeClr val="tx2"/>
              </a:solidFill>
            </a:endParaRPr>
          </a:p>
          <a:p>
            <a:r>
              <a:rPr lang="fr-CA" dirty="0" smtClean="0">
                <a:solidFill>
                  <a:schemeClr val="tx2"/>
                </a:solidFill>
              </a:rPr>
              <a:t>Fait, entres autres, de Ti</a:t>
            </a:r>
            <a:r>
              <a:rPr lang="fr-CA" sz="1600" dirty="0" smtClean="0">
                <a:solidFill>
                  <a:schemeClr val="tx2"/>
                </a:solidFill>
              </a:rPr>
              <a:t>6</a:t>
            </a:r>
            <a:r>
              <a:rPr lang="fr-CA" dirty="0" smtClean="0">
                <a:solidFill>
                  <a:schemeClr val="tx2"/>
                </a:solidFill>
              </a:rPr>
              <a:t>Al</a:t>
            </a:r>
            <a:r>
              <a:rPr lang="fr-CA" sz="1600" dirty="0" smtClean="0">
                <a:solidFill>
                  <a:schemeClr val="tx2"/>
                </a:solidFill>
              </a:rPr>
              <a:t>4</a:t>
            </a:r>
            <a:r>
              <a:rPr lang="fr-CA" dirty="0" smtClean="0">
                <a:solidFill>
                  <a:schemeClr val="tx2"/>
                </a:solidFill>
              </a:rPr>
              <a:t>V.</a:t>
            </a:r>
          </a:p>
        </p:txBody>
      </p:sp>
      <p:pic>
        <p:nvPicPr>
          <p:cNvPr id="5122" name="Picture 2" descr="Thoratec HeartMate II LV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77" y="2370263"/>
            <a:ext cx="32480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13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Cœur artificiel 	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1200" y="1648205"/>
            <a:ext cx="10515600" cy="4351338"/>
          </a:xfrm>
        </p:spPr>
        <p:txBody>
          <a:bodyPr/>
          <a:lstStyle/>
          <a:p>
            <a:r>
              <a:rPr lang="fr-CA" dirty="0" smtClean="0"/>
              <a:t>Cœur CARMAT</a:t>
            </a:r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Composition: </a:t>
            </a:r>
          </a:p>
          <a:p>
            <a:pPr lvl="1"/>
            <a:r>
              <a:rPr lang="fr-CA" dirty="0" smtClean="0"/>
              <a:t>Polyuréthane</a:t>
            </a:r>
          </a:p>
          <a:p>
            <a:pPr lvl="1"/>
            <a:r>
              <a:rPr lang="fr-CA" dirty="0" smtClean="0"/>
              <a:t>Péricarde bovin</a:t>
            </a:r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Essais cliniques</a:t>
            </a:r>
            <a:endParaRPr lang="fr-CA" dirty="0"/>
          </a:p>
        </p:txBody>
      </p:sp>
      <p:pic>
        <p:nvPicPr>
          <p:cNvPr id="6146" name="Picture 2" descr="https://lh5.googleusercontent.com/__rlwg4zZnBeFJkBMG0UE4m1WwqnRhbh5mJHDakvWEq23dDGsYZ1jg4ITbYoPyCldinaYdMkrjRtXKTKJJc6Px3xQn0_IqQE0Sso-j9g_--eGIZmNZON6hpF0sySx-VRGOIz4-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" b="8373"/>
          <a:stretch/>
        </p:blipFill>
        <p:spPr bwMode="auto">
          <a:xfrm>
            <a:off x="4975668" y="2104605"/>
            <a:ext cx="3785547" cy="29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88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la Présentation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Historique</a:t>
            </a:r>
          </a:p>
          <a:p>
            <a:r>
              <a:rPr lang="fr-CA" dirty="0" smtClean="0"/>
              <a:t>Quelques définitions </a:t>
            </a:r>
          </a:p>
          <a:p>
            <a:r>
              <a:rPr lang="fr-CA" dirty="0" smtClean="0"/>
              <a:t>Les biomatériaux</a:t>
            </a:r>
          </a:p>
          <a:p>
            <a:r>
              <a:rPr lang="fr-CA" dirty="0" smtClean="0"/>
              <a:t>Les grandes catégories de biomatériaux </a:t>
            </a:r>
          </a:p>
          <a:p>
            <a:r>
              <a:rPr lang="fr-CA" dirty="0"/>
              <a:t>Le cas des hanches </a:t>
            </a:r>
            <a:r>
              <a:rPr lang="fr-CA" dirty="0" smtClean="0"/>
              <a:t>artificielles</a:t>
            </a:r>
          </a:p>
          <a:p>
            <a:r>
              <a:rPr lang="fr-CA" dirty="0" smtClean="0"/>
              <a:t>Biomatériaux et problèmes cardiaques</a:t>
            </a:r>
          </a:p>
          <a:p>
            <a:r>
              <a:rPr lang="fr-CA" dirty="0" smtClean="0"/>
              <a:t>Dilemmes éthiques</a:t>
            </a:r>
          </a:p>
          <a:p>
            <a:r>
              <a:rPr lang="fr-CA" smtClean="0"/>
              <a:t>Idées </a:t>
            </a:r>
            <a:r>
              <a:rPr lang="fr-CA" dirty="0" smtClean="0"/>
              <a:t>d’activités à faire au secondaire 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10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Statistiques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  <a:p>
            <a:r>
              <a:rPr lang="fr-CA" sz="3600" dirty="0" smtClean="0"/>
              <a:t>En 2013, au Québec: </a:t>
            </a:r>
          </a:p>
          <a:p>
            <a:pPr lvl="1"/>
            <a:r>
              <a:rPr lang="fr-CA" sz="3200" dirty="0" smtClean="0"/>
              <a:t>62 transplantations</a:t>
            </a:r>
          </a:p>
          <a:p>
            <a:pPr lvl="1"/>
            <a:r>
              <a:rPr lang="fr-CA" sz="3200" dirty="0" smtClean="0"/>
              <a:t>46 personnes en attente au 31 décembre </a:t>
            </a:r>
          </a:p>
          <a:p>
            <a:pPr lvl="1"/>
            <a:r>
              <a:rPr lang="fr-CA" sz="3200" dirty="0" smtClean="0"/>
              <a:t>Temps moyen d’attente: 335 jours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Taux de survie si transplantation: 91% sur 30 ans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17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 smtClean="0"/>
              <a:t>Que faire en cas de problème cardiaque majeur? </a:t>
            </a:r>
            <a:endParaRPr lang="fr-CA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  <a:p>
            <a:r>
              <a:rPr lang="fr-CA" dirty="0" smtClean="0"/>
              <a:t>Changer le cœur</a:t>
            </a:r>
          </a:p>
          <a:p>
            <a:pPr lvl="1"/>
            <a:r>
              <a:rPr lang="fr-CA" dirty="0" smtClean="0"/>
              <a:t>Temps d’attente très problématique.</a:t>
            </a:r>
          </a:p>
          <a:p>
            <a:endParaRPr lang="fr-CA" dirty="0"/>
          </a:p>
          <a:p>
            <a:r>
              <a:rPr lang="fr-CA" dirty="0" smtClean="0"/>
              <a:t>Espérer que le cœur reprenne ses fonctions. </a:t>
            </a:r>
          </a:p>
          <a:p>
            <a:pPr lvl="1"/>
            <a:r>
              <a:rPr lang="fr-CA" dirty="0" smtClean="0"/>
              <a:t>25% de chances de reprises si assistance médicale.</a:t>
            </a:r>
          </a:p>
          <a:p>
            <a:r>
              <a:rPr lang="fr-CA" dirty="0" smtClean="0"/>
              <a:t>Assistance médicale: </a:t>
            </a:r>
          </a:p>
          <a:p>
            <a:pPr lvl="1"/>
            <a:r>
              <a:rPr lang="fr-CA" dirty="0" smtClean="0"/>
              <a:t>Problématique de la circulation </a:t>
            </a:r>
            <a:r>
              <a:rPr lang="fr-CA" dirty="0" err="1" smtClean="0"/>
              <a:t>extra-corporelle</a:t>
            </a:r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83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Dilemme éthique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Dispositif d’assistance ventriculaire gauche:</a:t>
            </a:r>
          </a:p>
          <a:p>
            <a:pPr lvl="1"/>
            <a:r>
              <a:rPr lang="fr-CA" dirty="0" smtClean="0"/>
              <a:t>Coût de l’appareil: 138 000 $ </a:t>
            </a:r>
          </a:p>
          <a:p>
            <a:pPr lvl="1"/>
            <a:r>
              <a:rPr lang="fr-CA" dirty="0" smtClean="0"/>
              <a:t>Coût d’entretiens annuel: 52 000  à 60 000 $</a:t>
            </a:r>
            <a:endParaRPr lang="fr-CA" dirty="0"/>
          </a:p>
          <a:p>
            <a:r>
              <a:rPr lang="fr-CA" dirty="0" smtClean="0"/>
              <a:t>Cœur CARMAT: </a:t>
            </a:r>
          </a:p>
          <a:p>
            <a:pPr lvl="1"/>
            <a:r>
              <a:rPr lang="fr-CA" dirty="0" smtClean="0"/>
              <a:t>Coût de l’appareil: 234 000 $</a:t>
            </a:r>
          </a:p>
          <a:p>
            <a:r>
              <a:rPr lang="fr-CA" dirty="0" smtClean="0"/>
              <a:t>Pour subvenir à 46 personnes:</a:t>
            </a:r>
          </a:p>
          <a:p>
            <a:pPr lvl="1"/>
            <a:r>
              <a:rPr lang="fr-CA" dirty="0" smtClean="0"/>
              <a:t>Dispositif d’assistance ventriculaire gauche: 6 348 000$ + entretiens </a:t>
            </a:r>
          </a:p>
          <a:p>
            <a:pPr lvl="1"/>
            <a:r>
              <a:rPr lang="fr-CA" dirty="0" smtClean="0"/>
              <a:t>CARMAT: 10 764 000$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60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Contextualisation au secondaire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Première et deuxième année du secondaire: </a:t>
            </a:r>
          </a:p>
          <a:p>
            <a:pPr lvl="1"/>
            <a:r>
              <a:rPr lang="fr-CA" dirty="0" smtClean="0"/>
              <a:t>Dilatation thermique</a:t>
            </a:r>
          </a:p>
          <a:p>
            <a:pPr lvl="1"/>
            <a:r>
              <a:rPr lang="fr-CA" dirty="0" smtClean="0"/>
              <a:t>Propriétés caractéristiques</a:t>
            </a:r>
          </a:p>
          <a:p>
            <a:r>
              <a:rPr lang="fr-CA" dirty="0" smtClean="0"/>
              <a:t>Troisième année du secondaire:</a:t>
            </a:r>
          </a:p>
          <a:p>
            <a:pPr lvl="1"/>
            <a:r>
              <a:rPr lang="fr-CA" dirty="0" smtClean="0"/>
              <a:t>Le corps humain </a:t>
            </a:r>
          </a:p>
          <a:p>
            <a:pPr lvl="1"/>
            <a:r>
              <a:rPr lang="fr-CA" dirty="0" smtClean="0"/>
              <a:t>Propriétés mécaniques (Dureté, ductilité, etc.)</a:t>
            </a:r>
          </a:p>
          <a:p>
            <a:r>
              <a:rPr lang="fr-CA" dirty="0" smtClean="0"/>
              <a:t>Quatrième année du secondaire </a:t>
            </a:r>
          </a:p>
          <a:p>
            <a:pPr lvl="1"/>
            <a:r>
              <a:rPr lang="fr-CA" dirty="0" smtClean="0"/>
              <a:t>Ions </a:t>
            </a:r>
          </a:p>
          <a:p>
            <a:pPr lvl="1"/>
            <a:r>
              <a:rPr lang="fr-CA" dirty="0" smtClean="0"/>
              <a:t>« Expliquer le choix d’un matériau en fonction de ses propriétés. » (Tiré du </a:t>
            </a:r>
            <a:r>
              <a:rPr lang="fr-CA" i="1" dirty="0" smtClean="0"/>
              <a:t>PFEQ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73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Idées d’activités à faire au secondaire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Identifier le matériel idéal! </a:t>
            </a:r>
          </a:p>
          <a:p>
            <a:pPr lvl="1"/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ce réservé du conten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45468319"/>
                  </p:ext>
                </p:extLst>
              </p:nvPr>
            </p:nvGraphicFramePr>
            <p:xfrm>
              <a:off x="966621" y="2901922"/>
              <a:ext cx="8596310" cy="3139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9262"/>
                    <a:gridCol w="1719262"/>
                    <a:gridCol w="1719262"/>
                    <a:gridCol w="1719262"/>
                    <a:gridCol w="1719262"/>
                  </a:tblGrid>
                  <a:tr h="602900">
                    <a:tc>
                      <a:txBody>
                        <a:bodyPr/>
                        <a:lstStyle/>
                        <a:p>
                          <a:pPr algn="ctr"/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Module d’élasticité</a:t>
                          </a:r>
                        </a:p>
                        <a:p>
                          <a:pPr algn="ctr"/>
                          <a:r>
                            <a:rPr lang="fr-CA" dirty="0" smtClean="0"/>
                            <a:t>(</a:t>
                          </a:r>
                          <a:r>
                            <a:rPr lang="fr-CA" dirty="0" err="1" smtClean="0"/>
                            <a:t>GPa</a:t>
                          </a:r>
                          <a:r>
                            <a:rPr lang="fr-CA" dirty="0" smtClean="0"/>
                            <a:t>)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Limite d’élasticité </a:t>
                          </a:r>
                        </a:p>
                        <a:p>
                          <a:pPr algn="ctr"/>
                          <a:r>
                            <a:rPr lang="fr-CA" dirty="0" smtClean="0"/>
                            <a:t>(</a:t>
                          </a:r>
                          <a:r>
                            <a:rPr lang="fr-CA" dirty="0" err="1" smtClean="0"/>
                            <a:t>MPa</a:t>
                          </a:r>
                          <a:r>
                            <a:rPr lang="fr-CA" dirty="0" smtClean="0"/>
                            <a:t>)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Résistance à la traction</a:t>
                          </a:r>
                        </a:p>
                        <a:p>
                          <a:pPr algn="ctr"/>
                          <a:r>
                            <a:rPr lang="fr-CA" dirty="0" smtClean="0"/>
                            <a:t>(</a:t>
                          </a:r>
                          <a:r>
                            <a:rPr lang="fr-CA" dirty="0" err="1" smtClean="0"/>
                            <a:t>MPa</a:t>
                          </a:r>
                          <a:r>
                            <a:rPr lang="fr-CA" dirty="0" smtClean="0"/>
                            <a:t>)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Élongation à la rupture</a:t>
                          </a:r>
                        </a:p>
                        <a:p>
                          <a:pPr algn="ctr"/>
                          <a:r>
                            <a:rPr lang="fr-CA" dirty="0" smtClean="0"/>
                            <a:t>(%) </a:t>
                          </a:r>
                          <a:endParaRPr lang="fr-C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Alumine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350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-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1 à 10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-</a:t>
                          </a:r>
                          <a:endParaRPr lang="fr-C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𝑇𝑖𝐴</m:t>
                                </m:r>
                                <m:sSub>
                                  <m:sSubPr>
                                    <m:ctrlPr>
                                      <a:rPr lang="fr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fr-CA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120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830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900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18</a:t>
                          </a:r>
                          <a:endParaRPr lang="fr-C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Polyéthylène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PMMA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Os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15 à 30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30 à 70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70 à 150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0 à 8</a:t>
                          </a:r>
                          <a:endParaRPr lang="fr-C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Cartilage 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-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-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7 à 15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20</a:t>
                          </a:r>
                          <a:endParaRPr lang="fr-C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Espace réservé du conten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45468319"/>
                  </p:ext>
                </p:extLst>
              </p:nvPr>
            </p:nvGraphicFramePr>
            <p:xfrm>
              <a:off x="966621" y="2901922"/>
              <a:ext cx="8596310" cy="3139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9262"/>
                    <a:gridCol w="1719262"/>
                    <a:gridCol w="1719262"/>
                    <a:gridCol w="1719262"/>
                    <a:gridCol w="1719262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Module d’élasticité</a:t>
                          </a:r>
                        </a:p>
                        <a:p>
                          <a:pPr algn="ctr"/>
                          <a:r>
                            <a:rPr lang="fr-CA" dirty="0" smtClean="0"/>
                            <a:t>(</a:t>
                          </a:r>
                          <a:r>
                            <a:rPr lang="fr-CA" dirty="0" err="1" smtClean="0"/>
                            <a:t>GPa</a:t>
                          </a:r>
                          <a:r>
                            <a:rPr lang="fr-CA" dirty="0" smtClean="0"/>
                            <a:t>)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Limite d’élasticité </a:t>
                          </a:r>
                        </a:p>
                        <a:p>
                          <a:pPr algn="ctr"/>
                          <a:r>
                            <a:rPr lang="fr-CA" dirty="0" smtClean="0"/>
                            <a:t>(</a:t>
                          </a:r>
                          <a:r>
                            <a:rPr lang="fr-CA" dirty="0" err="1" smtClean="0"/>
                            <a:t>MPa</a:t>
                          </a:r>
                          <a:r>
                            <a:rPr lang="fr-CA" dirty="0" smtClean="0"/>
                            <a:t>)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Résistance à la traction</a:t>
                          </a:r>
                        </a:p>
                        <a:p>
                          <a:pPr algn="ctr"/>
                          <a:r>
                            <a:rPr lang="fr-CA" dirty="0" smtClean="0"/>
                            <a:t>(</a:t>
                          </a:r>
                          <a:r>
                            <a:rPr lang="fr-CA" dirty="0" err="1" smtClean="0"/>
                            <a:t>MPa</a:t>
                          </a:r>
                          <a:r>
                            <a:rPr lang="fr-CA" dirty="0" smtClean="0"/>
                            <a:t>)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Élongation à la rupture</a:t>
                          </a:r>
                        </a:p>
                        <a:p>
                          <a:pPr algn="ctr"/>
                          <a:r>
                            <a:rPr lang="fr-CA" dirty="0" smtClean="0"/>
                            <a:t>(%) </a:t>
                          </a:r>
                          <a:endParaRPr lang="fr-C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Alumine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350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-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1 à 10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-</a:t>
                          </a:r>
                          <a:endParaRPr lang="fr-C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55" t="-355738" r="-401773" b="-4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120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830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900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18</a:t>
                          </a:r>
                          <a:endParaRPr lang="fr-C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Polyéthylène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PMMA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?</a:t>
                          </a:r>
                          <a:endParaRPr lang="fr-C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Os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15 à 30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30 à 70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70 à 150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0 à 8</a:t>
                          </a:r>
                          <a:endParaRPr lang="fr-C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Cartilage 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-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-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7 à 15</a:t>
                          </a:r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 smtClean="0"/>
                            <a:t>20</a:t>
                          </a:r>
                          <a:endParaRPr lang="fr-C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55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Matériel didactique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http://</a:t>
            </a:r>
            <a:r>
              <a:rPr lang="fr-CA" dirty="0" smtClean="0">
                <a:hlinkClick r:id="rId2"/>
              </a:rPr>
              <a:t>www.bag.admin.ch/transplantation/00700/index.html?lang=fr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53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r>
              <a:rPr lang="fr-CA" dirty="0" smtClean="0"/>
              <a:t>Médiagraphie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584791"/>
            <a:ext cx="8596668" cy="522627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fr-CA" dirty="0" err="1"/>
              <a:t>Uribe</a:t>
            </a:r>
            <a:r>
              <a:rPr lang="fr-CA" dirty="0"/>
              <a:t>, J., </a:t>
            </a:r>
            <a:r>
              <a:rPr lang="fr-CA" dirty="0" err="1"/>
              <a:t>Geringer</a:t>
            </a:r>
            <a:r>
              <a:rPr lang="fr-CA" dirty="0"/>
              <a:t>, J., Forest, B., </a:t>
            </a:r>
            <a:r>
              <a:rPr lang="fr-CA" dirty="0" err="1"/>
              <a:t>Gremillard</a:t>
            </a:r>
            <a:r>
              <a:rPr lang="fr-CA" dirty="0"/>
              <a:t>, L., &amp; Chevalier, J. (2016). Durées de vie de prothèses de hanche en biocéramiques soumises à des dégradations par chocs. </a:t>
            </a:r>
            <a:r>
              <a:rPr lang="fr-CA" dirty="0" err="1"/>
              <a:t>Retrieved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>
                <a:hlinkClick r:id="rId2"/>
              </a:rPr>
              <a:t>https://www.academia.edu/14353710/Dur%C3%A9es_de_vie_de_proth%C3%A8ses_de_hanche_en_bioc%C3%A9ramiques_soumises_%</a:t>
            </a:r>
            <a:r>
              <a:rPr lang="fr-CA" dirty="0" smtClean="0">
                <a:hlinkClick r:id="rId2"/>
              </a:rPr>
              <a:t>C3%A0_des_d%C3%A9gradations_par_chocs</a:t>
            </a:r>
            <a:endParaRPr lang="fr-CA" dirty="0" smtClean="0"/>
          </a:p>
          <a:p>
            <a:pPr>
              <a:lnSpc>
                <a:spcPct val="120000"/>
              </a:lnSpc>
            </a:pPr>
            <a:r>
              <a:rPr lang="fr-CA" dirty="0"/>
              <a:t>Hamza, S., Cherif, K., </a:t>
            </a:r>
            <a:r>
              <a:rPr lang="fr-CA" dirty="0" err="1"/>
              <a:t>Pluvinage</a:t>
            </a:r>
            <a:r>
              <a:rPr lang="fr-CA" dirty="0"/>
              <a:t>, G., Yahia, L., &amp; Slimane, N. (2000). RECHERCHE DU BIOMATERIAU IDEAL EN ORTHOPEDIE. In </a:t>
            </a:r>
            <a:r>
              <a:rPr lang="fr-CA" i="1" dirty="0"/>
              <a:t>Journées de Mécanique et d'Ingénierie</a:t>
            </a:r>
            <a:r>
              <a:rPr lang="fr-CA" dirty="0"/>
              <a:t>. Sfax. </a:t>
            </a:r>
            <a:r>
              <a:rPr lang="fr-CA" dirty="0" err="1"/>
              <a:t>Retrieved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>
                <a:hlinkClick r:id="rId3"/>
              </a:rPr>
              <a:t>https://</a:t>
            </a:r>
            <a:r>
              <a:rPr lang="fr-CA" dirty="0" smtClean="0">
                <a:hlinkClick r:id="rId3"/>
              </a:rPr>
              <a:t>www.academia.edu/3092298/Recherche_du_biomateriau_ideal_en_orthop%C3%A9die</a:t>
            </a:r>
            <a:endParaRPr lang="fr-CA" dirty="0" smtClean="0"/>
          </a:p>
          <a:p>
            <a:pPr>
              <a:lnSpc>
                <a:spcPct val="120000"/>
              </a:lnSpc>
            </a:pPr>
            <a:r>
              <a:rPr lang="fr-CA" dirty="0" err="1"/>
              <a:t>Djebbi</a:t>
            </a:r>
            <a:r>
              <a:rPr lang="fr-CA" dirty="0"/>
              <a:t>, H., Hamza, S., &amp; </a:t>
            </a:r>
            <a:r>
              <a:rPr lang="fr-CA" dirty="0" err="1"/>
              <a:t>Zouari</a:t>
            </a:r>
            <a:r>
              <a:rPr lang="fr-CA" dirty="0"/>
              <a:t>, M. (2016). ÉTUDE ET CONCEPTION D’UN SIMULATEUR BIOMÉCANIQUE POUR LES PROTHÈSES DE HANCHE. In </a:t>
            </a:r>
            <a:r>
              <a:rPr lang="fr-CA" i="1" dirty="0"/>
              <a:t>5èmes Journées d'</a:t>
            </a:r>
            <a:r>
              <a:rPr lang="fr-CA" i="1" dirty="0" err="1"/>
              <a:t>Etudes</a:t>
            </a:r>
            <a:r>
              <a:rPr lang="fr-CA" i="1" dirty="0"/>
              <a:t> Techniques Les Sciences et les Technologies Mécaniques, Moteurs du Développement Durable dans les Secteurs des </a:t>
            </a:r>
            <a:r>
              <a:rPr lang="fr-CA" i="1" dirty="0" err="1"/>
              <a:t>Energies</a:t>
            </a:r>
            <a:r>
              <a:rPr lang="fr-CA" i="1" dirty="0"/>
              <a:t> renouvelables, des Transports et de la Santé</a:t>
            </a:r>
            <a:r>
              <a:rPr lang="fr-CA" dirty="0"/>
              <a:t>. </a:t>
            </a:r>
            <a:r>
              <a:rPr lang="fr-CA" dirty="0" err="1"/>
              <a:t>Marrakesh</a:t>
            </a:r>
            <a:r>
              <a:rPr lang="fr-CA" dirty="0"/>
              <a:t>. </a:t>
            </a:r>
            <a:r>
              <a:rPr lang="fr-CA" dirty="0" err="1"/>
              <a:t>Retrieved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>
                <a:hlinkClick r:id="rId4"/>
              </a:rPr>
              <a:t>https://</a:t>
            </a:r>
            <a:r>
              <a:rPr lang="fr-CA" dirty="0" smtClean="0">
                <a:hlinkClick r:id="rId4"/>
              </a:rPr>
              <a:t>www.academia.edu/3092605/Etude_et_conception_dun_simulateur_biom%C3%A9canique_pour_proth%C3%A8se_de_hanche</a:t>
            </a:r>
            <a:endParaRPr lang="fr-CA" dirty="0" smtClean="0"/>
          </a:p>
          <a:p>
            <a:pPr>
              <a:lnSpc>
                <a:spcPct val="120000"/>
              </a:lnSpc>
            </a:pPr>
            <a:r>
              <a:rPr lang="en-US" i="1" dirty="0"/>
              <a:t>High Tech Prosthetics - Introduction</a:t>
            </a:r>
            <a:r>
              <a:rPr lang="en-US" dirty="0"/>
              <a:t>. (2016). </a:t>
            </a:r>
            <a:r>
              <a:rPr lang="en-US" i="1" dirty="0"/>
              <a:t>Biomed.brown.edu</a:t>
            </a:r>
            <a:r>
              <a:rPr lang="en-US" dirty="0"/>
              <a:t>. Retrieved 7 April 2016, from http://biomed.brown.edu/Courses/BI108/2006-108websites/group07HighTechProsthetics/pages/intro.htm</a:t>
            </a:r>
          </a:p>
          <a:p>
            <a:pPr>
              <a:lnSpc>
                <a:spcPct val="120000"/>
              </a:lnSpc>
            </a:pPr>
            <a:r>
              <a:rPr lang="fr-CA" dirty="0">
                <a:hlinkClick r:id="rId5"/>
              </a:rPr>
              <a:t>http://</a:t>
            </a:r>
            <a:r>
              <a:rPr lang="fr-CA" dirty="0" smtClean="0">
                <a:hlinkClick r:id="rId5"/>
              </a:rPr>
              <a:t>www.livescience.com/23642-prosthetic-toes-egypt.html</a:t>
            </a:r>
            <a:r>
              <a:rPr lang="fr-CA" dirty="0" smtClean="0"/>
              <a:t> (Image) (accédé le 6 avril 2016)</a:t>
            </a:r>
          </a:p>
          <a:p>
            <a:pPr>
              <a:lnSpc>
                <a:spcPct val="120000"/>
              </a:lnSpc>
            </a:pPr>
            <a:r>
              <a:rPr lang="en-US" dirty="0"/>
              <a:t>Oakes, E. (2002). </a:t>
            </a:r>
            <a:r>
              <a:rPr lang="en-US" i="1" dirty="0"/>
              <a:t>A to Z of STS scientists</a:t>
            </a:r>
            <a:r>
              <a:rPr lang="en-US" dirty="0"/>
              <a:t>. New York: Facts On File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fr-CA" i="1" dirty="0" err="1"/>
              <a:t>Kolff</a:t>
            </a:r>
            <a:r>
              <a:rPr lang="fr-CA" dirty="0"/>
              <a:t>. </a:t>
            </a:r>
            <a:r>
              <a:rPr lang="fr-CA" dirty="0" smtClean="0"/>
              <a:t>(non spécifié).</a:t>
            </a:r>
            <a:r>
              <a:rPr lang="fr-CA" dirty="0"/>
              <a:t> </a:t>
            </a:r>
            <a:r>
              <a:rPr lang="fr-CA" i="1" dirty="0"/>
              <a:t>Web.stanford.edu</a:t>
            </a:r>
            <a:r>
              <a:rPr lang="fr-CA" dirty="0"/>
              <a:t>. </a:t>
            </a:r>
            <a:r>
              <a:rPr lang="fr-CA" dirty="0" err="1"/>
              <a:t>Retrieved</a:t>
            </a:r>
            <a:r>
              <a:rPr lang="fr-CA" dirty="0"/>
              <a:t> 7 April 2016,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>
                <a:hlinkClick r:id="rId6"/>
              </a:rPr>
              <a:t>http://</a:t>
            </a:r>
            <a:r>
              <a:rPr lang="fr-CA" dirty="0" smtClean="0">
                <a:hlinkClick r:id="rId6"/>
              </a:rPr>
              <a:t>web.stanford.edu/dept/HPS/transplant/html/kolff.html</a:t>
            </a:r>
            <a:endParaRPr lang="fr-CA" dirty="0" smtClean="0"/>
          </a:p>
          <a:p>
            <a:pPr>
              <a:lnSpc>
                <a:spcPct val="120000"/>
              </a:lnSpc>
            </a:pPr>
            <a:r>
              <a:rPr lang="en-US" dirty="0"/>
              <a:t>Cohn, W., </a:t>
            </a:r>
            <a:r>
              <a:rPr lang="en-US" dirty="0" err="1"/>
              <a:t>Timms</a:t>
            </a:r>
            <a:r>
              <a:rPr lang="en-US" dirty="0"/>
              <a:t>, D., &amp; Frazier, O. (2015). Total artificial hearts: past, present, and future. </a:t>
            </a:r>
            <a:r>
              <a:rPr lang="en-US" i="1" dirty="0"/>
              <a:t>Nat Rev </a:t>
            </a:r>
            <a:r>
              <a:rPr lang="en-US" i="1" dirty="0" err="1"/>
              <a:t>Cardiol</a:t>
            </a:r>
            <a:r>
              <a:rPr lang="en-US" dirty="0"/>
              <a:t>, </a:t>
            </a:r>
            <a:r>
              <a:rPr lang="en-US" i="1" dirty="0"/>
              <a:t>12</a:t>
            </a:r>
            <a:r>
              <a:rPr lang="en-US" dirty="0"/>
              <a:t>(10), 609-617.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dx.doi.org/10.1038/nrcardio.2015.79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Owens-Liston, P. (2012). </a:t>
            </a:r>
            <a:r>
              <a:rPr lang="en-US" i="1" dirty="0"/>
              <a:t>The First Artificial Heart, 30 Years Later</a:t>
            </a:r>
            <a:r>
              <a:rPr lang="en-US" dirty="0"/>
              <a:t>. </a:t>
            </a:r>
            <a:r>
              <a:rPr lang="en-US" i="1" dirty="0" err="1"/>
              <a:t>HealthFeed</a:t>
            </a:r>
            <a:r>
              <a:rPr lang="en-US" i="1" dirty="0"/>
              <a:t>, University of Utah</a:t>
            </a:r>
            <a:r>
              <a:rPr lang="en-US" dirty="0"/>
              <a:t>. Retrieved 7 April 2016, from </a:t>
            </a: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healthcare.utah.edu/healthfeed/postings/2012/12/120212ArtificialHeart30YearsLater.php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fr-CA" dirty="0"/>
              <a:t>Rosier, F. (1997). La longue marche vers le </a:t>
            </a:r>
            <a:r>
              <a:rPr lang="fr-CA" dirty="0" err="1"/>
              <a:t>coeur</a:t>
            </a:r>
            <a:r>
              <a:rPr lang="fr-CA" dirty="0"/>
              <a:t> artificiel. </a:t>
            </a:r>
            <a:r>
              <a:rPr lang="fr-CA" i="1" dirty="0"/>
              <a:t>La Recherche</a:t>
            </a:r>
            <a:r>
              <a:rPr lang="fr-CA" dirty="0"/>
              <a:t>, </a:t>
            </a:r>
            <a:r>
              <a:rPr lang="fr-CA" i="1" dirty="0"/>
              <a:t>297</a:t>
            </a:r>
            <a:r>
              <a:rPr lang="fr-CA" dirty="0"/>
              <a:t>, 72. </a:t>
            </a:r>
            <a:r>
              <a:rPr lang="fr-CA" dirty="0" err="1"/>
              <a:t>Retrieved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>
                <a:hlinkClick r:id="rId9"/>
              </a:rPr>
              <a:t>http://</a:t>
            </a:r>
            <a:r>
              <a:rPr lang="fr-CA" dirty="0" smtClean="0">
                <a:hlinkClick r:id="rId9"/>
              </a:rPr>
              <a:t>www.larecherche.fr/savoirs/autre/longue-marche-coeur-artificiel-01-04-1997-87611</a:t>
            </a:r>
            <a:endParaRPr lang="fr-CA" dirty="0" smtClean="0"/>
          </a:p>
          <a:p>
            <a:pPr>
              <a:lnSpc>
                <a:spcPct val="120000"/>
              </a:lnSpc>
            </a:pPr>
            <a:r>
              <a:rPr lang="en-US" dirty="0"/>
              <a:t>Baldwin, R., </a:t>
            </a:r>
            <a:r>
              <a:rPr lang="en-US" dirty="0" err="1"/>
              <a:t>Radocancevic</a:t>
            </a:r>
            <a:r>
              <a:rPr lang="en-US" dirty="0"/>
              <a:t>, B., </a:t>
            </a:r>
            <a:r>
              <a:rPr lang="en-US" dirty="0" err="1"/>
              <a:t>Ducan</a:t>
            </a:r>
            <a:r>
              <a:rPr lang="en-US" dirty="0"/>
              <a:t>, J., </a:t>
            </a:r>
            <a:r>
              <a:rPr lang="en-US" dirty="0" err="1"/>
              <a:t>Wampler</a:t>
            </a:r>
            <a:r>
              <a:rPr lang="en-US" dirty="0"/>
              <a:t>, R., &amp; Frazier, O. (1992). Management of Patients Supported on the </a:t>
            </a:r>
            <a:r>
              <a:rPr lang="en-US" dirty="0" err="1"/>
              <a:t>Hemopump</a:t>
            </a:r>
            <a:r>
              <a:rPr lang="en-US" dirty="0"/>
              <a:t>® Cardiac Assist System. Texas </a:t>
            </a:r>
            <a:r>
              <a:rPr lang="en-US" dirty="0" err="1"/>
              <a:t>Hean</a:t>
            </a:r>
            <a:r>
              <a:rPr lang="en-US" dirty="0"/>
              <a:t> </a:t>
            </a:r>
            <a:r>
              <a:rPr lang="en-US" dirty="0" err="1"/>
              <a:t>Institutejournal</a:t>
            </a:r>
            <a:r>
              <a:rPr lang="en-US" dirty="0"/>
              <a:t>. </a:t>
            </a:r>
            <a:r>
              <a:rPr lang="en-US" dirty="0">
                <a:hlinkClick r:id="rId10"/>
              </a:rPr>
              <a:t>http://dx.doi.org/http://</a:t>
            </a:r>
            <a:r>
              <a:rPr lang="en-US" dirty="0" smtClean="0">
                <a:hlinkClick r:id="rId10"/>
              </a:rPr>
              <a:t>www.ncbi.nlm.nih.gov/pmc/articles/PMC326258/pdf/thij00045-0018.pdf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fr-CA" i="1" dirty="0"/>
              <a:t>Circulation sanguine et apport de dioxygène aux muscles</a:t>
            </a:r>
            <a:r>
              <a:rPr lang="fr-CA" dirty="0"/>
              <a:t>. </a:t>
            </a:r>
            <a:r>
              <a:rPr lang="fr-CA" dirty="0" err="1"/>
              <a:t>Retrieved</a:t>
            </a:r>
            <a:r>
              <a:rPr lang="fr-CA" dirty="0"/>
              <a:t> 7 April 2016, </a:t>
            </a:r>
            <a:r>
              <a:rPr lang="fr-CA" dirty="0" err="1"/>
              <a:t>from</a:t>
            </a:r>
            <a:r>
              <a:rPr lang="fr-CA" dirty="0"/>
              <a:t> http://extranet.editis.com/it-yonixweb/images/500/art/doc/d/d1dbb9688ce4959f393830353337313434333730.pdf</a:t>
            </a:r>
            <a:endParaRPr lang="fr-CA" dirty="0" smtClean="0"/>
          </a:p>
          <a:p>
            <a:pPr>
              <a:lnSpc>
                <a:spcPct val="120000"/>
              </a:lnSpc>
            </a:pPr>
            <a:r>
              <a:rPr lang="en-US" i="1" dirty="0" err="1"/>
              <a:t>Thoratec</a:t>
            </a:r>
            <a:r>
              <a:rPr lang="en-US" i="1" dirty="0"/>
              <a:t> </a:t>
            </a:r>
            <a:r>
              <a:rPr lang="en-US" i="1" dirty="0" err="1"/>
              <a:t>HeartMate</a:t>
            </a:r>
            <a:r>
              <a:rPr lang="en-US" i="1" dirty="0"/>
              <a:t> II LVAS - Texas Heart Institute - Heart Assist Devices</a:t>
            </a:r>
            <a:r>
              <a:rPr lang="en-US" dirty="0"/>
              <a:t>. (</a:t>
            </a:r>
            <a:r>
              <a:rPr lang="en-US" dirty="0" smtClean="0"/>
              <a:t>2010).</a:t>
            </a:r>
            <a:r>
              <a:rPr lang="en-US" dirty="0"/>
              <a:t> </a:t>
            </a:r>
            <a:r>
              <a:rPr lang="en-US" i="1" dirty="0"/>
              <a:t>Texasheart.org</a:t>
            </a:r>
            <a:r>
              <a:rPr lang="en-US" dirty="0"/>
              <a:t>. Retrieved 7 April 2016, from http://www.texasheart.org/Research/Devices/thoratec_heartmateii.cfm</a:t>
            </a:r>
          </a:p>
          <a:p>
            <a:pPr>
              <a:lnSpc>
                <a:spcPct val="120000"/>
              </a:lnSpc>
            </a:pPr>
            <a:r>
              <a:rPr lang="en-US" i="1" dirty="0"/>
              <a:t>SUMMARY OF SAFETY AND EFFECTIVENESS DATA</a:t>
            </a:r>
            <a:r>
              <a:rPr lang="en-US" dirty="0"/>
              <a:t>. </a:t>
            </a:r>
            <a:r>
              <a:rPr lang="en-US" i="1" dirty="0"/>
              <a:t>FDA</a:t>
            </a:r>
            <a:r>
              <a:rPr lang="en-US" dirty="0"/>
              <a:t>. Retrieved 7 April 2016, from </a:t>
            </a:r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www.accessdata.fda.gov/cdrh_docs/pdf6/P060040b.pdf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fr-CA" dirty="0"/>
              <a:t>Lemieux, V. (2003). </a:t>
            </a:r>
            <a:r>
              <a:rPr lang="fr-CA" i="1" dirty="0"/>
              <a:t>Le </a:t>
            </a:r>
            <a:r>
              <a:rPr lang="fr-CA" i="1" dirty="0" err="1"/>
              <a:t>système</a:t>
            </a:r>
            <a:r>
              <a:rPr lang="fr-CA" i="1" dirty="0"/>
              <a:t> de santé au </a:t>
            </a:r>
            <a:r>
              <a:rPr lang="fr-CA" i="1" dirty="0" err="1"/>
              <a:t>Québec</a:t>
            </a:r>
            <a:r>
              <a:rPr lang="fr-CA" dirty="0"/>
              <a:t>. [Sainte-Foy, </a:t>
            </a:r>
            <a:r>
              <a:rPr lang="fr-CA" dirty="0" err="1"/>
              <a:t>Québec</a:t>
            </a:r>
            <a:r>
              <a:rPr lang="fr-CA" dirty="0"/>
              <a:t>]: Presses de l'</a:t>
            </a:r>
            <a:r>
              <a:rPr lang="fr-CA" dirty="0" err="1"/>
              <a:t>Universite</a:t>
            </a:r>
            <a:r>
              <a:rPr lang="fr-CA" dirty="0"/>
              <a:t>́ Laval</a:t>
            </a:r>
            <a:r>
              <a:rPr lang="fr-CA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fr-CA" i="1" dirty="0"/>
              <a:t>Enjeu économique</a:t>
            </a:r>
            <a:r>
              <a:rPr lang="fr-CA" dirty="0"/>
              <a:t>. </a:t>
            </a:r>
            <a:r>
              <a:rPr lang="fr-CA" i="1" dirty="0"/>
              <a:t>Carmatsa.com</a:t>
            </a:r>
            <a:r>
              <a:rPr lang="fr-CA" dirty="0"/>
              <a:t>. </a:t>
            </a:r>
            <a:r>
              <a:rPr lang="fr-CA" dirty="0" err="1"/>
              <a:t>Retrieved</a:t>
            </a:r>
            <a:r>
              <a:rPr lang="fr-CA" dirty="0"/>
              <a:t> 7 April 2016,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>
                <a:hlinkClick r:id="rId12"/>
              </a:rPr>
              <a:t>http://</a:t>
            </a:r>
            <a:r>
              <a:rPr lang="fr-CA" dirty="0" smtClean="0">
                <a:hlinkClick r:id="rId12"/>
              </a:rPr>
              <a:t>www.carmatsa.com/fr/coeur-carmat/linsuffisance-cardiaque/enjeu-economique</a:t>
            </a:r>
            <a:endParaRPr lang="fr-CA" dirty="0" smtClean="0"/>
          </a:p>
          <a:p>
            <a:pPr>
              <a:lnSpc>
                <a:spcPct val="120000"/>
              </a:lnSpc>
            </a:pPr>
            <a:r>
              <a:rPr lang="fr-CA" dirty="0" err="1"/>
              <a:t>Latrémouille</a:t>
            </a:r>
            <a:r>
              <a:rPr lang="fr-CA" dirty="0"/>
              <a:t> C, </a:t>
            </a:r>
            <a:r>
              <a:rPr lang="fr-CA" dirty="0" err="1"/>
              <a:t>Duveau</a:t>
            </a:r>
            <a:r>
              <a:rPr lang="fr-CA" dirty="0"/>
              <a:t> D, </a:t>
            </a:r>
            <a:r>
              <a:rPr lang="fr-CA" dirty="0" err="1"/>
              <a:t>Cholley</a:t>
            </a:r>
            <a:r>
              <a:rPr lang="fr-CA" dirty="0"/>
              <a:t> B, </a:t>
            </a:r>
            <a:r>
              <a:rPr lang="fr-CA" dirty="0" err="1"/>
              <a:t>Zilberstein</a:t>
            </a:r>
            <a:r>
              <a:rPr lang="fr-CA" dirty="0"/>
              <a:t> L, </a:t>
            </a:r>
            <a:r>
              <a:rPr lang="fr-CA" dirty="0" err="1"/>
              <a:t>Belbis</a:t>
            </a:r>
            <a:r>
              <a:rPr lang="fr-CA" dirty="0"/>
              <a:t> G, </a:t>
            </a:r>
            <a:r>
              <a:rPr lang="fr-CA" dirty="0" err="1"/>
              <a:t>Boughenou</a:t>
            </a:r>
            <a:r>
              <a:rPr lang="fr-CA" dirty="0"/>
              <a:t> M-F et al. Animal </a:t>
            </a:r>
            <a:r>
              <a:rPr lang="fr-CA" dirty="0" err="1"/>
              <a:t>studies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the </a:t>
            </a:r>
            <a:r>
              <a:rPr lang="fr-CA" dirty="0" err="1"/>
              <a:t>Carmat</a:t>
            </a:r>
            <a:r>
              <a:rPr lang="fr-CA" dirty="0"/>
              <a:t> </a:t>
            </a:r>
            <a:r>
              <a:rPr lang="fr-CA" dirty="0" err="1"/>
              <a:t>bioprosthetic</a:t>
            </a:r>
            <a:r>
              <a:rPr lang="fr-CA" dirty="0"/>
              <a:t> total </a:t>
            </a:r>
            <a:r>
              <a:rPr lang="fr-CA" dirty="0" err="1"/>
              <a:t>artificial</a:t>
            </a:r>
            <a:r>
              <a:rPr lang="fr-CA" dirty="0"/>
              <a:t/>
            </a:r>
            <a:br>
              <a:rPr lang="fr-CA" dirty="0"/>
            </a:br>
            <a:r>
              <a:rPr lang="fr-CA" dirty="0" err="1"/>
              <a:t>heart</a:t>
            </a:r>
            <a:r>
              <a:rPr lang="fr-CA" dirty="0"/>
              <a:t>. </a:t>
            </a:r>
            <a:r>
              <a:rPr lang="fr-CA" dirty="0" err="1"/>
              <a:t>Eur</a:t>
            </a:r>
            <a:r>
              <a:rPr lang="fr-CA" dirty="0"/>
              <a:t> J </a:t>
            </a:r>
            <a:r>
              <a:rPr lang="fr-CA" dirty="0" err="1"/>
              <a:t>Cardiothorac</a:t>
            </a:r>
            <a:r>
              <a:rPr lang="fr-CA" dirty="0"/>
              <a:t> </a:t>
            </a:r>
            <a:r>
              <a:rPr lang="fr-CA" dirty="0" err="1"/>
              <a:t>Surg</a:t>
            </a:r>
            <a:r>
              <a:rPr lang="fr-CA" dirty="0"/>
              <a:t> 2015;47:e172–e9</a:t>
            </a:r>
            <a:r>
              <a:rPr lang="fr-CA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fr-CA" i="1" dirty="0"/>
              <a:t>La valve aortique Carpentier-Edwards PERIMOUNT Magna </a:t>
            </a:r>
            <a:r>
              <a:rPr lang="fr-CA" i="1" dirty="0" err="1"/>
              <a:t>Ease</a:t>
            </a:r>
            <a:r>
              <a:rPr lang="fr-CA" i="1" dirty="0"/>
              <a:t> </a:t>
            </a:r>
            <a:r>
              <a:rPr lang="fr-CA" dirty="0"/>
              <a:t>. (2016).</a:t>
            </a:r>
            <a:r>
              <a:rPr lang="fr-CA" i="1" dirty="0"/>
              <a:t>Edwards.com</a:t>
            </a:r>
            <a:r>
              <a:rPr lang="fr-CA" dirty="0"/>
              <a:t>. </a:t>
            </a:r>
            <a:r>
              <a:rPr lang="fr-CA" dirty="0" err="1"/>
              <a:t>Retrieved</a:t>
            </a:r>
            <a:r>
              <a:rPr lang="fr-CA" dirty="0"/>
              <a:t> 7 April 2016, </a:t>
            </a:r>
            <a:r>
              <a:rPr lang="fr-CA" dirty="0" err="1"/>
              <a:t>from</a:t>
            </a:r>
            <a:r>
              <a:rPr lang="fr-CA" dirty="0"/>
              <a:t> http://www.edwards.com/fr/products/heartvalves/pages/magnaease.aspx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Statistiques</a:t>
            </a:r>
            <a:r>
              <a:rPr lang="en-US" dirty="0" smtClean="0"/>
              <a:t> </a:t>
            </a:r>
            <a:r>
              <a:rPr lang="en-US" dirty="0" err="1" smtClean="0"/>
              <a:t>officielles</a:t>
            </a:r>
            <a:r>
              <a:rPr lang="en-US" dirty="0" smtClean="0"/>
              <a:t> 2014 (2013).</a:t>
            </a:r>
            <a:r>
              <a:rPr lang="en-US" dirty="0"/>
              <a:t> </a:t>
            </a:r>
            <a:r>
              <a:rPr lang="en-US" i="1" dirty="0" smtClean="0"/>
              <a:t>Transplant Québec</a:t>
            </a:r>
            <a:r>
              <a:rPr lang="en-US" dirty="0" smtClean="0"/>
              <a:t>. </a:t>
            </a:r>
            <a:r>
              <a:rPr lang="en-US" dirty="0"/>
              <a:t>Retrieved 7 April 2016, from http://www.transplantquebec.ca/sites/default/files/statistiques_2013_2.pdf</a:t>
            </a:r>
          </a:p>
          <a:p>
            <a:pPr>
              <a:lnSpc>
                <a:spcPct val="120000"/>
              </a:lnSpc>
            </a:pPr>
            <a:r>
              <a:rPr lang="fr-CA" dirty="0"/>
              <a:t>Jean-Louis Pariente LB, Pierre </a:t>
            </a:r>
            <a:r>
              <a:rPr lang="fr-CA" dirty="0" err="1"/>
              <a:t>Conort</a:t>
            </a:r>
            <a:r>
              <a:rPr lang="fr-CA" dirty="0"/>
              <a:t>. Chapitre III : Biomatériaux, </a:t>
            </a:r>
            <a:r>
              <a:rPr lang="fr-CA" dirty="0" err="1"/>
              <a:t>Biomatériels</a:t>
            </a:r>
            <a:r>
              <a:rPr lang="fr-CA" dirty="0"/>
              <a:t> et</a:t>
            </a:r>
            <a:br>
              <a:rPr lang="fr-CA" dirty="0"/>
            </a:br>
            <a:r>
              <a:rPr lang="fr-CA" dirty="0"/>
              <a:t>Biocompatibilité. Progrès en Urologie, 2005. p. 887-890</a:t>
            </a:r>
            <a:r>
              <a:rPr lang="fr-CA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fr-CA" dirty="0" smtClean="0"/>
              <a:t>Notes de cours, Chimie des matériaux (2016). Gérard </a:t>
            </a:r>
            <a:r>
              <a:rPr lang="fr-CA" dirty="0" err="1" smtClean="0"/>
              <a:t>Charlet</a:t>
            </a:r>
            <a:r>
              <a:rPr lang="fr-CA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fr-CA" i="1" dirty="0"/>
              <a:t>La valve aortique Carpentier-Edwards PERIMOUNT Magna </a:t>
            </a:r>
            <a:r>
              <a:rPr lang="fr-CA" i="1" dirty="0" err="1"/>
              <a:t>Ease</a:t>
            </a:r>
            <a:r>
              <a:rPr lang="fr-CA" dirty="0"/>
              <a:t>. (2016). </a:t>
            </a:r>
            <a:r>
              <a:rPr lang="fr-CA" i="1" dirty="0"/>
              <a:t>Edwards.com</a:t>
            </a:r>
            <a:r>
              <a:rPr lang="fr-CA" dirty="0"/>
              <a:t>. </a:t>
            </a:r>
            <a:r>
              <a:rPr lang="fr-CA" dirty="0" err="1"/>
              <a:t>Retrieved</a:t>
            </a:r>
            <a:r>
              <a:rPr lang="fr-CA" dirty="0"/>
              <a:t> 7 April 2016,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>
                <a:hlinkClick r:id="rId13"/>
              </a:rPr>
              <a:t>http://</a:t>
            </a:r>
            <a:r>
              <a:rPr lang="fr-CA" dirty="0" smtClean="0">
                <a:hlinkClick r:id="rId13"/>
              </a:rPr>
              <a:t>www.edwards.com/fr/products/heartvalves/pages/magnaease.aspx</a:t>
            </a:r>
            <a:endParaRPr lang="fr-CA" dirty="0" smtClean="0"/>
          </a:p>
          <a:p>
            <a:pPr>
              <a:lnSpc>
                <a:spcPct val="120000"/>
              </a:lnSpc>
            </a:pPr>
            <a:r>
              <a:rPr lang="fr-CA" dirty="0" err="1"/>
              <a:t>Sedel</a:t>
            </a:r>
            <a:r>
              <a:rPr lang="fr-CA" dirty="0"/>
              <a:t>, L., &amp; </a:t>
            </a:r>
            <a:r>
              <a:rPr lang="fr-CA" dirty="0" err="1"/>
              <a:t>Janot</a:t>
            </a:r>
            <a:r>
              <a:rPr lang="fr-CA" dirty="0"/>
              <a:t>, C. BIOMATÉRIAUX. </a:t>
            </a:r>
            <a:r>
              <a:rPr lang="fr-CA" dirty="0" err="1"/>
              <a:t>Retrieved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>
                <a:hlinkClick r:id="rId14"/>
              </a:rPr>
              <a:t>http://averousl.free.fr/fichiers/Bio-materiaux%20(Fr).</a:t>
            </a:r>
            <a:r>
              <a:rPr lang="fr-CA" dirty="0" smtClean="0">
                <a:hlinkClick r:id="rId14"/>
              </a:rPr>
              <a:t>pdf</a:t>
            </a:r>
            <a:endParaRPr lang="fr-CA" dirty="0" smtClean="0"/>
          </a:p>
          <a:p>
            <a:pPr>
              <a:lnSpc>
                <a:spcPct val="120000"/>
              </a:lnSpc>
            </a:pPr>
            <a:r>
              <a:rPr lang="fr-CA" i="1" dirty="0"/>
              <a:t>La transplantation cardiaque est sécuritaire et efficace : une étude canadienne sur 30 ans détermine que les taux de survie sont actuellement de près de 90 % - - Fondation des maladies du cœur et de l'AVC </a:t>
            </a:r>
            <a:r>
              <a:rPr lang="fr-CA" dirty="0"/>
              <a:t>. (</a:t>
            </a:r>
            <a:r>
              <a:rPr lang="fr-CA" dirty="0" smtClean="0"/>
              <a:t>2011).</a:t>
            </a:r>
            <a:r>
              <a:rPr lang="fr-CA" i="1" dirty="0"/>
              <a:t>heartandstroke.ca</a:t>
            </a:r>
            <a:r>
              <a:rPr lang="fr-CA" dirty="0"/>
              <a:t>. </a:t>
            </a:r>
            <a:r>
              <a:rPr lang="fr-CA" dirty="0" err="1"/>
              <a:t>Retrieved</a:t>
            </a:r>
            <a:r>
              <a:rPr lang="fr-CA" dirty="0"/>
              <a:t> 7 April 2016, </a:t>
            </a:r>
            <a:r>
              <a:rPr lang="fr-CA" dirty="0" err="1"/>
              <a:t>from</a:t>
            </a:r>
            <a:r>
              <a:rPr lang="fr-CA" dirty="0"/>
              <a:t> http://www.fmcoeur.com/site/apps/nlnet/content2.aspx?c=ntJXJ8MMIqE&amp;b=7799797&amp;ct=1130</a:t>
            </a:r>
          </a:p>
          <a:p>
            <a:pPr>
              <a:lnSpc>
                <a:spcPct val="120000"/>
              </a:lnSpc>
            </a:pPr>
            <a:r>
              <a:rPr lang="fr-CA" dirty="0"/>
              <a:t>Schmidt, R., &amp; </a:t>
            </a:r>
            <a:r>
              <a:rPr lang="fr-CA" dirty="0" err="1"/>
              <a:t>Künzi</a:t>
            </a:r>
            <a:r>
              <a:rPr lang="fr-CA" dirty="0"/>
              <a:t>, L. (1999). </a:t>
            </a:r>
            <a:r>
              <a:rPr lang="fr-CA" i="1" dirty="0"/>
              <a:t>Comportement des </a:t>
            </a:r>
            <a:r>
              <a:rPr lang="fr-CA" i="1" dirty="0" err="1"/>
              <a:t>matériaux</a:t>
            </a:r>
            <a:r>
              <a:rPr lang="fr-CA" i="1" dirty="0"/>
              <a:t> dans les milieux biologiques</a:t>
            </a:r>
            <a:r>
              <a:rPr lang="fr-CA" dirty="0"/>
              <a:t>. Lausanne: Presses polytechniques et universitaires romandes</a:t>
            </a:r>
            <a:r>
              <a:rPr lang="fr-CA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fr-CA" dirty="0"/>
              <a:t>Image: </a:t>
            </a:r>
            <a:r>
              <a:rPr lang="fr-CA" dirty="0">
                <a:hlinkClick r:id="rId15"/>
              </a:rPr>
              <a:t>http://</a:t>
            </a:r>
            <a:r>
              <a:rPr lang="fr-CA" dirty="0" smtClean="0">
                <a:hlinkClick r:id="rId15"/>
              </a:rPr>
              <a:t>qcfr.healthierchoices.ca/TestsAndProcedures_details.aspx?TP_id=10&amp;Type=1</a:t>
            </a:r>
            <a:r>
              <a:rPr lang="fr-CA" dirty="0" smtClean="0"/>
              <a:t> (Retrouvé le 6 avril 2016)</a:t>
            </a:r>
          </a:p>
          <a:p>
            <a:pPr>
              <a:lnSpc>
                <a:spcPct val="120000"/>
              </a:lnSpc>
            </a:pPr>
            <a:r>
              <a:rPr lang="fr-CA" dirty="0"/>
              <a:t>Image: </a:t>
            </a:r>
            <a:r>
              <a:rPr lang="fr-CA" dirty="0">
                <a:hlinkClick r:id="rId16"/>
              </a:rPr>
              <a:t>http://</a:t>
            </a:r>
            <a:r>
              <a:rPr lang="fr-CA" dirty="0" smtClean="0">
                <a:hlinkClick r:id="rId16"/>
              </a:rPr>
              <a:t>du-muscle-a-la-prothese.e-monsite.com/pages/3eme-partie-de-la-marche-a-la-course-exemple-de-l-handisport/a-qu-est-ce-qu-une-prothese-handisport.html</a:t>
            </a:r>
            <a:r>
              <a:rPr lang="fr-CA" dirty="0" smtClean="0"/>
              <a:t> (Trouvé le 4 avril 2016)</a:t>
            </a:r>
          </a:p>
          <a:p>
            <a:pPr>
              <a:lnSpc>
                <a:spcPct val="120000"/>
              </a:lnSpc>
            </a:pPr>
            <a:r>
              <a:rPr lang="fr-CA" dirty="0"/>
              <a:t>Image: </a:t>
            </a:r>
            <a:r>
              <a:rPr lang="fr-CA" dirty="0">
                <a:hlinkClick r:id="rId17"/>
              </a:rPr>
              <a:t>http://</a:t>
            </a:r>
            <a:r>
              <a:rPr lang="fr-CA" dirty="0" smtClean="0">
                <a:hlinkClick r:id="rId17"/>
              </a:rPr>
              <a:t>www.inserm.fr/thematiques/technologies-pour-la-sante/dossiers-d-information/biomateriaux/reparer-les-vaisseaux-bio-ingenierie-cardiovasculaire</a:t>
            </a:r>
            <a:r>
              <a:rPr lang="fr-CA" dirty="0" smtClean="0"/>
              <a:t> (trouvé le 6 avril 2016)</a:t>
            </a:r>
          </a:p>
          <a:p>
            <a:pPr>
              <a:lnSpc>
                <a:spcPct val="120000"/>
              </a:lnSpc>
            </a:pPr>
            <a:r>
              <a:rPr lang="fr-CA" dirty="0" smtClean="0"/>
              <a:t>Programme de formation de l’école </a:t>
            </a:r>
            <a:r>
              <a:rPr lang="fr-CA" dirty="0" err="1" smtClean="0"/>
              <a:t>québéquoise</a:t>
            </a:r>
            <a:r>
              <a:rPr lang="fr-CA" dirty="0" smtClean="0"/>
              <a:t>. MELS. 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35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Historique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38287"/>
            <a:ext cx="10515600" cy="4351338"/>
          </a:xfrm>
        </p:spPr>
        <p:txBody>
          <a:bodyPr/>
          <a:lstStyle/>
          <a:p>
            <a:r>
              <a:rPr lang="fr-CA" dirty="0" smtClean="0"/>
              <a:t>Plus vieille attelle: entre -2750 et -2625 en Égypte.</a:t>
            </a:r>
          </a:p>
          <a:p>
            <a:r>
              <a:rPr lang="fr-CA" dirty="0" smtClean="0"/>
              <a:t>Plus vielle prothèse -1400 en Égypte.</a:t>
            </a:r>
          </a:p>
        </p:txBody>
      </p:sp>
      <p:pic>
        <p:nvPicPr>
          <p:cNvPr id="1028" name="Picture 4" descr="https://lh5.googleusercontent.com/4b6QqIE6fLthi0avknpk_h55pcvDn-NV7xYnWPFrUDC5D7VsIRqXapka4CyiC4SMsbUy5SnkmuatOdVjhEYWklVNvvRIkT9cHnUwh0rTWbzg-tIEgki9PgyC_Ga3T5HiG_icY4E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4" r="12791" b="3129"/>
          <a:stretch/>
        </p:blipFill>
        <p:spPr bwMode="auto">
          <a:xfrm>
            <a:off x="1801938" y="2684379"/>
            <a:ext cx="6347460" cy="302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68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Historique (suite)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Renaissance </a:t>
            </a:r>
          </a:p>
          <a:p>
            <a:pPr lvl="1"/>
            <a:r>
              <a:rPr lang="fr-CA" dirty="0" smtClean="0"/>
              <a:t>Beaucoup de progrès en sciences et en médecine.</a:t>
            </a:r>
          </a:p>
          <a:p>
            <a:r>
              <a:rPr lang="fr-CA" dirty="0" smtClean="0"/>
              <a:t>1800: « Anglesey </a:t>
            </a:r>
            <a:r>
              <a:rPr lang="fr-CA" dirty="0" err="1" smtClean="0"/>
              <a:t>Leg</a:t>
            </a:r>
            <a:r>
              <a:rPr lang="fr-CA" dirty="0" smtClean="0"/>
              <a:t> » par James </a:t>
            </a:r>
            <a:r>
              <a:rPr lang="fr-CA" dirty="0" err="1" smtClean="0"/>
              <a:t>Potts</a:t>
            </a:r>
            <a:r>
              <a:rPr lang="fr-CA" dirty="0" smtClean="0"/>
              <a:t>.</a:t>
            </a:r>
          </a:p>
          <a:p>
            <a:r>
              <a:rPr lang="fr-CA" dirty="0" smtClean="0"/>
              <a:t>1846: Ajout de cordes et de ressorts pour imiter </a:t>
            </a:r>
            <a:br>
              <a:rPr lang="fr-CA" dirty="0" smtClean="0"/>
            </a:br>
            <a:r>
              <a:rPr lang="fr-CA" dirty="0" smtClean="0"/>
              <a:t>           les tendons. Par Dr Benjamin F. Palmer.</a:t>
            </a:r>
          </a:p>
          <a:p>
            <a:r>
              <a:rPr lang="fr-CA" dirty="0" smtClean="0"/>
              <a:t>Les deux grandes guerres. </a:t>
            </a:r>
          </a:p>
          <a:p>
            <a:endParaRPr lang="fr-CA" dirty="0"/>
          </a:p>
          <a:p>
            <a:pPr lvl="1"/>
            <a:endParaRPr lang="fr-CA" dirty="0" smtClean="0"/>
          </a:p>
        </p:txBody>
      </p:sp>
      <p:pic>
        <p:nvPicPr>
          <p:cNvPr id="2050" name="Picture 2" descr="http://www.medschool.northwestern.edu/depts/nupoc/proshistory.ht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59" y="1930400"/>
            <a:ext cx="29051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71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Première tentative de cœur artificiel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1957</a:t>
            </a:r>
          </a:p>
          <a:p>
            <a:r>
              <a:rPr lang="fr-CA" dirty="0" smtClean="0"/>
              <a:t>Par Dr. Willem J. </a:t>
            </a:r>
            <a:r>
              <a:rPr lang="fr-CA" dirty="0" err="1" smtClean="0"/>
              <a:t>Kolff</a:t>
            </a:r>
            <a:r>
              <a:rPr lang="fr-CA" dirty="0" smtClean="0"/>
              <a:t>.</a:t>
            </a:r>
          </a:p>
          <a:p>
            <a:r>
              <a:rPr lang="fr-CA" dirty="0" smtClean="0"/>
              <a:t>Implanté dans un chien.</a:t>
            </a:r>
          </a:p>
          <a:p>
            <a:r>
              <a:rPr lang="fr-CA" dirty="0" smtClean="0"/>
              <a:t>Il survit 1h30. </a:t>
            </a:r>
          </a:p>
          <a:p>
            <a:r>
              <a:rPr lang="fr-CA" dirty="0" smtClean="0"/>
              <a:t>Fait de Plastisol (Polychlorure de </a:t>
            </a:r>
            <a:br>
              <a:rPr lang="fr-CA" dirty="0" smtClean="0"/>
            </a:br>
            <a:r>
              <a:rPr lang="fr-CA" dirty="0" smtClean="0"/>
              <a:t>  </a:t>
            </a:r>
            <a:r>
              <a:rPr lang="fr-CA" dirty="0" err="1" smtClean="0"/>
              <a:t>vinyl</a:t>
            </a:r>
            <a:r>
              <a:rPr lang="fr-CA" dirty="0" smtClean="0"/>
              <a:t>).</a:t>
            </a:r>
          </a:p>
          <a:p>
            <a:r>
              <a:rPr lang="fr-CA" dirty="0" smtClean="0"/>
              <a:t>Fonctionnait à air comprimé. </a:t>
            </a:r>
            <a:endParaRPr lang="fr-CA" dirty="0"/>
          </a:p>
        </p:txBody>
      </p:sp>
      <p:pic>
        <p:nvPicPr>
          <p:cNvPr id="3074" name="Picture 2" descr="Three early TAH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5" r="37160" b="8530"/>
          <a:stretch/>
        </p:blipFill>
        <p:spPr bwMode="auto">
          <a:xfrm>
            <a:off x="5497734" y="1270000"/>
            <a:ext cx="3257245" cy="493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54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Deuxième tentative de cœur artificiel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1982</a:t>
            </a:r>
          </a:p>
          <a:p>
            <a:r>
              <a:rPr lang="fr-CA" dirty="0" smtClean="0"/>
              <a:t>Par William </a:t>
            </a:r>
            <a:r>
              <a:rPr lang="fr-CA" dirty="0" err="1" smtClean="0"/>
              <a:t>DeVires</a:t>
            </a:r>
            <a:r>
              <a:rPr lang="fr-CA" dirty="0" smtClean="0"/>
              <a:t>, MD.</a:t>
            </a:r>
          </a:p>
          <a:p>
            <a:r>
              <a:rPr lang="fr-CA" dirty="0" smtClean="0"/>
              <a:t>Implanté dans un patient dont </a:t>
            </a:r>
            <a:br>
              <a:rPr lang="fr-CA" dirty="0" smtClean="0"/>
            </a:br>
            <a:r>
              <a:rPr lang="fr-CA" dirty="0" smtClean="0"/>
              <a:t>le cœur était détruit par les stéroïdes.</a:t>
            </a:r>
          </a:p>
          <a:p>
            <a:r>
              <a:rPr lang="fr-CA" dirty="0" smtClean="0"/>
              <a:t>Il survit 112 jours.</a:t>
            </a:r>
          </a:p>
          <a:p>
            <a:r>
              <a:rPr lang="fr-CA" dirty="0" smtClean="0"/>
              <a:t>Fait d’aluminium, de polyuréthane et de PVC.</a:t>
            </a:r>
          </a:p>
          <a:p>
            <a:r>
              <a:rPr lang="fr-CA" dirty="0" smtClean="0"/>
              <a:t>Fonctionnait à air comprimé. 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4098" name="Picture 2" descr="Three early TAH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3" t="-524" b="934"/>
          <a:stretch/>
        </p:blipFill>
        <p:spPr bwMode="auto">
          <a:xfrm>
            <a:off x="6075947" y="1057088"/>
            <a:ext cx="3657599" cy="53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4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Quelques définitions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Prothèse: « </a:t>
            </a:r>
            <a:r>
              <a:rPr lang="fr-CA" dirty="0"/>
              <a:t>Appareil, dispositif servant à remplacer un membre, une partie de membre amputé, ou un organe gravement atteint ou </a:t>
            </a:r>
            <a:r>
              <a:rPr lang="fr-CA" dirty="0" smtClean="0"/>
              <a:t>détruit. » </a:t>
            </a:r>
          </a:p>
          <a:p>
            <a:pPr lvl="1" algn="r"/>
            <a:r>
              <a:rPr lang="fr-CA" dirty="0" smtClean="0"/>
              <a:t>Petit Robert en ligne</a:t>
            </a:r>
          </a:p>
          <a:p>
            <a:endParaRPr lang="fr-CA" dirty="0"/>
          </a:p>
          <a:p>
            <a:r>
              <a:rPr lang="fr-CA" dirty="0" smtClean="0"/>
              <a:t>Biomatériau: « Un </a:t>
            </a:r>
            <a:r>
              <a:rPr lang="fr-CA" dirty="0"/>
              <a:t>matériau conçu pour interagir avec les systèmes </a:t>
            </a:r>
            <a:r>
              <a:rPr lang="fr-CA" dirty="0" smtClean="0"/>
              <a:t>biologiques. »</a:t>
            </a:r>
            <a:endParaRPr lang="fr-CA" dirty="0"/>
          </a:p>
          <a:p>
            <a:endParaRPr lang="fr-CA" dirty="0" smtClean="0"/>
          </a:p>
          <a:p>
            <a:pPr lvl="1" algn="r"/>
            <a:r>
              <a:rPr lang="fr-CA" dirty="0"/>
              <a:t>Conférence de consensus de Chester, 1986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91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biomatériaux 	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A" dirty="0" smtClean="0"/>
          </a:p>
          <a:p>
            <a:r>
              <a:rPr lang="fr-CA" dirty="0" smtClean="0"/>
              <a:t>Biocompatibilité: le matériau ne doit pas être trop rejeté par l’hôte ou lui nuire.</a:t>
            </a:r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Hémocompatibilité: Le matériau ne doit pas causer des thrombose (caillots sanguin).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38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Propriétés recherchées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Propriétés mécaniques (Durabilité, flexibilité)</a:t>
            </a:r>
          </a:p>
          <a:p>
            <a:endParaRPr lang="fr-CA" dirty="0" smtClean="0"/>
          </a:p>
          <a:p>
            <a:r>
              <a:rPr lang="fr-CA" dirty="0" smtClean="0"/>
              <a:t>Non toxique </a:t>
            </a:r>
          </a:p>
          <a:p>
            <a:endParaRPr lang="fr-CA" dirty="0" smtClean="0"/>
          </a:p>
          <a:p>
            <a:r>
              <a:rPr lang="fr-CA" dirty="0" smtClean="0"/>
              <a:t>Résistance à la stérilisation</a:t>
            </a:r>
          </a:p>
          <a:p>
            <a:endParaRPr lang="fr-CA" dirty="0" smtClean="0"/>
          </a:p>
          <a:p>
            <a:r>
              <a:rPr lang="fr-CA" dirty="0" smtClean="0"/>
              <a:t>Fait de surfaces irrégulières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936-93AA-4ED6-91AA-DA71B64CB51F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8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18790</TotalTime>
  <Words>876</Words>
  <Application>Microsoft Office PowerPoint</Application>
  <PresentationFormat>Grand écran</PresentationFormat>
  <Paragraphs>323</Paragraphs>
  <Slides>26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Trebuchet MS</vt:lpstr>
      <vt:lpstr>Wingdings 3</vt:lpstr>
      <vt:lpstr>Facette</vt:lpstr>
      <vt:lpstr>Prothèses et organes artificiels</vt:lpstr>
      <vt:lpstr>Plan de la Présentation</vt:lpstr>
      <vt:lpstr>Historique </vt:lpstr>
      <vt:lpstr>Historique (suite) </vt:lpstr>
      <vt:lpstr>Première tentative de cœur artificiel</vt:lpstr>
      <vt:lpstr>Deuxième tentative de cœur artificiel</vt:lpstr>
      <vt:lpstr>Quelques définitions </vt:lpstr>
      <vt:lpstr>Les biomatériaux  </vt:lpstr>
      <vt:lpstr>Propriétés recherchées </vt:lpstr>
      <vt:lpstr>Grandes catégories de biomatériaux</vt:lpstr>
      <vt:lpstr>Métaux et alliages </vt:lpstr>
      <vt:lpstr>Céramique</vt:lpstr>
      <vt:lpstr>Polymères </vt:lpstr>
      <vt:lpstr>Présentation PowerPoint</vt:lpstr>
      <vt:lpstr>Polytétrafluoéthylène</vt:lpstr>
      <vt:lpstr>Matériaux d’origine naturelle</vt:lpstr>
      <vt:lpstr>HANCHES</vt:lpstr>
      <vt:lpstr>Dispositif d’assistance ventriculaire gauche </vt:lpstr>
      <vt:lpstr>Cœur artificiel  </vt:lpstr>
      <vt:lpstr>Statistiques </vt:lpstr>
      <vt:lpstr>Que faire en cas de problème cardiaque majeur? </vt:lpstr>
      <vt:lpstr>Dilemme éthique </vt:lpstr>
      <vt:lpstr>Contextualisation au secondaire </vt:lpstr>
      <vt:lpstr>Idées d’activités à faire au secondaire </vt:lpstr>
      <vt:lpstr>Matériel didactique </vt:lpstr>
      <vt:lpstr>Médiagraphie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Prothèses et organes artificiels</dc:title>
  <dc:creator>Simon Duguay</dc:creator>
  <cp:lastModifiedBy>Simon Duguay</cp:lastModifiedBy>
  <cp:revision>98</cp:revision>
  <dcterms:created xsi:type="dcterms:W3CDTF">2016-03-21T15:19:08Z</dcterms:created>
  <dcterms:modified xsi:type="dcterms:W3CDTF">2016-04-14T12:53:52Z</dcterms:modified>
</cp:coreProperties>
</file>