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6"/>
  </p:notesMasterIdLst>
  <p:sldIdLst>
    <p:sldId id="256" r:id="rId2"/>
    <p:sldId id="257" r:id="rId3"/>
    <p:sldId id="260" r:id="rId4"/>
    <p:sldId id="262" r:id="rId5"/>
    <p:sldId id="277" r:id="rId6"/>
    <p:sldId id="267" r:id="rId7"/>
    <p:sldId id="269" r:id="rId8"/>
    <p:sldId id="272" r:id="rId9"/>
    <p:sldId id="274" r:id="rId10"/>
    <p:sldId id="275" r:id="rId11"/>
    <p:sldId id="273" r:id="rId12"/>
    <p:sldId id="270" r:id="rId13"/>
    <p:sldId id="261" r:id="rId14"/>
    <p:sldId id="266" r:id="rId15"/>
    <p:sldId id="281" r:id="rId16"/>
    <p:sldId id="268" r:id="rId17"/>
    <p:sldId id="265" r:id="rId18"/>
    <p:sldId id="278" r:id="rId19"/>
    <p:sldId id="280" r:id="rId20"/>
    <p:sldId id="279" r:id="rId21"/>
    <p:sldId id="282" r:id="rId22"/>
    <p:sldId id="264" r:id="rId23"/>
    <p:sldId id="259" r:id="rId24"/>
    <p:sldId id="28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5" d="100"/>
          <a:sy n="55" d="100"/>
        </p:scale>
        <p:origin x="-104" y="-10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1DA1DA-F9E1-394D-B944-F69FA325D84A}" type="datetimeFigureOut">
              <a:rPr lang="fr-FR" smtClean="0"/>
              <a:t>2016-04-14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B96E1F-F91A-AE47-89E7-AA6B886EEBC5}" type="slidenum">
              <a:rPr lang="fr-FR" smtClean="0"/>
              <a:t>‹#›</a:t>
            </a:fld>
            <a:endParaRPr lang="fr-FR"/>
          </a:p>
        </p:txBody>
      </p:sp>
    </p:spTree>
    <p:extLst>
      <p:ext uri="{BB962C8B-B14F-4D97-AF65-F5344CB8AC3E}">
        <p14:creationId xmlns:p14="http://schemas.microsoft.com/office/powerpoint/2010/main" val="30874113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ericsalvail.com/nouvelle-publicite-deco-entreprises-quebec-avec-eric-salvai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dirty="0" smtClean="0">
                <a:hlinkClick r:id="rId3"/>
              </a:rPr>
              <a:t>http://www.ericsalvail.com/nouvelle-publicite-deco-entreprises-quebec-avec-eric-salvail/</a:t>
            </a:r>
            <a:r>
              <a:rPr lang="fr-FR" sz="1200" dirty="0" smtClean="0"/>
              <a:t> (6 avril)</a:t>
            </a:r>
          </a:p>
          <a:p>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3</a:t>
            </a:fld>
            <a:endParaRPr lang="fr-FR"/>
          </a:p>
        </p:txBody>
      </p:sp>
    </p:spTree>
    <p:extLst>
      <p:ext uri="{BB962C8B-B14F-4D97-AF65-F5344CB8AC3E}">
        <p14:creationId xmlns:p14="http://schemas.microsoft.com/office/powerpoint/2010/main" val="3885625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http://lolipop3b.over-blog.com/article-les-procedes-de-recyclage-et-leur-principe-97367157.html </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16</a:t>
            </a:fld>
            <a:endParaRPr lang="fr-FR"/>
          </a:p>
        </p:txBody>
      </p:sp>
    </p:spTree>
    <p:extLst>
      <p:ext uri="{BB962C8B-B14F-4D97-AF65-F5344CB8AC3E}">
        <p14:creationId xmlns:p14="http://schemas.microsoft.com/office/powerpoint/2010/main" val="357211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www.business-standard.com</a:t>
            </a:r>
            <a:r>
              <a:rPr lang="fr-FR" dirty="0" smtClean="0"/>
              <a:t>/article/</a:t>
            </a:r>
            <a:r>
              <a:rPr lang="fr-FR" dirty="0" err="1" smtClean="0"/>
              <a:t>companies</a:t>
            </a:r>
            <a:r>
              <a:rPr lang="fr-FR" dirty="0" smtClean="0"/>
              <a:t>/what-to-expect-from-the-2016-auto-expo-116012901300_1.html 11 avril 2016</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19</a:t>
            </a:fld>
            <a:endParaRPr lang="fr-FR"/>
          </a:p>
        </p:txBody>
      </p:sp>
    </p:spTree>
    <p:extLst>
      <p:ext uri="{BB962C8B-B14F-4D97-AF65-F5344CB8AC3E}">
        <p14:creationId xmlns:p14="http://schemas.microsoft.com/office/powerpoint/2010/main" val="4256985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www.papillesetpupilles.fr</a:t>
            </a:r>
            <a:r>
              <a:rPr lang="fr-FR" dirty="0" smtClean="0"/>
              <a:t>/2012/10/</a:t>
            </a:r>
            <a:r>
              <a:rPr lang="fr-FR" dirty="0" err="1" smtClean="0"/>
              <a:t>oeufs</a:t>
            </a:r>
            <a:r>
              <a:rPr lang="fr-FR" dirty="0" smtClean="0"/>
              <a:t>-comment-</a:t>
            </a:r>
            <a:r>
              <a:rPr lang="fr-FR" dirty="0" err="1" smtClean="0"/>
              <a:t>decrypter</a:t>
            </a:r>
            <a:r>
              <a:rPr lang="fr-FR" dirty="0" smtClean="0"/>
              <a:t>-les-</a:t>
            </a:r>
            <a:r>
              <a:rPr lang="fr-FR" dirty="0" err="1" smtClean="0"/>
              <a:t>etiquettes.html</a:t>
            </a:r>
            <a:r>
              <a:rPr lang="fr-FR" dirty="0" smtClean="0"/>
              <a:t>/ , 12 avril 2016</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21</a:t>
            </a:fld>
            <a:endParaRPr lang="fr-FR"/>
          </a:p>
        </p:txBody>
      </p:sp>
    </p:spTree>
    <p:extLst>
      <p:ext uri="{BB962C8B-B14F-4D97-AF65-F5344CB8AC3E}">
        <p14:creationId xmlns:p14="http://schemas.microsoft.com/office/powerpoint/2010/main" val="3923999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Changement climatique, déforestation,</a:t>
            </a:r>
            <a:r>
              <a:rPr lang="fr-FR" baseline="0" dirty="0" smtClean="0"/>
              <a:t> ressources naturelles.</a:t>
            </a:r>
          </a:p>
          <a:p>
            <a:r>
              <a:rPr lang="fr-FR" baseline="0" dirty="0" smtClean="0"/>
              <a:t>Comme mentionné plus tôt, les sites d’enfouissement sont responsable de 25% du méthane et la </a:t>
            </a:r>
            <a:r>
              <a:rPr lang="fr-FR" baseline="0" dirty="0" err="1" smtClean="0"/>
              <a:t>deforestation</a:t>
            </a:r>
            <a:r>
              <a:rPr lang="fr-FR" baseline="0" dirty="0" smtClean="0"/>
              <a:t> est grandissante si nous recyclons pas assez.</a:t>
            </a:r>
          </a:p>
          <a:p>
            <a:r>
              <a:rPr lang="fr-FR" sz="1200" kern="1200" dirty="0" smtClean="0">
                <a:solidFill>
                  <a:schemeClr val="tx1"/>
                </a:solidFill>
                <a:latin typeface="+mn-lt"/>
                <a:ea typeface="+mn-ea"/>
                <a:cs typeface="+mn-cs"/>
              </a:rPr>
              <a:t>6,5 milliards de kilos de déchets plastiques sont déversées dans les océans, soit 206 kilos par seconde (compteur), qui finissent en </a:t>
            </a:r>
            <a:r>
              <a:rPr lang="fr-FR" sz="1200" kern="1200" dirty="0" err="1" smtClean="0">
                <a:solidFill>
                  <a:schemeClr val="tx1"/>
                </a:solidFill>
                <a:latin typeface="+mn-lt"/>
                <a:ea typeface="+mn-ea"/>
                <a:cs typeface="+mn-cs"/>
              </a:rPr>
              <a:t>micro-particules</a:t>
            </a:r>
            <a:r>
              <a:rPr lang="fr-FR" sz="1200" kern="1200" dirty="0" smtClean="0">
                <a:solidFill>
                  <a:schemeClr val="tx1"/>
                </a:solidFill>
                <a:latin typeface="+mn-lt"/>
                <a:ea typeface="+mn-ea"/>
                <a:cs typeface="+mn-cs"/>
              </a:rPr>
              <a:t> ingérées par la faune marine.</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22</a:t>
            </a:fld>
            <a:endParaRPr lang="fr-FR"/>
          </a:p>
        </p:txBody>
      </p:sp>
    </p:spTree>
    <p:extLst>
      <p:ext uri="{BB962C8B-B14F-4D97-AF65-F5344CB8AC3E}">
        <p14:creationId xmlns:p14="http://schemas.microsoft.com/office/powerpoint/2010/main" val="184354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planetejeanjaures.free.fr</a:t>
            </a:r>
            <a:r>
              <a:rPr lang="fr-FR" dirty="0" smtClean="0"/>
              <a:t>/histoire/moyen%20age/</a:t>
            </a:r>
            <a:r>
              <a:rPr lang="fr-FR" dirty="0" err="1" smtClean="0"/>
              <a:t>developpement_villes_moyen_age.htm</a:t>
            </a:r>
            <a:r>
              <a:rPr lang="fr-FR" dirty="0" smtClean="0"/>
              <a:t> , 11 avril 2016</a:t>
            </a:r>
          </a:p>
          <a:p>
            <a:endParaRPr lang="fr-FR" dirty="0" smtClean="0"/>
          </a:p>
          <a:p>
            <a:r>
              <a:rPr lang="fr-FR" dirty="0" smtClean="0"/>
              <a:t>Parler</a:t>
            </a:r>
            <a:r>
              <a:rPr lang="fr-FR" baseline="0" dirty="0" smtClean="0"/>
              <a:t> des pauvres qui ramassaient les ordures et les vêtements, Peste noire à cause du cours d’Eau la Seine. Interdiction de jeter ses déchets dans l’Eau (1343)</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5</a:t>
            </a:fld>
            <a:endParaRPr lang="fr-FR"/>
          </a:p>
        </p:txBody>
      </p:sp>
    </p:spTree>
    <p:extLst>
      <p:ext uri="{BB962C8B-B14F-4D97-AF65-F5344CB8AC3E}">
        <p14:creationId xmlns:p14="http://schemas.microsoft.com/office/powerpoint/2010/main" val="202621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https</a:t>
            </a:r>
            <a:r>
              <a:rPr lang="fr-FR" dirty="0" smtClean="0"/>
              <a:t>://</a:t>
            </a:r>
            <a:r>
              <a:rPr lang="fr-FR" dirty="0" err="1" smtClean="0"/>
              <a:t>www.fcm.ca</a:t>
            </a:r>
            <a:r>
              <a:rPr lang="fr-FR" dirty="0" smtClean="0"/>
              <a:t>/Documents/</a:t>
            </a:r>
            <a:r>
              <a:rPr lang="fr-FR" dirty="0" err="1" smtClean="0"/>
              <a:t>presentations</a:t>
            </a:r>
            <a:r>
              <a:rPr lang="fr-FR" dirty="0" smtClean="0"/>
              <a:t>/2010/</a:t>
            </a:r>
            <a:r>
              <a:rPr lang="fr-FR" dirty="0" err="1" smtClean="0"/>
              <a:t>webinars</a:t>
            </a:r>
            <a:r>
              <a:rPr lang="fr-FR" dirty="0" smtClean="0"/>
              <a:t>/The_City_of_Victoriaville_A_successful_waste_diversion_experience_FR.pdf </a:t>
            </a:r>
          </a:p>
          <a:p>
            <a:r>
              <a:rPr lang="fr-FR" sz="1200" kern="1200" dirty="0" smtClean="0">
                <a:solidFill>
                  <a:schemeClr val="tx1"/>
                </a:solidFill>
                <a:latin typeface="+mn-lt"/>
                <a:ea typeface="+mn-ea"/>
                <a:cs typeface="+mn-cs"/>
              </a:rPr>
              <a:t>Chaque année, le recyclage en France permet d'éviter l'émission de 1,8 million de tonnes de CO2, soit l'équivalent de 800 000 voitures en moins sur les routes. Le recyclage en France, c'est 44,3 millions de tonnes de matières premières recyclées pour 47,1 millions de tonnes collectées, </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6</a:t>
            </a:fld>
            <a:endParaRPr lang="fr-FR"/>
          </a:p>
        </p:txBody>
      </p:sp>
    </p:spTree>
    <p:extLst>
      <p:ext uri="{BB962C8B-B14F-4D97-AF65-F5344CB8AC3E}">
        <p14:creationId xmlns:p14="http://schemas.microsoft.com/office/powerpoint/2010/main" val="2464813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u="none" dirty="0" smtClean="0">
                <a:solidFill>
                  <a:srgbClr val="0000FF"/>
                </a:solidFill>
              </a:rPr>
              <a:t>http://</a:t>
            </a:r>
            <a:r>
              <a:rPr lang="fr-FR" u="none" dirty="0" err="1" smtClean="0">
                <a:solidFill>
                  <a:srgbClr val="0000FF"/>
                </a:solidFill>
              </a:rPr>
              <a:t>www.vals-aunis.com</a:t>
            </a:r>
            <a:r>
              <a:rPr lang="fr-FR" u="none" dirty="0" smtClean="0">
                <a:solidFill>
                  <a:srgbClr val="0000FF"/>
                </a:solidFill>
              </a:rPr>
              <a:t>/</a:t>
            </a:r>
            <a:r>
              <a:rPr lang="fr-FR" u="none" dirty="0" err="1" smtClean="0">
                <a:solidFill>
                  <a:srgbClr val="0000FF"/>
                </a:solidFill>
              </a:rPr>
              <a:t>page.php?P</a:t>
            </a:r>
            <a:r>
              <a:rPr lang="fr-FR" u="none" dirty="0" smtClean="0">
                <a:solidFill>
                  <a:srgbClr val="0000FF"/>
                </a:solidFill>
              </a:rPr>
              <a:t>=72, 10 avril</a:t>
            </a:r>
          </a:p>
          <a:p>
            <a:endParaRPr lang="fr-FR" u="sng" dirty="0">
              <a:solidFill>
                <a:srgbClr val="0000FF"/>
              </a:solidFill>
            </a:endParaRPr>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7</a:t>
            </a:fld>
            <a:endParaRPr lang="fr-FR"/>
          </a:p>
        </p:txBody>
      </p:sp>
    </p:spTree>
    <p:extLst>
      <p:ext uri="{BB962C8B-B14F-4D97-AF65-F5344CB8AC3E}">
        <p14:creationId xmlns:p14="http://schemas.microsoft.com/office/powerpoint/2010/main" val="213943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www.aceve-environnement.org</a:t>
            </a:r>
            <a:r>
              <a:rPr lang="fr-FR" dirty="0" smtClean="0"/>
              <a:t>/</a:t>
            </a:r>
            <a:r>
              <a:rPr lang="fr-FR" dirty="0" err="1" smtClean="0"/>
              <a:t>Les-logos-du-recyclage.html</a:t>
            </a:r>
            <a:r>
              <a:rPr lang="fr-FR" dirty="0" smtClean="0"/>
              <a:t> , 11 avril</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10</a:t>
            </a:fld>
            <a:endParaRPr lang="fr-FR"/>
          </a:p>
        </p:txBody>
      </p:sp>
    </p:spTree>
    <p:extLst>
      <p:ext uri="{BB962C8B-B14F-4D97-AF65-F5344CB8AC3E}">
        <p14:creationId xmlns:p14="http://schemas.microsoft.com/office/powerpoint/2010/main" val="242328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www.dreamstime.com</a:t>
            </a:r>
            <a:r>
              <a:rPr lang="fr-FR" dirty="0" smtClean="0"/>
              <a:t>/royalty-free-stock-images-stacked-old-newspapers-white-image31174209, 11 avril</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11</a:t>
            </a:fld>
            <a:endParaRPr lang="fr-FR"/>
          </a:p>
        </p:txBody>
      </p:sp>
    </p:spTree>
    <p:extLst>
      <p:ext uri="{BB962C8B-B14F-4D97-AF65-F5344CB8AC3E}">
        <p14:creationId xmlns:p14="http://schemas.microsoft.com/office/powerpoint/2010/main" val="2622688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www.fournisseurs-electricite.com</a:t>
            </a:r>
            <a:r>
              <a:rPr lang="fr-FR" dirty="0" smtClean="0"/>
              <a:t>/piles-et-batteries/54-energizer/1354-energizer , 11 avril</a:t>
            </a:r>
          </a:p>
          <a:p>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12</a:t>
            </a:fld>
            <a:endParaRPr lang="fr-FR"/>
          </a:p>
        </p:txBody>
      </p:sp>
    </p:spTree>
    <p:extLst>
      <p:ext uri="{BB962C8B-B14F-4D97-AF65-F5344CB8AC3E}">
        <p14:creationId xmlns:p14="http://schemas.microsoft.com/office/powerpoint/2010/main" val="64142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13</a:t>
            </a:fld>
            <a:endParaRPr lang="fr-FR"/>
          </a:p>
        </p:txBody>
      </p:sp>
    </p:spTree>
    <p:extLst>
      <p:ext uri="{BB962C8B-B14F-4D97-AF65-F5344CB8AC3E}">
        <p14:creationId xmlns:p14="http://schemas.microsoft.com/office/powerpoint/2010/main" val="273512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a:t>
            </a:r>
            <a:r>
              <a:rPr lang="fr-FR" dirty="0" err="1" smtClean="0"/>
              <a:t>www.futura-sciences.com</a:t>
            </a:r>
            <a:r>
              <a:rPr lang="fr-FR" dirty="0" smtClean="0"/>
              <a:t>/magazines/environnement/infos/dico/d/developpement-durable-separateur-courant-foucault-7329/ </a:t>
            </a:r>
            <a:endParaRPr lang="fr-FR" dirty="0"/>
          </a:p>
        </p:txBody>
      </p:sp>
      <p:sp>
        <p:nvSpPr>
          <p:cNvPr id="4" name="Espace réservé du numéro de diapositive 3"/>
          <p:cNvSpPr>
            <a:spLocks noGrp="1"/>
          </p:cNvSpPr>
          <p:nvPr>
            <p:ph type="sldNum" sz="quarter" idx="10"/>
          </p:nvPr>
        </p:nvSpPr>
        <p:spPr/>
        <p:txBody>
          <a:bodyPr/>
          <a:lstStyle/>
          <a:p>
            <a:fld id="{DAB96E1F-F91A-AE47-89E7-AA6B886EEBC5}" type="slidenum">
              <a:rPr lang="fr-FR" smtClean="0"/>
              <a:t>14</a:t>
            </a:fld>
            <a:endParaRPr lang="fr-FR"/>
          </a:p>
        </p:txBody>
      </p:sp>
    </p:spTree>
    <p:extLst>
      <p:ext uri="{BB962C8B-B14F-4D97-AF65-F5344CB8AC3E}">
        <p14:creationId xmlns:p14="http://schemas.microsoft.com/office/powerpoint/2010/main" val="1607643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CA" smtClean="0"/>
              <a:t>Cliquez et modifiez le titre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03CEC41E-48BD-4881-B6FF-D82EEBBCD904}" type="datetimeFigureOut">
              <a:rPr lang="en-US" smtClean="0"/>
              <a:t>2016-04-14</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2754ED01-E2A0-4C1E-8E21-014B99041579}"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03CEC41E-48BD-4881-B6FF-D82EEBBCD904}" type="datetimeFigureOut">
              <a:rPr lang="en-US" smtClean="0"/>
              <a:t>2016-04-14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CA" smtClean="0"/>
              <a:t>Cliquez et modifiez le titre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03CEC41E-48BD-4881-B6FF-D82EEBBCD904}" type="datetimeFigureOut">
              <a:rPr lang="en-US" smtClean="0"/>
              <a:t>2016-04-14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Content Placeholder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03CEC41E-48BD-4881-B6FF-D82EEBBCD904}" type="datetimeFigureOut">
              <a:rPr lang="en-US" smtClean="0"/>
              <a:t>2016-04-14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CA" smtClean="0"/>
              <a:t>Cliquez et modifiez le titre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Date Placeholder 3"/>
          <p:cNvSpPr>
            <a:spLocks noGrp="1"/>
          </p:cNvSpPr>
          <p:nvPr>
            <p:ph type="dt" sz="half" idx="10"/>
          </p:nvPr>
        </p:nvSpPr>
        <p:spPr/>
        <p:txBody>
          <a:bodyPr/>
          <a:lstStyle/>
          <a:p>
            <a:fld id="{03CEC41E-48BD-4881-B6FF-D82EEBBCD904}" type="datetimeFigureOut">
              <a:rPr lang="en-US" smtClean="0"/>
              <a:t>2016-04-14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5" name="Date Placeholder 4"/>
          <p:cNvSpPr>
            <a:spLocks noGrp="1"/>
          </p:cNvSpPr>
          <p:nvPr>
            <p:ph type="dt" sz="half" idx="10"/>
          </p:nvPr>
        </p:nvSpPr>
        <p:spPr/>
        <p:txBody>
          <a:bodyPr/>
          <a:lstStyle/>
          <a:p>
            <a:fld id="{03CEC41E-48BD-4881-B6FF-D82EEBBCD904}" type="datetimeFigureOut">
              <a:rPr lang="en-US" smtClean="0"/>
              <a:t>2016-04-14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smtClean="0"/>
              <a:t>Cliquez et modifiez le titre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7" name="Date Placeholder 6"/>
          <p:cNvSpPr>
            <a:spLocks noGrp="1"/>
          </p:cNvSpPr>
          <p:nvPr>
            <p:ph type="dt" sz="half" idx="10"/>
          </p:nvPr>
        </p:nvSpPr>
        <p:spPr/>
        <p:txBody>
          <a:bodyPr/>
          <a:lstStyle/>
          <a:p>
            <a:fld id="{03CEC41E-48BD-4881-B6FF-D82EEBBCD904}" type="datetimeFigureOut">
              <a:rPr lang="en-US" smtClean="0"/>
              <a:t>2016-04-14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Date Placeholder 2"/>
          <p:cNvSpPr>
            <a:spLocks noGrp="1"/>
          </p:cNvSpPr>
          <p:nvPr>
            <p:ph type="dt" sz="half" idx="10"/>
          </p:nvPr>
        </p:nvSpPr>
        <p:spPr/>
        <p:txBody>
          <a:bodyPr/>
          <a:lstStyle/>
          <a:p>
            <a:fld id="{03CEC41E-48BD-4881-B6FF-D82EEBBCD904}" type="datetimeFigureOut">
              <a:rPr lang="en-US" smtClean="0"/>
              <a:t>2016-04-14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2016-04-14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03CEC41E-48BD-4881-B6FF-D82EEBBCD904}" type="datetimeFigureOut">
              <a:rPr lang="en-US" smtClean="0"/>
              <a:t>2016-04-14</a:t>
            </a:fld>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CA" smtClean="0"/>
              <a:t>Cliquez et modifiez le titre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CA" smtClean="0"/>
              <a:t>Cliquez et modifiez le titre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03CEC41E-48BD-4881-B6FF-D82EEBBCD904}" type="datetimeFigureOut">
              <a:rPr lang="en-US" smtClean="0"/>
              <a:t>2016-04-14</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CA" smtClean="0"/>
              <a:t>Cliquez et modifiez le titre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03CEC41E-48BD-4881-B6FF-D82EEBBCD904}" type="datetimeFigureOut">
              <a:rPr lang="en-US" smtClean="0"/>
              <a:t>2016-04-14</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www.lesfillesafond.com/index.php/pour-la-planete/la-rubrique-jardin-bio-de-anne/attachment/dechets-pour-composte/"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hyperlink" Target="http://www.lespetitsdebrouillards.org/Media/prods/prod_3/Media/ArbreAPalabres%20papier%20recycle.pdf" TargetMode="External"/><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hyperlink" Target="http://www.recreer.ca/matieres-recyclees/matieres-recyclees/" TargetMode="External"/><Relationship Id="rId4" Type="http://schemas.openxmlformats.org/officeDocument/2006/relationships/hyperlink" Target="http://www.tricentris.com/dans-mon-bac/" TargetMode="External"/><Relationship Id="rId5" Type="http://schemas.openxmlformats.org/officeDocument/2006/relationships/hyperlink" Target="http://www.emse.fr/tice/uved/gidem/co/collecte_tri2.html" TargetMode="External"/><Relationship Id="rId6" Type="http://schemas.openxmlformats.org/officeDocument/2006/relationships/hyperlink" Target="http://www.lepapier.fr/procede_recyclage.htm" TargetMode="External"/><Relationship Id="rId7" Type="http://schemas.openxmlformats.org/officeDocument/2006/relationships/hyperlink" Target="http://www.lactualite.com/sante-et-science/environnement/la-grande-illusion-du-recyclage/" TargetMode="External"/><Relationship Id="rId8" Type="http://schemas.openxmlformats.org/officeDocument/2006/relationships/hyperlink" Target="http://www.conservation-nature.fr/article2.php?id=139" TargetMode="External"/><Relationship Id="rId1" Type="http://schemas.openxmlformats.org/officeDocument/2006/relationships/slideLayout" Target="../slideLayouts/slideLayout2.xml"/><Relationship Id="rId2" Type="http://schemas.openxmlformats.org/officeDocument/2006/relationships/hyperlink" Target="http://www.smictom-rhonegarrigues.fr/index.php/emballages-a-recycler/le-bac-jaune/68-le-t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1.mels.gouv.qc.ca/sections/programmeFormation/secondaire1/pdf/chapitre062v2.pdf" TargetMode="External"/><Relationship Id="rId3" Type="http://schemas.openxmlformats.org/officeDocument/2006/relationships/hyperlink" Target="http://www.futura-sciences.com/magazines/environnement/infos/dico/d/developpement-durable-separateur-courant-foucault-732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hyperlink" Target="http://lap.unige.ch/plonjon/bronze.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733365" y="2718919"/>
            <a:ext cx="3313355" cy="2350497"/>
          </a:xfrm>
        </p:spPr>
        <p:txBody>
          <a:bodyPr>
            <a:normAutofit fontScale="90000"/>
          </a:bodyPr>
          <a:lstStyle/>
          <a:p>
            <a:r>
              <a:rPr lang="fr-FR" dirty="0"/>
              <a:t/>
            </a:r>
            <a:br>
              <a:rPr lang="fr-FR" dirty="0"/>
            </a:br>
            <a:r>
              <a:rPr lang="fr-FR" sz="4000" dirty="0" smtClean="0">
                <a:solidFill>
                  <a:schemeClr val="tx1"/>
                </a:solidFill>
              </a:rPr>
              <a:t>Le recyclage au Québec </a:t>
            </a:r>
            <a:endParaRPr lang="fr-FR" sz="4000" dirty="0">
              <a:solidFill>
                <a:schemeClr val="tx1"/>
              </a:solidFill>
            </a:endParaRPr>
          </a:p>
        </p:txBody>
      </p:sp>
      <p:sp>
        <p:nvSpPr>
          <p:cNvPr id="3" name="Sous-titre 2"/>
          <p:cNvSpPr>
            <a:spLocks noGrp="1"/>
          </p:cNvSpPr>
          <p:nvPr>
            <p:ph type="subTitle" idx="1"/>
          </p:nvPr>
        </p:nvSpPr>
        <p:spPr>
          <a:xfrm>
            <a:off x="4733365" y="4759747"/>
            <a:ext cx="3309803" cy="1260629"/>
          </a:xfrm>
        </p:spPr>
        <p:txBody>
          <a:bodyPr/>
          <a:lstStyle/>
          <a:p>
            <a:endParaRPr lang="fr-FR" dirty="0" smtClean="0"/>
          </a:p>
          <a:p>
            <a:r>
              <a:rPr lang="fr-FR" dirty="0" smtClean="0"/>
              <a:t>Par Rosemary Duval</a:t>
            </a:r>
            <a:endParaRPr lang="fr-FR" dirty="0"/>
          </a:p>
        </p:txBody>
      </p:sp>
      <p:pic>
        <p:nvPicPr>
          <p:cNvPr id="8" name="Image 7"/>
          <p:cNvPicPr>
            <a:picLocks noChangeAspect="1"/>
          </p:cNvPicPr>
          <p:nvPr/>
        </p:nvPicPr>
        <p:blipFill>
          <a:blip r:embed="rId2"/>
          <a:stretch>
            <a:fillRect/>
          </a:stretch>
        </p:blipFill>
        <p:spPr>
          <a:xfrm>
            <a:off x="1252209" y="3977150"/>
            <a:ext cx="1617770" cy="1565193"/>
          </a:xfrm>
          <a:prstGeom prst="rect">
            <a:avLst/>
          </a:prstGeom>
        </p:spPr>
      </p:pic>
      <p:pic>
        <p:nvPicPr>
          <p:cNvPr id="4" name="Image 3"/>
          <p:cNvPicPr>
            <a:picLocks noChangeAspect="1"/>
          </p:cNvPicPr>
          <p:nvPr/>
        </p:nvPicPr>
        <p:blipFill>
          <a:blip r:embed="rId3"/>
          <a:stretch>
            <a:fillRect/>
          </a:stretch>
        </p:blipFill>
        <p:spPr>
          <a:xfrm>
            <a:off x="0" y="0"/>
            <a:ext cx="9305365" cy="3464764"/>
          </a:xfrm>
          <a:prstGeom prst="rect">
            <a:avLst/>
          </a:prstGeom>
        </p:spPr>
      </p:pic>
    </p:spTree>
    <p:extLst>
      <p:ext uri="{BB962C8B-B14F-4D97-AF65-F5344CB8AC3E}">
        <p14:creationId xmlns:p14="http://schemas.microsoft.com/office/powerpoint/2010/main" val="15899174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Plastique</a:t>
            </a:r>
            <a:endParaRPr lang="fr-FR" dirty="0"/>
          </a:p>
        </p:txBody>
      </p:sp>
      <p:sp>
        <p:nvSpPr>
          <p:cNvPr id="3" name="Espace réservé du contenu 2"/>
          <p:cNvSpPr>
            <a:spLocks noGrp="1"/>
          </p:cNvSpPr>
          <p:nvPr>
            <p:ph idx="1"/>
          </p:nvPr>
        </p:nvSpPr>
        <p:spPr/>
        <p:txBody>
          <a:bodyPr/>
          <a:lstStyle/>
          <a:p>
            <a:r>
              <a:rPr lang="fr-FR" dirty="0" smtClean="0"/>
              <a:t>Bouteilles d’eau</a:t>
            </a:r>
          </a:p>
          <a:p>
            <a:r>
              <a:rPr lang="fr-FR" dirty="0" smtClean="0"/>
              <a:t>Pots de crème glacée</a:t>
            </a:r>
          </a:p>
          <a:p>
            <a:r>
              <a:rPr lang="fr-FR" dirty="0" smtClean="0"/>
              <a:t>Contenants d’œufs transparents</a:t>
            </a:r>
          </a:p>
          <a:p>
            <a:endParaRPr lang="fr-FR" dirty="0">
              <a:solidFill>
                <a:srgbClr val="0000FF"/>
              </a:solidFill>
            </a:endParaRPr>
          </a:p>
          <a:p>
            <a:r>
              <a:rPr lang="fr-FR" dirty="0" smtClean="0">
                <a:solidFill>
                  <a:srgbClr val="0000FF"/>
                </a:solidFill>
              </a:rPr>
              <a:t>Sacs de plastique?</a:t>
            </a:r>
          </a:p>
          <a:p>
            <a:r>
              <a:rPr lang="fr-FR" dirty="0" smtClean="0">
                <a:solidFill>
                  <a:srgbClr val="0000FF"/>
                </a:solidFill>
              </a:rPr>
              <a:t>Verres en styromousse?</a:t>
            </a:r>
          </a:p>
          <a:p>
            <a:r>
              <a:rPr lang="fr-FR" dirty="0" smtClean="0">
                <a:solidFill>
                  <a:srgbClr val="0000FF"/>
                </a:solidFill>
              </a:rPr>
              <a:t>Petits pots de yogourt numéro 6?</a:t>
            </a:r>
          </a:p>
          <a:p>
            <a:pPr marL="68580" indent="0">
              <a:buNone/>
            </a:pPr>
            <a:endParaRPr lang="fr-FR" dirty="0"/>
          </a:p>
        </p:txBody>
      </p:sp>
      <p:pic>
        <p:nvPicPr>
          <p:cNvPr id="4" name="Image 3"/>
          <p:cNvPicPr>
            <a:picLocks noChangeAspect="1"/>
          </p:cNvPicPr>
          <p:nvPr/>
        </p:nvPicPr>
        <p:blipFill>
          <a:blip r:embed="rId3"/>
          <a:stretch>
            <a:fillRect/>
          </a:stretch>
        </p:blipFill>
        <p:spPr>
          <a:xfrm>
            <a:off x="6426528" y="3591459"/>
            <a:ext cx="2241170" cy="2241170"/>
          </a:xfrm>
          <a:prstGeom prst="rect">
            <a:avLst/>
          </a:prstGeom>
        </p:spPr>
      </p:pic>
      <p:pic>
        <p:nvPicPr>
          <p:cNvPr id="5" name="Image 4"/>
          <p:cNvPicPr>
            <a:picLocks noChangeAspect="1"/>
          </p:cNvPicPr>
          <p:nvPr/>
        </p:nvPicPr>
        <p:blipFill>
          <a:blip r:embed="rId4"/>
          <a:stretch>
            <a:fillRect/>
          </a:stretch>
        </p:blipFill>
        <p:spPr>
          <a:xfrm>
            <a:off x="6329911" y="936194"/>
            <a:ext cx="2337787" cy="2337787"/>
          </a:xfrm>
          <a:prstGeom prst="rect">
            <a:avLst/>
          </a:prstGeom>
        </p:spPr>
      </p:pic>
      <p:pic>
        <p:nvPicPr>
          <p:cNvPr id="6" name="Image 5"/>
          <p:cNvPicPr>
            <a:picLocks noChangeAspect="1"/>
          </p:cNvPicPr>
          <p:nvPr/>
        </p:nvPicPr>
        <p:blipFill>
          <a:blip r:embed="rId5"/>
          <a:stretch>
            <a:fillRect/>
          </a:stretch>
        </p:blipFill>
        <p:spPr>
          <a:xfrm>
            <a:off x="2863867" y="459943"/>
            <a:ext cx="1244600" cy="952500"/>
          </a:xfrm>
          <a:prstGeom prst="rect">
            <a:avLst/>
          </a:prstGeom>
        </p:spPr>
      </p:pic>
      <p:pic>
        <p:nvPicPr>
          <p:cNvPr id="7" name="Image 6"/>
          <p:cNvPicPr>
            <a:picLocks noChangeAspect="1"/>
          </p:cNvPicPr>
          <p:nvPr/>
        </p:nvPicPr>
        <p:blipFill>
          <a:blip r:embed="rId6"/>
          <a:stretch>
            <a:fillRect/>
          </a:stretch>
        </p:blipFill>
        <p:spPr>
          <a:xfrm>
            <a:off x="615588" y="459944"/>
            <a:ext cx="1244600" cy="952500"/>
          </a:xfrm>
          <a:prstGeom prst="rect">
            <a:avLst/>
          </a:prstGeom>
        </p:spPr>
      </p:pic>
      <p:pic>
        <p:nvPicPr>
          <p:cNvPr id="8" name="Image 7"/>
          <p:cNvPicPr>
            <a:picLocks noChangeAspect="1"/>
          </p:cNvPicPr>
          <p:nvPr/>
        </p:nvPicPr>
        <p:blipFill>
          <a:blip r:embed="rId7"/>
          <a:stretch>
            <a:fillRect/>
          </a:stretch>
        </p:blipFill>
        <p:spPr>
          <a:xfrm>
            <a:off x="1619267" y="459943"/>
            <a:ext cx="1244600" cy="952500"/>
          </a:xfrm>
          <a:prstGeom prst="rect">
            <a:avLst/>
          </a:prstGeom>
        </p:spPr>
      </p:pic>
      <p:pic>
        <p:nvPicPr>
          <p:cNvPr id="9" name="Image 8"/>
          <p:cNvPicPr>
            <a:picLocks noChangeAspect="1"/>
          </p:cNvPicPr>
          <p:nvPr/>
        </p:nvPicPr>
        <p:blipFill>
          <a:blip r:embed="rId8"/>
          <a:stretch>
            <a:fillRect/>
          </a:stretch>
        </p:blipFill>
        <p:spPr>
          <a:xfrm>
            <a:off x="3949700" y="578998"/>
            <a:ext cx="1244600" cy="952500"/>
          </a:xfrm>
          <a:prstGeom prst="rect">
            <a:avLst/>
          </a:prstGeom>
        </p:spPr>
      </p:pic>
      <p:pic>
        <p:nvPicPr>
          <p:cNvPr id="10" name="Image 9"/>
          <p:cNvPicPr>
            <a:picLocks noChangeAspect="1"/>
          </p:cNvPicPr>
          <p:nvPr/>
        </p:nvPicPr>
        <p:blipFill>
          <a:blip r:embed="rId9"/>
          <a:stretch>
            <a:fillRect/>
          </a:stretch>
        </p:blipFill>
        <p:spPr>
          <a:xfrm>
            <a:off x="5194300" y="578998"/>
            <a:ext cx="1244600" cy="952500"/>
          </a:xfrm>
          <a:prstGeom prst="rect">
            <a:avLst/>
          </a:prstGeom>
        </p:spPr>
      </p:pic>
      <p:pic>
        <p:nvPicPr>
          <p:cNvPr id="11" name="Image 10"/>
          <p:cNvPicPr>
            <a:picLocks noChangeAspect="1"/>
          </p:cNvPicPr>
          <p:nvPr/>
        </p:nvPicPr>
        <p:blipFill>
          <a:blip r:embed="rId10"/>
          <a:stretch>
            <a:fillRect/>
          </a:stretch>
        </p:blipFill>
        <p:spPr>
          <a:xfrm>
            <a:off x="5432451" y="4077412"/>
            <a:ext cx="1244600" cy="952500"/>
          </a:xfrm>
          <a:prstGeom prst="rect">
            <a:avLst/>
          </a:prstGeom>
        </p:spPr>
      </p:pic>
    </p:spTree>
    <p:extLst>
      <p:ext uri="{BB962C8B-B14F-4D97-AF65-F5344CB8AC3E}">
        <p14:creationId xmlns:p14="http://schemas.microsoft.com/office/powerpoint/2010/main" val="41304708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Papier et carton</a:t>
            </a:r>
            <a:endParaRPr lang="fr-FR" dirty="0"/>
          </a:p>
        </p:txBody>
      </p:sp>
      <p:sp>
        <p:nvSpPr>
          <p:cNvPr id="3" name="Espace réservé du contenu 2"/>
          <p:cNvSpPr>
            <a:spLocks noGrp="1"/>
          </p:cNvSpPr>
          <p:nvPr>
            <p:ph idx="1"/>
          </p:nvPr>
        </p:nvSpPr>
        <p:spPr/>
        <p:txBody>
          <a:bodyPr>
            <a:normAutofit fontScale="85000" lnSpcReduction="20000"/>
          </a:bodyPr>
          <a:lstStyle/>
          <a:p>
            <a:r>
              <a:rPr lang="fr-FR" dirty="0" smtClean="0">
                <a:solidFill>
                  <a:srgbClr val="000000"/>
                </a:solidFill>
              </a:rPr>
              <a:t>Journaux et circulaires</a:t>
            </a:r>
          </a:p>
          <a:p>
            <a:r>
              <a:rPr lang="fr-FR" dirty="0" smtClean="0">
                <a:solidFill>
                  <a:srgbClr val="000000"/>
                </a:solidFill>
              </a:rPr>
              <a:t>Boîtes de céréales</a:t>
            </a:r>
          </a:p>
          <a:p>
            <a:r>
              <a:rPr lang="fr-FR" dirty="0" smtClean="0">
                <a:solidFill>
                  <a:srgbClr val="000000"/>
                </a:solidFill>
              </a:rPr>
              <a:t>Cartons de lait ou de jus</a:t>
            </a:r>
          </a:p>
          <a:p>
            <a:r>
              <a:rPr lang="fr-FR" dirty="0" smtClean="0">
                <a:solidFill>
                  <a:srgbClr val="000000"/>
                </a:solidFill>
              </a:rPr>
              <a:t>Cartons d’œufs</a:t>
            </a:r>
          </a:p>
          <a:p>
            <a:r>
              <a:rPr lang="fr-FR" dirty="0" smtClean="0">
                <a:solidFill>
                  <a:srgbClr val="000000"/>
                </a:solidFill>
              </a:rPr>
              <a:t>Factures</a:t>
            </a:r>
          </a:p>
          <a:p>
            <a:pPr marL="68580" indent="0">
              <a:buNone/>
            </a:pPr>
            <a:endParaRPr lang="fr-FR" dirty="0">
              <a:solidFill>
                <a:srgbClr val="FF0000"/>
              </a:solidFill>
            </a:endParaRPr>
          </a:p>
          <a:p>
            <a:r>
              <a:rPr lang="fr-FR" dirty="0" smtClean="0">
                <a:solidFill>
                  <a:srgbClr val="0000FF"/>
                </a:solidFill>
              </a:rPr>
              <a:t>Papier ciré?</a:t>
            </a:r>
          </a:p>
          <a:p>
            <a:r>
              <a:rPr lang="fr-FR" dirty="0" smtClean="0">
                <a:solidFill>
                  <a:srgbClr val="0000FF"/>
                </a:solidFill>
              </a:rPr>
              <a:t>Vaisselle en carton?</a:t>
            </a:r>
          </a:p>
          <a:p>
            <a:pPr marL="68580" indent="0">
              <a:buNone/>
            </a:pPr>
            <a:endParaRPr lang="fr-FR" dirty="0" smtClean="0">
              <a:solidFill>
                <a:srgbClr val="0000FF"/>
              </a:solidFill>
            </a:endParaRPr>
          </a:p>
          <a:p>
            <a:r>
              <a:rPr lang="fr-FR" dirty="0" smtClean="0">
                <a:solidFill>
                  <a:srgbClr val="FF0000"/>
                </a:solidFill>
              </a:rPr>
              <a:t>Faire attention aux boîtes de carton imbibées de gras</a:t>
            </a:r>
          </a:p>
        </p:txBody>
      </p:sp>
      <p:pic>
        <p:nvPicPr>
          <p:cNvPr id="5" name="Image 4"/>
          <p:cNvPicPr>
            <a:picLocks noChangeAspect="1"/>
          </p:cNvPicPr>
          <p:nvPr/>
        </p:nvPicPr>
        <p:blipFill>
          <a:blip r:embed="rId3"/>
          <a:stretch>
            <a:fillRect/>
          </a:stretch>
        </p:blipFill>
        <p:spPr>
          <a:xfrm>
            <a:off x="5273926" y="674639"/>
            <a:ext cx="3317635" cy="4127201"/>
          </a:xfrm>
          <a:prstGeom prst="rect">
            <a:avLst/>
          </a:prstGeom>
        </p:spPr>
      </p:pic>
    </p:spTree>
    <p:extLst>
      <p:ext uri="{BB962C8B-B14F-4D97-AF65-F5344CB8AC3E}">
        <p14:creationId xmlns:p14="http://schemas.microsoft.com/office/powerpoint/2010/main" val="18256178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Temps de dégradation des matériaux</a:t>
            </a:r>
            <a:endParaRPr lang="fr-FR" dirty="0"/>
          </a:p>
        </p:txBody>
      </p:sp>
      <p:sp>
        <p:nvSpPr>
          <p:cNvPr id="3" name="Espace réservé du contenu 2"/>
          <p:cNvSpPr>
            <a:spLocks noGrp="1"/>
          </p:cNvSpPr>
          <p:nvPr>
            <p:ph idx="1"/>
          </p:nvPr>
        </p:nvSpPr>
        <p:spPr>
          <a:xfrm>
            <a:off x="1043492" y="2323652"/>
            <a:ext cx="6777317" cy="3807623"/>
          </a:xfrm>
        </p:spPr>
        <p:txBody>
          <a:bodyPr>
            <a:normAutofit lnSpcReduction="10000"/>
          </a:bodyPr>
          <a:lstStyle/>
          <a:p>
            <a:r>
              <a:rPr lang="fr-FR" b="1" dirty="0" smtClean="0"/>
              <a:t>Papier: </a:t>
            </a:r>
            <a:r>
              <a:rPr lang="fr-FR" dirty="0" smtClean="0"/>
              <a:t>2 à 5 mois</a:t>
            </a:r>
          </a:p>
          <a:p>
            <a:r>
              <a:rPr lang="fr-FR" b="1" dirty="0" smtClean="0"/>
              <a:t>Papier de bonbon: </a:t>
            </a:r>
            <a:r>
              <a:rPr lang="fr-FR" dirty="0" smtClean="0"/>
              <a:t>5 ans</a:t>
            </a:r>
            <a:endParaRPr lang="fr-FR" b="1" dirty="0" smtClean="0"/>
          </a:p>
          <a:p>
            <a:r>
              <a:rPr lang="fr-FR" b="1" dirty="0" smtClean="0"/>
              <a:t>Boite de conserve: </a:t>
            </a:r>
            <a:r>
              <a:rPr lang="fr-FR" dirty="0" smtClean="0"/>
              <a:t>50 à 100 ans</a:t>
            </a:r>
            <a:endParaRPr lang="fr-FR" b="1" dirty="0" smtClean="0"/>
          </a:p>
          <a:p>
            <a:r>
              <a:rPr lang="fr-FR" b="1" dirty="0" smtClean="0"/>
              <a:t>Canette en aluminium: </a:t>
            </a:r>
            <a:r>
              <a:rPr lang="fr-FR" dirty="0" smtClean="0"/>
              <a:t>200 ans</a:t>
            </a:r>
            <a:endParaRPr lang="fr-FR" b="1" dirty="0" smtClean="0"/>
          </a:p>
          <a:p>
            <a:r>
              <a:rPr lang="fr-FR" b="1" dirty="0" smtClean="0"/>
              <a:t>Sac de plastique: </a:t>
            </a:r>
            <a:r>
              <a:rPr lang="fr-FR" dirty="0" smtClean="0"/>
              <a:t>450 ans</a:t>
            </a:r>
            <a:endParaRPr lang="fr-FR" b="1" dirty="0" smtClean="0"/>
          </a:p>
          <a:p>
            <a:r>
              <a:rPr lang="fr-FR" b="1" dirty="0" smtClean="0"/>
              <a:t>Bouteille de plastique: </a:t>
            </a:r>
            <a:r>
              <a:rPr lang="fr-FR" dirty="0" smtClean="0"/>
              <a:t>400 ans</a:t>
            </a:r>
            <a:endParaRPr lang="fr-FR" b="1" dirty="0" smtClean="0"/>
          </a:p>
          <a:p>
            <a:r>
              <a:rPr lang="fr-FR" b="1" dirty="0" smtClean="0"/>
              <a:t>Bouteille de verre: </a:t>
            </a:r>
            <a:r>
              <a:rPr lang="fr-FR" dirty="0" smtClean="0"/>
              <a:t>4000 ans</a:t>
            </a:r>
          </a:p>
          <a:p>
            <a:r>
              <a:rPr lang="fr-FR" b="1" dirty="0" smtClean="0"/>
              <a:t>Pile: </a:t>
            </a:r>
            <a:r>
              <a:rPr lang="fr-FR" dirty="0" smtClean="0"/>
              <a:t>7869 ans</a:t>
            </a:r>
          </a:p>
          <a:p>
            <a:r>
              <a:rPr lang="fr-FR" b="1" dirty="0" smtClean="0"/>
              <a:t>Pneu: </a:t>
            </a:r>
            <a:r>
              <a:rPr lang="fr-FR" dirty="0" smtClean="0"/>
              <a:t>Non biodégradable</a:t>
            </a:r>
            <a:endParaRPr lang="fr-FR" b="1" dirty="0" smtClean="0"/>
          </a:p>
          <a:p>
            <a:endParaRPr lang="fr-FR" dirty="0"/>
          </a:p>
        </p:txBody>
      </p:sp>
      <p:pic>
        <p:nvPicPr>
          <p:cNvPr id="5" name="Image 4"/>
          <p:cNvPicPr>
            <a:picLocks noChangeAspect="1"/>
          </p:cNvPicPr>
          <p:nvPr/>
        </p:nvPicPr>
        <p:blipFill>
          <a:blip r:embed="rId3"/>
          <a:stretch>
            <a:fillRect/>
          </a:stretch>
        </p:blipFill>
        <p:spPr>
          <a:xfrm>
            <a:off x="6429356" y="4110893"/>
            <a:ext cx="2020382" cy="2020382"/>
          </a:xfrm>
          <a:prstGeom prst="rect">
            <a:avLst/>
          </a:prstGeom>
        </p:spPr>
      </p:pic>
      <p:pic>
        <p:nvPicPr>
          <p:cNvPr id="4" name="Image 3"/>
          <p:cNvPicPr>
            <a:picLocks noChangeAspect="1"/>
          </p:cNvPicPr>
          <p:nvPr/>
        </p:nvPicPr>
        <p:blipFill>
          <a:blip r:embed="rId4"/>
          <a:stretch>
            <a:fillRect/>
          </a:stretch>
        </p:blipFill>
        <p:spPr>
          <a:xfrm>
            <a:off x="6727760" y="1665302"/>
            <a:ext cx="1771695" cy="2445591"/>
          </a:xfrm>
          <a:prstGeom prst="rect">
            <a:avLst/>
          </a:prstGeom>
        </p:spPr>
      </p:pic>
    </p:spTree>
    <p:extLst>
      <p:ext uri="{BB962C8B-B14F-4D97-AF65-F5344CB8AC3E}">
        <p14:creationId xmlns:p14="http://schemas.microsoft.com/office/powerpoint/2010/main" val="12413603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trois types de recyclage</a:t>
            </a:r>
            <a:endParaRPr lang="fr-FR" dirty="0"/>
          </a:p>
        </p:txBody>
      </p:sp>
      <p:sp>
        <p:nvSpPr>
          <p:cNvPr id="3" name="Espace réservé du contenu 2"/>
          <p:cNvSpPr>
            <a:spLocks noGrp="1"/>
          </p:cNvSpPr>
          <p:nvPr>
            <p:ph idx="1"/>
          </p:nvPr>
        </p:nvSpPr>
        <p:spPr/>
        <p:txBody>
          <a:bodyPr/>
          <a:lstStyle/>
          <a:p>
            <a:r>
              <a:rPr lang="fr-FR" dirty="0" smtClean="0"/>
              <a:t>Mécanique</a:t>
            </a:r>
          </a:p>
          <a:p>
            <a:r>
              <a:rPr lang="fr-FR" dirty="0" smtClean="0"/>
              <a:t>Chimique</a:t>
            </a:r>
          </a:p>
          <a:p>
            <a:r>
              <a:rPr lang="fr-FR" dirty="0" smtClean="0"/>
              <a:t>Organique</a:t>
            </a:r>
            <a:endParaRPr lang="fr-FR" dirty="0"/>
          </a:p>
        </p:txBody>
      </p:sp>
      <p:pic>
        <p:nvPicPr>
          <p:cNvPr id="4" name="Image 3"/>
          <p:cNvPicPr>
            <a:picLocks noChangeAspect="1"/>
          </p:cNvPicPr>
          <p:nvPr/>
        </p:nvPicPr>
        <p:blipFill>
          <a:blip r:embed="rId3"/>
          <a:stretch>
            <a:fillRect/>
          </a:stretch>
        </p:blipFill>
        <p:spPr>
          <a:xfrm>
            <a:off x="4271186" y="3069167"/>
            <a:ext cx="4248398" cy="3183714"/>
          </a:xfrm>
          <a:prstGeom prst="rect">
            <a:avLst/>
          </a:prstGeom>
        </p:spPr>
      </p:pic>
      <p:sp>
        <p:nvSpPr>
          <p:cNvPr id="5" name="ZoneTexte 4"/>
          <p:cNvSpPr txBox="1"/>
          <p:nvPr/>
        </p:nvSpPr>
        <p:spPr>
          <a:xfrm>
            <a:off x="3924300" y="6252881"/>
            <a:ext cx="5219700" cy="400110"/>
          </a:xfrm>
          <a:prstGeom prst="rect">
            <a:avLst/>
          </a:prstGeom>
          <a:noFill/>
        </p:spPr>
        <p:txBody>
          <a:bodyPr wrap="square" rtlCol="0">
            <a:spAutoFit/>
          </a:bodyPr>
          <a:lstStyle/>
          <a:p>
            <a:r>
              <a:rPr lang="fr-FR" sz="1000" dirty="0">
                <a:hlinkClick r:id="rId4"/>
              </a:rPr>
              <a:t>http://www.lesfillesafond.com/index.php/pour-la-planete/la-rubrique-jardin-bio-de-anne/attachment/dechets-pour-composte</a:t>
            </a:r>
            <a:r>
              <a:rPr lang="fr-FR" sz="1000" dirty="0" smtClean="0">
                <a:hlinkClick r:id="rId4"/>
              </a:rPr>
              <a:t>/</a:t>
            </a:r>
            <a:r>
              <a:rPr lang="fr-FR" sz="1000" dirty="0" smtClean="0"/>
              <a:t>  </a:t>
            </a:r>
            <a:endParaRPr lang="fr-FR" sz="1000" dirty="0"/>
          </a:p>
        </p:txBody>
      </p:sp>
    </p:spTree>
    <p:extLst>
      <p:ext uri="{BB962C8B-B14F-4D97-AF65-F5344CB8AC3E}">
        <p14:creationId xmlns:p14="http://schemas.microsoft.com/office/powerpoint/2010/main" val="21121455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730030"/>
            <a:ext cx="7024744" cy="1143000"/>
          </a:xfrm>
        </p:spPr>
        <p:txBody>
          <a:bodyPr/>
          <a:lstStyle/>
          <a:p>
            <a:r>
              <a:rPr lang="fr-FR" dirty="0" smtClean="0"/>
              <a:t>Recyclage mécanique</a:t>
            </a:r>
            <a:endParaRPr lang="fr-FR" dirty="0"/>
          </a:p>
        </p:txBody>
      </p:sp>
      <p:sp>
        <p:nvSpPr>
          <p:cNvPr id="3" name="Espace réservé du contenu 2"/>
          <p:cNvSpPr>
            <a:spLocks noGrp="1"/>
          </p:cNvSpPr>
          <p:nvPr>
            <p:ph idx="1"/>
          </p:nvPr>
        </p:nvSpPr>
        <p:spPr>
          <a:xfrm>
            <a:off x="1043492" y="1908096"/>
            <a:ext cx="6777317" cy="3508977"/>
          </a:xfrm>
        </p:spPr>
        <p:txBody>
          <a:bodyPr/>
          <a:lstStyle/>
          <a:p>
            <a:r>
              <a:rPr lang="fr-FR" dirty="0" smtClean="0"/>
              <a:t>Séparer à l’aide du courant de Foucault</a:t>
            </a:r>
          </a:p>
          <a:p>
            <a:r>
              <a:rPr lang="fr-FR" dirty="0" smtClean="0"/>
              <a:t>Lavage, broyage </a:t>
            </a:r>
            <a:endParaRPr lang="fr-FR" dirty="0"/>
          </a:p>
          <a:p>
            <a:pPr marL="68580" indent="0">
              <a:buNone/>
            </a:pPr>
            <a:r>
              <a:rPr lang="fr-FR" dirty="0" smtClean="0"/>
              <a:t>    et compression</a:t>
            </a:r>
          </a:p>
        </p:txBody>
      </p:sp>
      <p:pic>
        <p:nvPicPr>
          <p:cNvPr id="4" name="Image 3"/>
          <p:cNvPicPr>
            <a:picLocks noChangeAspect="1"/>
          </p:cNvPicPr>
          <p:nvPr/>
        </p:nvPicPr>
        <p:blipFill>
          <a:blip r:embed="rId3"/>
          <a:stretch>
            <a:fillRect/>
          </a:stretch>
        </p:blipFill>
        <p:spPr>
          <a:xfrm>
            <a:off x="401879" y="3662585"/>
            <a:ext cx="3884836" cy="2170045"/>
          </a:xfrm>
          <a:prstGeom prst="rect">
            <a:avLst/>
          </a:prstGeom>
        </p:spPr>
      </p:pic>
      <p:pic>
        <p:nvPicPr>
          <p:cNvPr id="6" name="Image 5"/>
          <p:cNvPicPr>
            <a:picLocks noChangeAspect="1"/>
          </p:cNvPicPr>
          <p:nvPr/>
        </p:nvPicPr>
        <p:blipFill>
          <a:blip r:embed="rId4"/>
          <a:stretch>
            <a:fillRect/>
          </a:stretch>
        </p:blipFill>
        <p:spPr>
          <a:xfrm>
            <a:off x="4108102" y="2370469"/>
            <a:ext cx="4455799" cy="4029504"/>
          </a:xfrm>
          <a:prstGeom prst="rect">
            <a:avLst/>
          </a:prstGeom>
        </p:spPr>
      </p:pic>
    </p:spTree>
    <p:extLst>
      <p:ext uri="{BB962C8B-B14F-4D97-AF65-F5344CB8AC3E}">
        <p14:creationId xmlns:p14="http://schemas.microsoft.com/office/powerpoint/2010/main" val="1293273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Avant de partir vers les usines</a:t>
            </a:r>
            <a:endParaRPr lang="fr-FR" dirty="0"/>
          </a:p>
        </p:txBody>
      </p:sp>
      <p:sp>
        <p:nvSpPr>
          <p:cNvPr id="3" name="Espace réservé du contenu 2"/>
          <p:cNvSpPr>
            <a:spLocks noGrp="1"/>
          </p:cNvSpPr>
          <p:nvPr>
            <p:ph idx="1"/>
          </p:nvPr>
        </p:nvSpPr>
        <p:spPr/>
        <p:txBody>
          <a:bodyPr/>
          <a:lstStyle/>
          <a:p>
            <a:r>
              <a:rPr lang="fr-FR" dirty="0" smtClean="0"/>
              <a:t>Compression des matériaux en balles</a:t>
            </a:r>
          </a:p>
        </p:txBody>
      </p:sp>
      <p:pic>
        <p:nvPicPr>
          <p:cNvPr id="4" name="Image 3"/>
          <p:cNvPicPr>
            <a:picLocks noChangeAspect="1"/>
          </p:cNvPicPr>
          <p:nvPr/>
        </p:nvPicPr>
        <p:blipFill>
          <a:blip r:embed="rId2"/>
          <a:stretch>
            <a:fillRect/>
          </a:stretch>
        </p:blipFill>
        <p:spPr>
          <a:xfrm>
            <a:off x="2123511" y="2941003"/>
            <a:ext cx="5067734" cy="3378489"/>
          </a:xfrm>
          <a:prstGeom prst="rect">
            <a:avLst/>
          </a:prstGeom>
        </p:spPr>
      </p:pic>
    </p:spTree>
    <p:extLst>
      <p:ext uri="{BB962C8B-B14F-4D97-AF65-F5344CB8AC3E}">
        <p14:creationId xmlns:p14="http://schemas.microsoft.com/office/powerpoint/2010/main" val="73274328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Recyclage chimique</a:t>
            </a:r>
            <a:endParaRPr lang="fr-FR" dirty="0"/>
          </a:p>
        </p:txBody>
      </p:sp>
      <p:sp>
        <p:nvSpPr>
          <p:cNvPr id="3" name="Espace réservé du contenu 2"/>
          <p:cNvSpPr>
            <a:spLocks noGrp="1"/>
          </p:cNvSpPr>
          <p:nvPr>
            <p:ph idx="1"/>
          </p:nvPr>
        </p:nvSpPr>
        <p:spPr>
          <a:xfrm>
            <a:off x="1043492" y="2323652"/>
            <a:ext cx="6777317" cy="4105258"/>
          </a:xfrm>
        </p:spPr>
        <p:txBody>
          <a:bodyPr>
            <a:normAutofit/>
          </a:bodyPr>
          <a:lstStyle/>
          <a:p>
            <a:r>
              <a:rPr lang="fr-FR" b="1" dirty="0" smtClean="0"/>
              <a:t>Principalement pour les polymères</a:t>
            </a:r>
          </a:p>
          <a:p>
            <a:r>
              <a:rPr lang="fr-FR" b="1" dirty="0" smtClean="0"/>
              <a:t>Traitement par le chlore</a:t>
            </a:r>
            <a:endParaRPr lang="fr-FR" b="1" dirty="0"/>
          </a:p>
          <a:p>
            <a:r>
              <a:rPr lang="fr-FR" b="1" dirty="0"/>
              <a:t>Traitement thermochimique</a:t>
            </a:r>
          </a:p>
          <a:p>
            <a:pPr marL="68580" indent="0">
              <a:buNone/>
            </a:pPr>
            <a:r>
              <a:rPr lang="fr-FR" dirty="0"/>
              <a:t>  - Dégradation du polymère</a:t>
            </a:r>
          </a:p>
          <a:p>
            <a:pPr marL="68580" indent="0">
              <a:buNone/>
            </a:pPr>
            <a:r>
              <a:rPr lang="fr-FR" dirty="0"/>
              <a:t>  </a:t>
            </a:r>
            <a:r>
              <a:rPr lang="fr-FR" dirty="0" smtClean="0"/>
              <a:t>-</a:t>
            </a:r>
            <a:r>
              <a:rPr lang="fr-FR" b="1" dirty="0" smtClean="0"/>
              <a:t>Processus de conversion</a:t>
            </a:r>
          </a:p>
          <a:p>
            <a:pPr marL="68580" indent="0">
              <a:buNone/>
            </a:pPr>
            <a:r>
              <a:rPr lang="fr-FR" dirty="0"/>
              <a:t> </a:t>
            </a:r>
            <a:r>
              <a:rPr lang="fr-FR" dirty="0" smtClean="0"/>
              <a:t>  - Hydrogénation</a:t>
            </a:r>
          </a:p>
          <a:p>
            <a:pPr marL="68580" indent="0">
              <a:buNone/>
            </a:pPr>
            <a:r>
              <a:rPr lang="fr-FR" dirty="0"/>
              <a:t> </a:t>
            </a:r>
            <a:r>
              <a:rPr lang="fr-FR" dirty="0" smtClean="0"/>
              <a:t>  - Pyrolyse</a:t>
            </a:r>
          </a:p>
          <a:p>
            <a:pPr marL="68580" indent="0">
              <a:buNone/>
            </a:pPr>
            <a:r>
              <a:rPr lang="fr-FR" dirty="0"/>
              <a:t> </a:t>
            </a:r>
            <a:r>
              <a:rPr lang="fr-FR" dirty="0" smtClean="0"/>
              <a:t>  - Gazéification</a:t>
            </a:r>
          </a:p>
          <a:p>
            <a:pPr marL="68580" indent="0">
              <a:buNone/>
            </a:pPr>
            <a:r>
              <a:rPr lang="fr-FR" dirty="0" smtClean="0"/>
              <a:t>    </a:t>
            </a:r>
          </a:p>
          <a:p>
            <a:pPr marL="68580" indent="0">
              <a:buNone/>
            </a:pPr>
            <a:endParaRPr lang="fr-FR" dirty="0"/>
          </a:p>
          <a:p>
            <a:pPr marL="68580" indent="0">
              <a:buNone/>
            </a:pPr>
            <a:endParaRPr lang="fr-FR" dirty="0" smtClean="0"/>
          </a:p>
          <a:p>
            <a:pPr marL="68580" indent="0">
              <a:buNone/>
            </a:pPr>
            <a:endParaRPr lang="fr-FR" dirty="0"/>
          </a:p>
          <a:p>
            <a:pPr marL="68580" indent="0">
              <a:buNone/>
            </a:pPr>
            <a:endParaRPr lang="fr-FR" dirty="0" smtClean="0"/>
          </a:p>
          <a:p>
            <a:endParaRPr lang="fr-FR" dirty="0" smtClean="0"/>
          </a:p>
          <a:p>
            <a:endParaRPr lang="fr-FR" dirty="0" smtClean="0"/>
          </a:p>
          <a:p>
            <a:endParaRPr lang="fr-FR" dirty="0"/>
          </a:p>
        </p:txBody>
      </p:sp>
      <p:pic>
        <p:nvPicPr>
          <p:cNvPr id="5" name="Image 4"/>
          <p:cNvPicPr>
            <a:picLocks noChangeAspect="1"/>
          </p:cNvPicPr>
          <p:nvPr/>
        </p:nvPicPr>
        <p:blipFill>
          <a:blip r:embed="rId3"/>
          <a:stretch>
            <a:fillRect/>
          </a:stretch>
        </p:blipFill>
        <p:spPr>
          <a:xfrm>
            <a:off x="5346103" y="4013797"/>
            <a:ext cx="3797897" cy="2844203"/>
          </a:xfrm>
          <a:prstGeom prst="rect">
            <a:avLst/>
          </a:prstGeom>
        </p:spPr>
      </p:pic>
    </p:spTree>
    <p:extLst>
      <p:ext uri="{BB962C8B-B14F-4D97-AF65-F5344CB8AC3E}">
        <p14:creationId xmlns:p14="http://schemas.microsoft.com/office/powerpoint/2010/main" val="31666811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789556"/>
            <a:ext cx="7024744" cy="1143000"/>
          </a:xfrm>
        </p:spPr>
        <p:txBody>
          <a:bodyPr>
            <a:normAutofit fontScale="90000"/>
          </a:bodyPr>
          <a:lstStyle/>
          <a:p>
            <a:r>
              <a:rPr lang="fr-FR" dirty="0" smtClean="0"/>
              <a:t>La nouvelle vie des matériaux recyclés</a:t>
            </a:r>
            <a:endParaRPr lang="fr-FR" dirty="0"/>
          </a:p>
        </p:txBody>
      </p:sp>
      <p:pic>
        <p:nvPicPr>
          <p:cNvPr id="4" name="Image 3"/>
          <p:cNvPicPr>
            <a:picLocks noChangeAspect="1"/>
          </p:cNvPicPr>
          <p:nvPr/>
        </p:nvPicPr>
        <p:blipFill>
          <a:blip r:embed="rId2"/>
          <a:stretch>
            <a:fillRect/>
          </a:stretch>
        </p:blipFill>
        <p:spPr>
          <a:xfrm>
            <a:off x="1420562" y="2071398"/>
            <a:ext cx="6477177" cy="4276993"/>
          </a:xfrm>
          <a:prstGeom prst="rect">
            <a:avLst/>
          </a:prstGeom>
        </p:spPr>
      </p:pic>
    </p:spTree>
    <p:extLst>
      <p:ext uri="{BB962C8B-B14F-4D97-AF65-F5344CB8AC3E}">
        <p14:creationId xmlns:p14="http://schemas.microsoft.com/office/powerpoint/2010/main" val="4405235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2" y="745419"/>
            <a:ext cx="7024744" cy="1143000"/>
          </a:xfrm>
        </p:spPr>
        <p:txBody>
          <a:bodyPr>
            <a:normAutofit/>
          </a:bodyPr>
          <a:lstStyle/>
          <a:p>
            <a:pPr algn="ctr"/>
            <a:r>
              <a:rPr lang="fr-FR" sz="4400" dirty="0" smtClean="0"/>
              <a:t>Verre </a:t>
            </a:r>
            <a:endParaRPr lang="fr-FR" sz="4400" dirty="0"/>
          </a:p>
        </p:txBody>
      </p:sp>
      <p:sp>
        <p:nvSpPr>
          <p:cNvPr id="3" name="Espace réservé du contenu 2"/>
          <p:cNvSpPr>
            <a:spLocks noGrp="1"/>
          </p:cNvSpPr>
          <p:nvPr>
            <p:ph idx="1"/>
          </p:nvPr>
        </p:nvSpPr>
        <p:spPr>
          <a:xfrm>
            <a:off x="1043492" y="1899837"/>
            <a:ext cx="6777317" cy="3508977"/>
          </a:xfrm>
        </p:spPr>
        <p:txBody>
          <a:bodyPr/>
          <a:lstStyle/>
          <a:p>
            <a:r>
              <a:rPr lang="fr-FR" dirty="0" smtClean="0"/>
              <a:t>Très facile à recycler</a:t>
            </a:r>
          </a:p>
          <a:p>
            <a:r>
              <a:rPr lang="fr-FR" dirty="0" smtClean="0"/>
              <a:t>Microbilles de verre pour la peinture réfléchissante</a:t>
            </a:r>
          </a:p>
          <a:p>
            <a:r>
              <a:rPr lang="fr-FR" dirty="0" smtClean="0"/>
              <a:t>Laine minérale</a:t>
            </a:r>
          </a:p>
          <a:p>
            <a:r>
              <a:rPr lang="fr-FR" dirty="0" smtClean="0"/>
              <a:t>Béton</a:t>
            </a:r>
          </a:p>
          <a:p>
            <a:r>
              <a:rPr lang="fr-FR" dirty="0" smtClean="0"/>
              <a:t>Asphalte</a:t>
            </a:r>
          </a:p>
          <a:p>
            <a:endParaRPr lang="fr-FR" dirty="0"/>
          </a:p>
        </p:txBody>
      </p:sp>
      <p:pic>
        <p:nvPicPr>
          <p:cNvPr id="4" name="Image 3"/>
          <p:cNvPicPr>
            <a:picLocks noChangeAspect="1"/>
          </p:cNvPicPr>
          <p:nvPr/>
        </p:nvPicPr>
        <p:blipFill>
          <a:blip r:embed="rId2"/>
          <a:stretch>
            <a:fillRect/>
          </a:stretch>
        </p:blipFill>
        <p:spPr>
          <a:xfrm>
            <a:off x="3833713" y="2920147"/>
            <a:ext cx="4714909" cy="3542882"/>
          </a:xfrm>
          <a:prstGeom prst="rect">
            <a:avLst/>
          </a:prstGeom>
        </p:spPr>
      </p:pic>
    </p:spTree>
    <p:extLst>
      <p:ext uri="{BB962C8B-B14F-4D97-AF65-F5344CB8AC3E}">
        <p14:creationId xmlns:p14="http://schemas.microsoft.com/office/powerpoint/2010/main" val="27654698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730030"/>
            <a:ext cx="7024744" cy="1143000"/>
          </a:xfrm>
        </p:spPr>
        <p:txBody>
          <a:bodyPr/>
          <a:lstStyle/>
          <a:p>
            <a:pPr algn="ctr"/>
            <a:r>
              <a:rPr lang="fr-FR" dirty="0" smtClean="0"/>
              <a:t>Métal</a:t>
            </a:r>
            <a:endParaRPr lang="fr-FR" dirty="0"/>
          </a:p>
        </p:txBody>
      </p:sp>
      <p:sp>
        <p:nvSpPr>
          <p:cNvPr id="3" name="Espace réservé du contenu 2"/>
          <p:cNvSpPr>
            <a:spLocks noGrp="1"/>
          </p:cNvSpPr>
          <p:nvPr>
            <p:ph idx="1"/>
          </p:nvPr>
        </p:nvSpPr>
        <p:spPr>
          <a:xfrm>
            <a:off x="1043490" y="1934658"/>
            <a:ext cx="6777317" cy="3508977"/>
          </a:xfrm>
        </p:spPr>
        <p:txBody>
          <a:bodyPr/>
          <a:lstStyle/>
          <a:p>
            <a:r>
              <a:rPr lang="fr-FR" b="1" dirty="0" smtClean="0"/>
              <a:t>Aluminium: </a:t>
            </a:r>
            <a:r>
              <a:rPr lang="fr-FR" dirty="0" smtClean="0"/>
              <a:t>- Canettes</a:t>
            </a:r>
          </a:p>
          <a:p>
            <a:pPr marL="68580" indent="0">
              <a:buNone/>
            </a:pPr>
            <a:r>
              <a:rPr lang="fr-FR" b="1" dirty="0"/>
              <a:t> </a:t>
            </a:r>
            <a:r>
              <a:rPr lang="fr-FR" b="1" dirty="0" smtClean="0"/>
              <a:t>                       </a:t>
            </a:r>
            <a:r>
              <a:rPr lang="fr-FR" dirty="0" smtClean="0"/>
              <a:t>- Pièces d’automobiles</a:t>
            </a:r>
          </a:p>
          <a:p>
            <a:pPr marL="68580" indent="0">
              <a:buNone/>
            </a:pPr>
            <a:endParaRPr lang="fr-FR" b="1" dirty="0" smtClean="0"/>
          </a:p>
          <a:p>
            <a:r>
              <a:rPr lang="fr-FR" b="1" dirty="0" smtClean="0"/>
              <a:t>Acier: </a:t>
            </a:r>
            <a:r>
              <a:rPr lang="fr-FR" dirty="0" smtClean="0"/>
              <a:t>- Boîtes de conserve</a:t>
            </a:r>
          </a:p>
          <a:p>
            <a:pPr marL="68580" indent="0">
              <a:buNone/>
            </a:pPr>
            <a:r>
              <a:rPr lang="fr-FR" b="1" dirty="0"/>
              <a:t>	 </a:t>
            </a:r>
            <a:r>
              <a:rPr lang="fr-FR" b="1" dirty="0" smtClean="0"/>
              <a:t>   </a:t>
            </a:r>
            <a:r>
              <a:rPr lang="fr-FR" dirty="0"/>
              <a:t> </a:t>
            </a:r>
            <a:r>
              <a:rPr lang="fr-FR" dirty="0" smtClean="0"/>
              <a:t>- Outils de construction et clous</a:t>
            </a:r>
          </a:p>
          <a:p>
            <a:pPr marL="68580" indent="0">
              <a:buNone/>
            </a:pPr>
            <a:r>
              <a:rPr lang="fr-FR" b="1" dirty="0"/>
              <a:t> </a:t>
            </a:r>
            <a:r>
              <a:rPr lang="fr-FR" b="1" dirty="0" smtClean="0"/>
              <a:t>              </a:t>
            </a:r>
            <a:r>
              <a:rPr lang="fr-FR" dirty="0" smtClean="0"/>
              <a:t>- Pièces de moteur</a:t>
            </a:r>
            <a:endParaRPr lang="fr-FR" b="1" dirty="0"/>
          </a:p>
        </p:txBody>
      </p:sp>
      <p:pic>
        <p:nvPicPr>
          <p:cNvPr id="4" name="Image 3"/>
          <p:cNvPicPr>
            <a:picLocks noChangeAspect="1"/>
          </p:cNvPicPr>
          <p:nvPr/>
        </p:nvPicPr>
        <p:blipFill>
          <a:blip r:embed="rId3"/>
          <a:stretch>
            <a:fillRect/>
          </a:stretch>
        </p:blipFill>
        <p:spPr>
          <a:xfrm>
            <a:off x="5612108" y="4286580"/>
            <a:ext cx="3092129" cy="2314109"/>
          </a:xfrm>
          <a:prstGeom prst="rect">
            <a:avLst/>
          </a:prstGeom>
        </p:spPr>
      </p:pic>
    </p:spTree>
    <p:extLst>
      <p:ext uri="{BB962C8B-B14F-4D97-AF65-F5344CB8AC3E}">
        <p14:creationId xmlns:p14="http://schemas.microsoft.com/office/powerpoint/2010/main" val="11568864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de la présentation</a:t>
            </a:r>
            <a:endParaRPr lang="fr-FR" dirty="0"/>
          </a:p>
        </p:txBody>
      </p:sp>
      <p:sp>
        <p:nvSpPr>
          <p:cNvPr id="3" name="Espace réservé du contenu 2"/>
          <p:cNvSpPr>
            <a:spLocks noGrp="1"/>
          </p:cNvSpPr>
          <p:nvPr>
            <p:ph idx="1"/>
          </p:nvPr>
        </p:nvSpPr>
        <p:spPr/>
        <p:txBody>
          <a:bodyPr/>
          <a:lstStyle/>
          <a:p>
            <a:r>
              <a:rPr lang="fr-FR" dirty="0" smtClean="0"/>
              <a:t>Définition</a:t>
            </a:r>
          </a:p>
          <a:p>
            <a:r>
              <a:rPr lang="fr-FR" dirty="0" smtClean="0"/>
              <a:t>Historique</a:t>
            </a:r>
          </a:p>
          <a:p>
            <a:r>
              <a:rPr lang="fr-FR" dirty="0" smtClean="0"/>
              <a:t>Quels matériaux se recyclent?</a:t>
            </a:r>
          </a:p>
          <a:p>
            <a:r>
              <a:rPr lang="fr-FR" dirty="0" smtClean="0"/>
              <a:t>Types de recyclage</a:t>
            </a:r>
          </a:p>
          <a:p>
            <a:r>
              <a:rPr lang="fr-FR" dirty="0" smtClean="0"/>
              <a:t>Que fait-on avec les articles recyclés?</a:t>
            </a:r>
          </a:p>
          <a:p>
            <a:r>
              <a:rPr lang="fr-FR" dirty="0" smtClean="0"/>
              <a:t>L’utilité du recyclage au secondaire</a:t>
            </a:r>
          </a:p>
          <a:p>
            <a:r>
              <a:rPr lang="fr-FR" dirty="0" smtClean="0"/>
              <a:t>Sources</a:t>
            </a:r>
          </a:p>
          <a:p>
            <a:endParaRPr lang="fr-FR" dirty="0"/>
          </a:p>
        </p:txBody>
      </p:sp>
    </p:spTree>
    <p:extLst>
      <p:ext uri="{BB962C8B-B14F-4D97-AF65-F5344CB8AC3E}">
        <p14:creationId xmlns:p14="http://schemas.microsoft.com/office/powerpoint/2010/main" val="364926425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Plastique</a:t>
            </a:r>
            <a:endParaRPr lang="fr-FR" dirty="0"/>
          </a:p>
        </p:txBody>
      </p:sp>
      <p:sp>
        <p:nvSpPr>
          <p:cNvPr id="3" name="Espace réservé du contenu 2"/>
          <p:cNvSpPr>
            <a:spLocks noGrp="1"/>
          </p:cNvSpPr>
          <p:nvPr>
            <p:ph idx="1"/>
          </p:nvPr>
        </p:nvSpPr>
        <p:spPr/>
        <p:txBody>
          <a:bodyPr/>
          <a:lstStyle/>
          <a:p>
            <a:r>
              <a:rPr lang="fr-FR" dirty="0" smtClean="0"/>
              <a:t>Nouvelles bouteilles</a:t>
            </a:r>
          </a:p>
          <a:p>
            <a:r>
              <a:rPr lang="fr-FR" dirty="0" smtClean="0"/>
              <a:t>Tapis</a:t>
            </a:r>
          </a:p>
          <a:p>
            <a:r>
              <a:rPr lang="fr-FR" dirty="0" smtClean="0"/>
              <a:t>Vêtements en polyester</a:t>
            </a:r>
          </a:p>
          <a:p>
            <a:r>
              <a:rPr lang="fr-FR" dirty="0" smtClean="0"/>
              <a:t>Bacs de récupération</a:t>
            </a:r>
          </a:p>
          <a:p>
            <a:r>
              <a:rPr lang="fr-FR" dirty="0" smtClean="0"/>
              <a:t> Tables de pique-nique</a:t>
            </a:r>
            <a:endParaRPr lang="fr-FR" dirty="0"/>
          </a:p>
        </p:txBody>
      </p:sp>
      <p:pic>
        <p:nvPicPr>
          <p:cNvPr id="4" name="Image 3"/>
          <p:cNvPicPr>
            <a:picLocks noChangeAspect="1"/>
          </p:cNvPicPr>
          <p:nvPr/>
        </p:nvPicPr>
        <p:blipFill>
          <a:blip r:embed="rId2"/>
          <a:stretch>
            <a:fillRect/>
          </a:stretch>
        </p:blipFill>
        <p:spPr>
          <a:xfrm>
            <a:off x="5925394" y="653304"/>
            <a:ext cx="2451100" cy="4241800"/>
          </a:xfrm>
          <a:prstGeom prst="rect">
            <a:avLst/>
          </a:prstGeom>
        </p:spPr>
      </p:pic>
      <p:pic>
        <p:nvPicPr>
          <p:cNvPr id="5" name="Image 4"/>
          <p:cNvPicPr>
            <a:picLocks noChangeAspect="1"/>
          </p:cNvPicPr>
          <p:nvPr/>
        </p:nvPicPr>
        <p:blipFill>
          <a:blip r:embed="rId3"/>
          <a:stretch>
            <a:fillRect/>
          </a:stretch>
        </p:blipFill>
        <p:spPr>
          <a:xfrm>
            <a:off x="4448582" y="4478415"/>
            <a:ext cx="1962895" cy="1962895"/>
          </a:xfrm>
          <a:prstGeom prst="rect">
            <a:avLst/>
          </a:prstGeom>
        </p:spPr>
      </p:pic>
    </p:spTree>
    <p:extLst>
      <p:ext uri="{BB962C8B-B14F-4D97-AF65-F5344CB8AC3E}">
        <p14:creationId xmlns:p14="http://schemas.microsoft.com/office/powerpoint/2010/main" val="34755542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456164"/>
            <a:ext cx="7024744" cy="1143000"/>
          </a:xfrm>
        </p:spPr>
        <p:txBody>
          <a:bodyPr/>
          <a:lstStyle/>
          <a:p>
            <a:pPr algn="ctr"/>
            <a:r>
              <a:rPr lang="fr-FR" dirty="0" smtClean="0"/>
              <a:t>Papier et carton</a:t>
            </a:r>
            <a:endParaRPr lang="fr-FR" dirty="0"/>
          </a:p>
        </p:txBody>
      </p:sp>
      <p:sp>
        <p:nvSpPr>
          <p:cNvPr id="3" name="Espace réservé du contenu 2"/>
          <p:cNvSpPr>
            <a:spLocks noGrp="1"/>
          </p:cNvSpPr>
          <p:nvPr>
            <p:ph idx="1"/>
          </p:nvPr>
        </p:nvSpPr>
        <p:spPr>
          <a:xfrm>
            <a:off x="1043490" y="1737452"/>
            <a:ext cx="6777317" cy="3508977"/>
          </a:xfrm>
        </p:spPr>
        <p:txBody>
          <a:bodyPr/>
          <a:lstStyle/>
          <a:p>
            <a:r>
              <a:rPr lang="fr-FR" b="1" dirty="0" smtClean="0"/>
              <a:t>Papier: </a:t>
            </a:r>
            <a:r>
              <a:rPr lang="fr-FR" dirty="0" smtClean="0"/>
              <a:t>- Nouveau papier</a:t>
            </a:r>
          </a:p>
          <a:p>
            <a:pPr marL="68580" indent="0">
              <a:buNone/>
            </a:pPr>
            <a:r>
              <a:rPr lang="fr-FR" b="1" dirty="0"/>
              <a:t> </a:t>
            </a:r>
            <a:r>
              <a:rPr lang="fr-FR" b="1" dirty="0" smtClean="0"/>
              <a:t>               </a:t>
            </a:r>
            <a:r>
              <a:rPr lang="fr-FR" dirty="0" smtClean="0"/>
              <a:t>- Mouchoirs et papier essuie-tout</a:t>
            </a:r>
          </a:p>
          <a:p>
            <a:pPr marL="68580" indent="0">
              <a:buNone/>
            </a:pPr>
            <a:r>
              <a:rPr lang="fr-FR" b="1" dirty="0"/>
              <a:t> </a:t>
            </a:r>
            <a:r>
              <a:rPr lang="fr-FR" b="1" dirty="0" smtClean="0"/>
              <a:t>               </a:t>
            </a:r>
            <a:r>
              <a:rPr lang="fr-FR" dirty="0" smtClean="0"/>
              <a:t> - Boîtes d’œufs</a:t>
            </a:r>
          </a:p>
          <a:p>
            <a:pPr marL="68580" indent="0">
              <a:buNone/>
            </a:pPr>
            <a:endParaRPr lang="fr-FR" b="1" dirty="0" smtClean="0"/>
          </a:p>
          <a:p>
            <a:r>
              <a:rPr lang="fr-FR" b="1" dirty="0" smtClean="0"/>
              <a:t>Carton: </a:t>
            </a:r>
            <a:r>
              <a:rPr lang="fr-FR" dirty="0" smtClean="0"/>
              <a:t>- Boîtes d’emballage</a:t>
            </a:r>
          </a:p>
          <a:p>
            <a:pPr marL="68580" indent="0">
              <a:buNone/>
            </a:pPr>
            <a:r>
              <a:rPr lang="fr-FR" dirty="0"/>
              <a:t> </a:t>
            </a:r>
            <a:r>
              <a:rPr lang="fr-FR" dirty="0" smtClean="0"/>
              <a:t>                - Matériaux de construction</a:t>
            </a:r>
          </a:p>
          <a:p>
            <a:pPr marL="68580" indent="0">
              <a:buNone/>
            </a:pPr>
            <a:endParaRPr lang="fr-FR" b="1" dirty="0"/>
          </a:p>
        </p:txBody>
      </p:sp>
      <p:pic>
        <p:nvPicPr>
          <p:cNvPr id="4" name="Image 3"/>
          <p:cNvPicPr>
            <a:picLocks noChangeAspect="1"/>
          </p:cNvPicPr>
          <p:nvPr/>
        </p:nvPicPr>
        <p:blipFill>
          <a:blip r:embed="rId3"/>
          <a:stretch>
            <a:fillRect/>
          </a:stretch>
        </p:blipFill>
        <p:spPr>
          <a:xfrm>
            <a:off x="3028551" y="4626968"/>
            <a:ext cx="2702902" cy="1803572"/>
          </a:xfrm>
          <a:prstGeom prst="rect">
            <a:avLst/>
          </a:prstGeom>
        </p:spPr>
      </p:pic>
    </p:spTree>
    <p:extLst>
      <p:ext uri="{BB962C8B-B14F-4D97-AF65-F5344CB8AC3E}">
        <p14:creationId xmlns:p14="http://schemas.microsoft.com/office/powerpoint/2010/main" val="34289752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452236"/>
            <a:ext cx="7024744" cy="1143000"/>
          </a:xfrm>
        </p:spPr>
        <p:txBody>
          <a:bodyPr/>
          <a:lstStyle/>
          <a:p>
            <a:r>
              <a:rPr lang="fr-FR" dirty="0" smtClean="0"/>
              <a:t>Au secondaire…</a:t>
            </a:r>
            <a:endParaRPr lang="fr-FR" dirty="0"/>
          </a:p>
        </p:txBody>
      </p:sp>
      <p:sp>
        <p:nvSpPr>
          <p:cNvPr id="3" name="Espace réservé du contenu 2"/>
          <p:cNvSpPr>
            <a:spLocks noGrp="1"/>
          </p:cNvSpPr>
          <p:nvPr>
            <p:ph idx="1"/>
          </p:nvPr>
        </p:nvSpPr>
        <p:spPr>
          <a:xfrm>
            <a:off x="1043490" y="1595236"/>
            <a:ext cx="6777317" cy="3508977"/>
          </a:xfrm>
        </p:spPr>
        <p:txBody>
          <a:bodyPr>
            <a:normAutofit/>
          </a:bodyPr>
          <a:lstStyle/>
          <a:p>
            <a:r>
              <a:rPr lang="fr-FR" b="1" dirty="0" smtClean="0"/>
              <a:t>Sensibilisation</a:t>
            </a:r>
          </a:p>
          <a:p>
            <a:r>
              <a:rPr lang="fr-FR" dirty="0" smtClean="0"/>
              <a:t>Changements physiques et chimiques de la matière, mélanges, états de la matière</a:t>
            </a:r>
            <a:endParaRPr lang="fr-FR" dirty="0"/>
          </a:p>
          <a:p>
            <a:r>
              <a:rPr lang="fr-FR" dirty="0" smtClean="0"/>
              <a:t>Déforestation, changements climatiques</a:t>
            </a:r>
          </a:p>
          <a:p>
            <a:r>
              <a:rPr lang="fr-FR" dirty="0" smtClean="0"/>
              <a:t>Faire du papier à partir de papier recyclé:</a:t>
            </a:r>
          </a:p>
          <a:p>
            <a:pPr marL="68580" indent="0">
              <a:buNone/>
            </a:pPr>
            <a:r>
              <a:rPr lang="fr-FR" sz="1600" dirty="0" smtClean="0">
                <a:hlinkClick r:id="rId3"/>
              </a:rPr>
              <a:t>http</a:t>
            </a:r>
            <a:r>
              <a:rPr lang="fr-FR" sz="1600" dirty="0">
                <a:hlinkClick r:id="rId3"/>
              </a:rPr>
              <a:t>://www.lespetitsdebrouillards.org/Media/prods/prod_3/Media/ArbreAPalabres%20papier%</a:t>
            </a:r>
            <a:r>
              <a:rPr lang="fr-FR" sz="1600" dirty="0" smtClean="0">
                <a:hlinkClick r:id="rId3"/>
              </a:rPr>
              <a:t>20recycle.pdf</a:t>
            </a:r>
            <a:r>
              <a:rPr lang="fr-FR" sz="1600" dirty="0" smtClean="0"/>
              <a:t> </a:t>
            </a:r>
          </a:p>
        </p:txBody>
      </p:sp>
      <p:pic>
        <p:nvPicPr>
          <p:cNvPr id="4" name="Image 3"/>
          <p:cNvPicPr>
            <a:picLocks noChangeAspect="1"/>
          </p:cNvPicPr>
          <p:nvPr/>
        </p:nvPicPr>
        <p:blipFill>
          <a:blip r:embed="rId4"/>
          <a:stretch>
            <a:fillRect/>
          </a:stretch>
        </p:blipFill>
        <p:spPr>
          <a:xfrm>
            <a:off x="5517162" y="4239423"/>
            <a:ext cx="3626838" cy="2618577"/>
          </a:xfrm>
          <a:prstGeom prst="rect">
            <a:avLst/>
          </a:prstGeom>
        </p:spPr>
      </p:pic>
      <p:pic>
        <p:nvPicPr>
          <p:cNvPr id="6" name="Image 5"/>
          <p:cNvPicPr>
            <a:picLocks noChangeAspect="1"/>
          </p:cNvPicPr>
          <p:nvPr/>
        </p:nvPicPr>
        <p:blipFill>
          <a:blip r:embed="rId5"/>
          <a:stretch>
            <a:fillRect/>
          </a:stretch>
        </p:blipFill>
        <p:spPr>
          <a:xfrm>
            <a:off x="543151" y="4508944"/>
            <a:ext cx="3518029" cy="1965024"/>
          </a:xfrm>
          <a:prstGeom prst="rect">
            <a:avLst/>
          </a:prstGeom>
        </p:spPr>
      </p:pic>
    </p:spTree>
    <p:extLst>
      <p:ext uri="{BB962C8B-B14F-4D97-AF65-F5344CB8AC3E}">
        <p14:creationId xmlns:p14="http://schemas.microsoft.com/office/powerpoint/2010/main" val="25664875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5175" y="456164"/>
            <a:ext cx="7024744" cy="1143000"/>
          </a:xfrm>
        </p:spPr>
        <p:txBody>
          <a:bodyPr/>
          <a:lstStyle/>
          <a:p>
            <a:pPr algn="ctr"/>
            <a:r>
              <a:rPr lang="fr-FR" dirty="0" smtClean="0"/>
              <a:t>Sources</a:t>
            </a:r>
            <a:endParaRPr lang="fr-FR" dirty="0"/>
          </a:p>
        </p:txBody>
      </p:sp>
      <p:sp>
        <p:nvSpPr>
          <p:cNvPr id="3" name="Espace réservé du contenu 2"/>
          <p:cNvSpPr>
            <a:spLocks noGrp="1"/>
          </p:cNvSpPr>
          <p:nvPr>
            <p:ph idx="1"/>
          </p:nvPr>
        </p:nvSpPr>
        <p:spPr>
          <a:xfrm>
            <a:off x="765175" y="1614993"/>
            <a:ext cx="7612064" cy="4702943"/>
          </a:xfrm>
        </p:spPr>
        <p:txBody>
          <a:bodyPr>
            <a:normAutofit fontScale="92500" lnSpcReduction="20000"/>
          </a:bodyPr>
          <a:lstStyle/>
          <a:p>
            <a:r>
              <a:rPr lang="fr-FR" sz="1400" dirty="0" err="1" smtClean="0"/>
              <a:t>Smictom</a:t>
            </a:r>
            <a:r>
              <a:rPr lang="fr-FR" sz="1400" dirty="0" smtClean="0"/>
              <a:t>. </a:t>
            </a:r>
            <a:r>
              <a:rPr lang="fr-FR" sz="1400" dirty="0"/>
              <a:t>(2016). </a:t>
            </a:r>
            <a:r>
              <a:rPr lang="fr-FR" sz="1400" i="1" dirty="0"/>
              <a:t>Le tri</a:t>
            </a:r>
            <a:r>
              <a:rPr lang="fr-FR" sz="1400" dirty="0"/>
              <a:t>. </a:t>
            </a:r>
            <a:r>
              <a:rPr lang="fr-FR" sz="1400" dirty="0" smtClean="0"/>
              <a:t>[en ligne] Disponible  à: </a:t>
            </a:r>
            <a:r>
              <a:rPr lang="fr-FR" sz="1400" dirty="0">
                <a:hlinkClick r:id="rId2"/>
              </a:rPr>
              <a:t>http://www.smictom-rhonegarrigues.fr/index.php/emballages-a-recycler/le-bac-jaune/68-le-</a:t>
            </a:r>
            <a:r>
              <a:rPr lang="fr-FR" sz="1400" dirty="0" smtClean="0">
                <a:hlinkClick r:id="rId2"/>
              </a:rPr>
              <a:t>tr</a:t>
            </a:r>
            <a:r>
              <a:rPr lang="fr-FR" sz="1400" dirty="0" smtClean="0"/>
              <a:t> i [Consulté le 4 avril </a:t>
            </a:r>
            <a:r>
              <a:rPr lang="fr-FR" sz="1400" dirty="0"/>
              <a:t>2016]</a:t>
            </a:r>
            <a:r>
              <a:rPr lang="fr-FR" sz="1400" dirty="0" smtClean="0"/>
              <a:t>.</a:t>
            </a:r>
          </a:p>
          <a:p>
            <a:pPr marL="68580" indent="0">
              <a:buNone/>
            </a:pPr>
            <a:endParaRPr lang="fr-FR" sz="1400" dirty="0" smtClean="0"/>
          </a:p>
          <a:p>
            <a:r>
              <a:rPr lang="fr-FR" sz="1400" dirty="0" smtClean="0"/>
              <a:t>Recréer</a:t>
            </a:r>
            <a:r>
              <a:rPr lang="fr-FR" sz="1400" dirty="0"/>
              <a:t>. (2016). </a:t>
            </a:r>
            <a:r>
              <a:rPr lang="fr-FR" sz="1400" i="1" dirty="0"/>
              <a:t>Matières recyclées grâce à la récupération au Québec | Recréer</a:t>
            </a:r>
            <a:r>
              <a:rPr lang="fr-FR" sz="1400" dirty="0"/>
              <a:t>. </a:t>
            </a:r>
            <a:r>
              <a:rPr lang="fr-FR" sz="1400" dirty="0" smtClean="0"/>
              <a:t>[en ligne] Disponible à : </a:t>
            </a:r>
            <a:r>
              <a:rPr lang="fr-FR" sz="1400" dirty="0">
                <a:hlinkClick r:id="rId3"/>
              </a:rPr>
              <a:t>http://www.recreer.ca/matieres-recyclees/matieres-recyclees</a:t>
            </a:r>
            <a:r>
              <a:rPr lang="fr-FR" sz="1400" dirty="0" smtClean="0">
                <a:hlinkClick r:id="rId3"/>
              </a:rPr>
              <a:t>/</a:t>
            </a:r>
            <a:r>
              <a:rPr lang="fr-FR" sz="1400" dirty="0" smtClean="0"/>
              <a:t>  [consulté le 4 avril 2016</a:t>
            </a:r>
            <a:r>
              <a:rPr lang="fr-FR" sz="1400" dirty="0"/>
              <a:t>]</a:t>
            </a:r>
            <a:r>
              <a:rPr lang="fr-FR" sz="1400" dirty="0" smtClean="0"/>
              <a:t>.</a:t>
            </a:r>
          </a:p>
          <a:p>
            <a:endParaRPr lang="fr-FR" sz="1400" dirty="0" smtClean="0"/>
          </a:p>
          <a:p>
            <a:r>
              <a:rPr lang="fr-FR" sz="1400" dirty="0" err="1" smtClean="0"/>
              <a:t>Tricentris</a:t>
            </a:r>
            <a:r>
              <a:rPr lang="fr-FR" sz="1400" dirty="0"/>
              <a:t>. (2016). </a:t>
            </a:r>
            <a:r>
              <a:rPr lang="fr-FR" sz="1400" i="1" dirty="0" err="1"/>
              <a:t>Tricentris</a:t>
            </a:r>
            <a:r>
              <a:rPr lang="fr-FR" sz="1400" i="1" dirty="0"/>
              <a:t> | Bac de recyclage</a:t>
            </a:r>
            <a:r>
              <a:rPr lang="fr-FR" sz="1400" dirty="0"/>
              <a:t>. </a:t>
            </a:r>
            <a:r>
              <a:rPr lang="fr-FR" sz="1400" dirty="0" smtClean="0"/>
              <a:t>[en ligne] Disponible à: </a:t>
            </a:r>
            <a:r>
              <a:rPr lang="fr-FR" sz="1400" dirty="0">
                <a:hlinkClick r:id="rId4"/>
              </a:rPr>
              <a:t>http://www.tricentris.com/dans-mon-bac</a:t>
            </a:r>
            <a:r>
              <a:rPr lang="fr-FR" sz="1400" dirty="0" smtClean="0">
                <a:hlinkClick r:id="rId4"/>
              </a:rPr>
              <a:t>/</a:t>
            </a:r>
            <a:r>
              <a:rPr lang="fr-FR" sz="1400" dirty="0" smtClean="0"/>
              <a:t>  [Consulté le 10 avril </a:t>
            </a:r>
            <a:r>
              <a:rPr lang="fr-FR" sz="1400" dirty="0"/>
              <a:t>2016]</a:t>
            </a:r>
            <a:r>
              <a:rPr lang="fr-FR" sz="1400" dirty="0" smtClean="0"/>
              <a:t>.</a:t>
            </a:r>
          </a:p>
          <a:p>
            <a:endParaRPr lang="fr-FR" sz="1400" dirty="0" smtClean="0"/>
          </a:p>
          <a:p>
            <a:r>
              <a:rPr lang="fr-FR" sz="1400" dirty="0" err="1" smtClean="0"/>
              <a:t>Emse</a:t>
            </a:r>
            <a:r>
              <a:rPr lang="fr-FR" sz="1400" dirty="0" smtClean="0"/>
              <a:t>. </a:t>
            </a:r>
            <a:r>
              <a:rPr lang="fr-FR" sz="1400" dirty="0"/>
              <a:t>(2016). </a:t>
            </a:r>
            <a:r>
              <a:rPr lang="fr-FR" sz="1400" i="1" dirty="0"/>
              <a:t>Gestion Intégrée des Ordures Ménagères - Collecte et tri (suite)</a:t>
            </a:r>
            <a:r>
              <a:rPr lang="fr-FR" sz="1400" dirty="0"/>
              <a:t>. </a:t>
            </a:r>
            <a:r>
              <a:rPr lang="fr-FR" sz="1400" dirty="0" smtClean="0"/>
              <a:t>[en ligne] Disponible à: </a:t>
            </a:r>
            <a:r>
              <a:rPr lang="fr-FR" sz="1400" dirty="0">
                <a:hlinkClick r:id="rId5"/>
              </a:rPr>
              <a:t>http://www.emse.fr/tice/uved/gidem/co/collecte_tri2.</a:t>
            </a:r>
            <a:r>
              <a:rPr lang="fr-FR" sz="1400" dirty="0" smtClean="0">
                <a:hlinkClick r:id="rId5"/>
              </a:rPr>
              <a:t>html</a:t>
            </a:r>
            <a:r>
              <a:rPr lang="fr-FR" sz="1400" dirty="0" smtClean="0"/>
              <a:t>  [Consulté le 10 avril </a:t>
            </a:r>
            <a:r>
              <a:rPr lang="fr-FR" sz="1400" dirty="0"/>
              <a:t>2016]</a:t>
            </a:r>
            <a:r>
              <a:rPr lang="fr-FR" sz="1400" dirty="0" smtClean="0"/>
              <a:t>.</a:t>
            </a:r>
          </a:p>
          <a:p>
            <a:endParaRPr lang="fr-FR" sz="1400" dirty="0" smtClean="0"/>
          </a:p>
          <a:p>
            <a:r>
              <a:rPr lang="fr-FR" sz="1400" dirty="0" err="1" smtClean="0"/>
              <a:t>Lepapier</a:t>
            </a:r>
            <a:r>
              <a:rPr lang="fr-FR" sz="1400" dirty="0" smtClean="0"/>
              <a:t>. </a:t>
            </a:r>
            <a:r>
              <a:rPr lang="fr-FR" sz="1400" dirty="0"/>
              <a:t>(2016). </a:t>
            </a:r>
            <a:r>
              <a:rPr lang="fr-FR" sz="1400" i="1" dirty="0"/>
              <a:t>Papier et Recyclage</a:t>
            </a:r>
            <a:r>
              <a:rPr lang="fr-FR" sz="1400" dirty="0"/>
              <a:t>. </a:t>
            </a:r>
            <a:r>
              <a:rPr lang="fr-FR" sz="1400" dirty="0" smtClean="0"/>
              <a:t>[en ligne] Disponible à: </a:t>
            </a:r>
            <a:r>
              <a:rPr lang="fr-FR" sz="1400" dirty="0">
                <a:hlinkClick r:id="rId6"/>
              </a:rPr>
              <a:t>http://www.lepapier.fr/</a:t>
            </a:r>
            <a:r>
              <a:rPr lang="fr-FR" sz="1400" dirty="0" smtClean="0">
                <a:hlinkClick r:id="rId6"/>
              </a:rPr>
              <a:t>procede_recyclage.htm</a:t>
            </a:r>
            <a:r>
              <a:rPr lang="fr-FR" sz="1400" dirty="0" smtClean="0"/>
              <a:t>  [Consulté le 10 avril </a:t>
            </a:r>
            <a:r>
              <a:rPr lang="fr-FR" sz="1400" dirty="0"/>
              <a:t>2016]</a:t>
            </a:r>
            <a:r>
              <a:rPr lang="fr-FR" sz="1400" dirty="0" smtClean="0"/>
              <a:t>.</a:t>
            </a:r>
          </a:p>
          <a:p>
            <a:endParaRPr lang="fr-FR" sz="1400" dirty="0" smtClean="0"/>
          </a:p>
          <a:p>
            <a:r>
              <a:rPr lang="fr-FR" sz="1400" dirty="0" smtClean="0"/>
              <a:t>L'actualité</a:t>
            </a:r>
            <a:r>
              <a:rPr lang="fr-FR" sz="1400" dirty="0"/>
              <a:t>. (2008). </a:t>
            </a:r>
            <a:r>
              <a:rPr lang="fr-FR" sz="1400" i="1" dirty="0"/>
              <a:t>La grande illusion du recyclage - L'actualité</a:t>
            </a:r>
            <a:r>
              <a:rPr lang="fr-FR" sz="1400" dirty="0"/>
              <a:t>. </a:t>
            </a:r>
            <a:r>
              <a:rPr lang="fr-FR" sz="1400" dirty="0" smtClean="0"/>
              <a:t>[en ligne] Disponible à: </a:t>
            </a:r>
            <a:r>
              <a:rPr lang="fr-FR" sz="1400" dirty="0">
                <a:hlinkClick r:id="rId7"/>
              </a:rPr>
              <a:t>http://www.lactualite.com/sante-et-science/environnement/la-grande-illusion-du-recyclage/</a:t>
            </a:r>
            <a:r>
              <a:rPr lang="fr-FR" sz="1400" dirty="0"/>
              <a:t> </a:t>
            </a:r>
            <a:r>
              <a:rPr lang="fr-FR" sz="1400" dirty="0" smtClean="0"/>
              <a:t>[Consulté le 10 avril 2016</a:t>
            </a:r>
            <a:r>
              <a:rPr lang="fr-FR" sz="1400" dirty="0"/>
              <a:t>]</a:t>
            </a:r>
            <a:r>
              <a:rPr lang="fr-FR" sz="1400" dirty="0" smtClean="0"/>
              <a:t>.</a:t>
            </a:r>
          </a:p>
          <a:p>
            <a:endParaRPr lang="fr-FR" sz="1400" dirty="0" smtClean="0"/>
          </a:p>
          <a:p>
            <a:r>
              <a:rPr lang="fr-FR" sz="1400" dirty="0" smtClean="0"/>
              <a:t>Conservation</a:t>
            </a:r>
            <a:r>
              <a:rPr lang="fr-FR" sz="1400" dirty="0"/>
              <a:t>-</a:t>
            </a:r>
            <a:r>
              <a:rPr lang="fr-FR" sz="1400" dirty="0" err="1"/>
              <a:t>nature.fr</a:t>
            </a:r>
            <a:r>
              <a:rPr lang="fr-FR" sz="1400" dirty="0"/>
              <a:t>. (2016). </a:t>
            </a:r>
            <a:r>
              <a:rPr lang="fr-FR" sz="1400" i="1" dirty="0"/>
              <a:t>Temps de </a:t>
            </a:r>
            <a:r>
              <a:rPr lang="fr-FR" sz="1400" i="1" dirty="0" err="1"/>
              <a:t>d�gradation</a:t>
            </a:r>
            <a:r>
              <a:rPr lang="fr-FR" sz="1400" i="1" dirty="0"/>
              <a:t> des produits courants</a:t>
            </a:r>
            <a:r>
              <a:rPr lang="fr-FR" sz="1400" dirty="0"/>
              <a:t>. </a:t>
            </a:r>
            <a:r>
              <a:rPr lang="fr-FR" sz="1400" dirty="0" smtClean="0"/>
              <a:t>[en ligne]  Disponible à : </a:t>
            </a:r>
            <a:r>
              <a:rPr lang="fr-FR" sz="1400" dirty="0">
                <a:hlinkClick r:id="rId8"/>
              </a:rPr>
              <a:t>http://www.conservation-nature.fr/article2.php?id=</a:t>
            </a:r>
            <a:r>
              <a:rPr lang="fr-FR" sz="1400" dirty="0" smtClean="0">
                <a:hlinkClick r:id="rId8"/>
              </a:rPr>
              <a:t>139</a:t>
            </a:r>
            <a:r>
              <a:rPr lang="fr-FR" sz="1400" dirty="0" smtClean="0"/>
              <a:t>  [Consulté le 10 avril </a:t>
            </a:r>
            <a:r>
              <a:rPr lang="fr-FR" sz="1400" dirty="0"/>
              <a:t>2016]</a:t>
            </a:r>
            <a:r>
              <a:rPr lang="fr-FR" sz="1400" dirty="0" smtClean="0"/>
              <a:t>.</a:t>
            </a:r>
          </a:p>
          <a:p>
            <a:endParaRPr lang="fr-FR" sz="1400" dirty="0" smtClean="0"/>
          </a:p>
          <a:p>
            <a:endParaRPr lang="fr-FR" sz="1400" dirty="0" smtClean="0"/>
          </a:p>
        </p:txBody>
      </p:sp>
    </p:spTree>
    <p:extLst>
      <p:ext uri="{BB962C8B-B14F-4D97-AF65-F5344CB8AC3E}">
        <p14:creationId xmlns:p14="http://schemas.microsoft.com/office/powerpoint/2010/main" val="10730290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658575"/>
            <a:ext cx="7024744" cy="1143000"/>
          </a:xfrm>
        </p:spPr>
        <p:txBody>
          <a:bodyPr/>
          <a:lstStyle/>
          <a:p>
            <a:pPr algn="ctr"/>
            <a:r>
              <a:rPr lang="fr-FR" dirty="0" smtClean="0"/>
              <a:t>Suite..</a:t>
            </a:r>
            <a:endParaRPr lang="fr-FR" dirty="0"/>
          </a:p>
        </p:txBody>
      </p:sp>
      <p:sp>
        <p:nvSpPr>
          <p:cNvPr id="3" name="Espace réservé du contenu 2"/>
          <p:cNvSpPr>
            <a:spLocks noGrp="1"/>
          </p:cNvSpPr>
          <p:nvPr>
            <p:ph idx="1"/>
          </p:nvPr>
        </p:nvSpPr>
        <p:spPr>
          <a:xfrm>
            <a:off x="1043492" y="1845559"/>
            <a:ext cx="6777317" cy="3508977"/>
          </a:xfrm>
        </p:spPr>
        <p:txBody>
          <a:bodyPr>
            <a:normAutofit/>
          </a:bodyPr>
          <a:lstStyle/>
          <a:p>
            <a:endParaRPr lang="fr-FR" sz="1300" dirty="0">
              <a:hlinkClick r:id="rId2"/>
            </a:endParaRPr>
          </a:p>
          <a:p>
            <a:r>
              <a:rPr lang="fr-FR" sz="1400" dirty="0" smtClean="0"/>
              <a:t>Ministère de l’éducation. </a:t>
            </a:r>
            <a:r>
              <a:rPr lang="fr-FR" sz="1400" dirty="0"/>
              <a:t>(2016). </a:t>
            </a:r>
            <a:r>
              <a:rPr lang="fr-FR" sz="1400" i="1" dirty="0"/>
              <a:t>Programme de formation secondaire</a:t>
            </a:r>
            <a:r>
              <a:rPr lang="fr-FR" sz="1400" dirty="0"/>
              <a:t>. </a:t>
            </a:r>
            <a:r>
              <a:rPr lang="fr-FR" sz="1400" dirty="0" smtClean="0"/>
              <a:t>[en ligne] Disponible à: </a:t>
            </a:r>
            <a:r>
              <a:rPr lang="fr-FR" sz="1400" dirty="0">
                <a:hlinkClick r:id="rId2"/>
              </a:rPr>
              <a:t>http://www1.mels.gouv.qc.ca/sections/programmeFormation/secondaire1/pdf/chapitre062v2.</a:t>
            </a:r>
            <a:r>
              <a:rPr lang="fr-FR" sz="1400" dirty="0" smtClean="0">
                <a:hlinkClick r:id="rId2"/>
              </a:rPr>
              <a:t>pdf</a:t>
            </a:r>
            <a:r>
              <a:rPr lang="fr-FR" sz="1400" dirty="0" smtClean="0"/>
              <a:t>  [Consulté le 10 avril 2016].</a:t>
            </a:r>
          </a:p>
          <a:p>
            <a:pPr marL="68580" indent="0">
              <a:buNone/>
            </a:pPr>
            <a:endParaRPr lang="fr-FR" sz="1300" dirty="0" smtClean="0"/>
          </a:p>
          <a:p>
            <a:r>
              <a:rPr lang="fr-FR" sz="1300" dirty="0" err="1" smtClean="0"/>
              <a:t>Futura</a:t>
            </a:r>
            <a:r>
              <a:rPr lang="fr-FR" sz="1300" dirty="0"/>
              <a:t>-Sciences. (2016). </a:t>
            </a:r>
            <a:r>
              <a:rPr lang="fr-FR" sz="1300" i="1" dirty="0"/>
              <a:t>Séparateur à courant de Foucault</a:t>
            </a:r>
            <a:r>
              <a:rPr lang="fr-FR" sz="1300" dirty="0"/>
              <a:t>. </a:t>
            </a:r>
            <a:r>
              <a:rPr lang="fr-FR" sz="1300" dirty="0" smtClean="0"/>
              <a:t>[en ligne] Disponible à:  </a:t>
            </a:r>
            <a:r>
              <a:rPr lang="fr-FR" sz="1300" dirty="0">
                <a:hlinkClick r:id="rId3"/>
              </a:rPr>
              <a:t>http://www.futura-sciences.com/magazines/environnement/infos/dico/d/developpement-durable-separateur-courant-foucault-7329</a:t>
            </a:r>
            <a:r>
              <a:rPr lang="fr-FR" sz="1300" dirty="0" smtClean="0">
                <a:hlinkClick r:id="rId3"/>
              </a:rPr>
              <a:t>/</a:t>
            </a:r>
            <a:r>
              <a:rPr lang="fr-FR" sz="1300" dirty="0" smtClean="0"/>
              <a:t>  [Consulté le 10 avril 2016]</a:t>
            </a:r>
            <a:endParaRPr lang="fr-FR" sz="1300" dirty="0"/>
          </a:p>
        </p:txBody>
      </p:sp>
    </p:spTree>
    <p:extLst>
      <p:ext uri="{BB962C8B-B14F-4D97-AF65-F5344CB8AC3E}">
        <p14:creationId xmlns:p14="http://schemas.microsoft.com/office/powerpoint/2010/main" val="33543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Que veut dire recyclage?</a:t>
            </a:r>
            <a:endParaRPr lang="fr-FR" dirty="0"/>
          </a:p>
        </p:txBody>
      </p:sp>
      <p:sp>
        <p:nvSpPr>
          <p:cNvPr id="3" name="Espace réservé du contenu 2"/>
          <p:cNvSpPr>
            <a:spLocks noGrp="1"/>
          </p:cNvSpPr>
          <p:nvPr>
            <p:ph idx="1"/>
          </p:nvPr>
        </p:nvSpPr>
        <p:spPr/>
        <p:txBody>
          <a:bodyPr>
            <a:normAutofit/>
          </a:bodyPr>
          <a:lstStyle/>
          <a:p>
            <a:pPr marL="68580" indent="0">
              <a:buNone/>
            </a:pPr>
            <a:r>
              <a:rPr lang="fr-FR" sz="2800" dirty="0" smtClean="0"/>
              <a:t>« Ensemble </a:t>
            </a:r>
            <a:r>
              <a:rPr lang="fr-FR" sz="2800" dirty="0"/>
              <a:t>des techniques ayant pour objectif de récupérer des déchets et de les réintroduire dans le cycle de production dont ils sont issus</a:t>
            </a:r>
            <a:r>
              <a:rPr lang="fr-FR" sz="2800" dirty="0" smtClean="0"/>
              <a:t>. »</a:t>
            </a:r>
          </a:p>
          <a:p>
            <a:pPr marL="0" indent="0">
              <a:buNone/>
            </a:pPr>
            <a:r>
              <a:rPr lang="fr-FR" sz="2800" dirty="0" smtClean="0"/>
              <a:t>-Larousse</a:t>
            </a:r>
          </a:p>
        </p:txBody>
      </p:sp>
      <p:pic>
        <p:nvPicPr>
          <p:cNvPr id="4" name="Image 3"/>
          <p:cNvPicPr>
            <a:picLocks noChangeAspect="1"/>
          </p:cNvPicPr>
          <p:nvPr/>
        </p:nvPicPr>
        <p:blipFill>
          <a:blip r:embed="rId3"/>
          <a:stretch>
            <a:fillRect/>
          </a:stretch>
        </p:blipFill>
        <p:spPr>
          <a:xfrm>
            <a:off x="4472268" y="4221147"/>
            <a:ext cx="4708667" cy="2636853"/>
          </a:xfrm>
          <a:prstGeom prst="rect">
            <a:avLst/>
          </a:prstGeom>
        </p:spPr>
      </p:pic>
    </p:spTree>
    <p:extLst>
      <p:ext uri="{BB962C8B-B14F-4D97-AF65-F5344CB8AC3E}">
        <p14:creationId xmlns:p14="http://schemas.microsoft.com/office/powerpoint/2010/main" val="131528710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Recyclage depuis l’Âge de bronze </a:t>
            </a:r>
            <a:r>
              <a:rPr lang="fr-FR" sz="2400" dirty="0" smtClean="0"/>
              <a:t>(-2000 à -800 avant J-C)</a:t>
            </a:r>
            <a:endParaRPr lang="fr-FR" sz="2400" dirty="0"/>
          </a:p>
        </p:txBody>
      </p:sp>
      <p:pic>
        <p:nvPicPr>
          <p:cNvPr id="4" name="Espace réservé du contenu 3" descr="bronze.jpg"/>
          <p:cNvPicPr>
            <a:picLocks noGrp="1" noChangeAspect="1"/>
          </p:cNvPicPr>
          <p:nvPr>
            <p:ph idx="1"/>
          </p:nvPr>
        </p:nvPicPr>
        <p:blipFill>
          <a:blip r:embed="rId2">
            <a:extLst>
              <a:ext uri="{28A0092B-C50C-407E-A947-70E740481C1C}">
                <a14:useLocalDpi xmlns:a14="http://schemas.microsoft.com/office/drawing/2010/main" val="0"/>
              </a:ext>
            </a:extLst>
          </a:blip>
          <a:srcRect t="6190" b="6190"/>
          <a:stretch>
            <a:fillRect/>
          </a:stretch>
        </p:blipFill>
        <p:spPr/>
      </p:pic>
      <p:sp>
        <p:nvSpPr>
          <p:cNvPr id="5" name="ZoneTexte 4"/>
          <p:cNvSpPr txBox="1"/>
          <p:nvPr/>
        </p:nvSpPr>
        <p:spPr>
          <a:xfrm>
            <a:off x="1043490" y="5843887"/>
            <a:ext cx="6409995" cy="276999"/>
          </a:xfrm>
          <a:prstGeom prst="rect">
            <a:avLst/>
          </a:prstGeom>
          <a:noFill/>
        </p:spPr>
        <p:txBody>
          <a:bodyPr wrap="square" rtlCol="0">
            <a:spAutoFit/>
          </a:bodyPr>
          <a:lstStyle/>
          <a:p>
            <a:r>
              <a:rPr lang="fr-FR" sz="1200" dirty="0">
                <a:solidFill>
                  <a:schemeClr val="bg1"/>
                </a:solidFill>
                <a:hlinkClick r:id="rId3"/>
              </a:rPr>
              <a:t>http://lap.unige.ch/plonjon/</a:t>
            </a:r>
            <a:r>
              <a:rPr lang="fr-FR" sz="1200" dirty="0" smtClean="0">
                <a:solidFill>
                  <a:schemeClr val="bg1"/>
                </a:solidFill>
                <a:hlinkClick r:id="rId3"/>
              </a:rPr>
              <a:t>bronze.html</a:t>
            </a:r>
            <a:r>
              <a:rPr lang="fr-FR" sz="1200" dirty="0" smtClean="0">
                <a:solidFill>
                  <a:schemeClr val="bg1"/>
                </a:solidFill>
              </a:rPr>
              <a:t> </a:t>
            </a:r>
            <a:endParaRPr lang="fr-FR" sz="1200" dirty="0">
              <a:solidFill>
                <a:schemeClr val="bg1"/>
              </a:solidFill>
            </a:endParaRPr>
          </a:p>
        </p:txBody>
      </p:sp>
    </p:spTree>
    <p:extLst>
      <p:ext uri="{BB962C8B-B14F-4D97-AF65-F5344CB8AC3E}">
        <p14:creationId xmlns:p14="http://schemas.microsoft.com/office/powerpoint/2010/main" val="22280127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0" y="650660"/>
            <a:ext cx="7024744" cy="1143000"/>
          </a:xfrm>
        </p:spPr>
        <p:txBody>
          <a:bodyPr>
            <a:normAutofit fontScale="90000"/>
          </a:bodyPr>
          <a:lstStyle/>
          <a:p>
            <a:r>
              <a:rPr lang="fr-FR" dirty="0" smtClean="0"/>
              <a:t>Les déchets du Moyen-Âge</a:t>
            </a:r>
            <a:br>
              <a:rPr lang="fr-FR" dirty="0" smtClean="0"/>
            </a:br>
            <a:r>
              <a:rPr lang="fr-FR" dirty="0" smtClean="0"/>
              <a:t>(476-1453)</a:t>
            </a:r>
            <a:endParaRPr lang="fr-FR" dirty="0"/>
          </a:p>
        </p:txBody>
      </p:sp>
      <p:sp>
        <p:nvSpPr>
          <p:cNvPr id="3" name="Espace réservé du contenu 2"/>
          <p:cNvSpPr>
            <a:spLocks noGrp="1"/>
          </p:cNvSpPr>
          <p:nvPr>
            <p:ph idx="1"/>
          </p:nvPr>
        </p:nvSpPr>
        <p:spPr>
          <a:xfrm>
            <a:off x="1043490" y="1815604"/>
            <a:ext cx="6777317" cy="3508977"/>
          </a:xfrm>
        </p:spPr>
        <p:txBody>
          <a:bodyPr/>
          <a:lstStyle/>
          <a:p>
            <a:r>
              <a:rPr lang="fr-FR" dirty="0" smtClean="0"/>
              <a:t>Population grandissante dans les grandes villes vers l’an 1000</a:t>
            </a:r>
          </a:p>
          <a:p>
            <a:r>
              <a:rPr lang="fr-FR" dirty="0" smtClean="0"/>
              <a:t>Les habitants jettent leurs ordures dans les rues et les cours d’eau</a:t>
            </a:r>
          </a:p>
          <a:p>
            <a:r>
              <a:rPr lang="fr-FR" dirty="0" smtClean="0"/>
              <a:t>1343, création de fosses par Charles V en France</a:t>
            </a:r>
          </a:p>
        </p:txBody>
      </p:sp>
      <p:pic>
        <p:nvPicPr>
          <p:cNvPr id="4" name="Image 3"/>
          <p:cNvPicPr>
            <a:picLocks noChangeAspect="1"/>
          </p:cNvPicPr>
          <p:nvPr/>
        </p:nvPicPr>
        <p:blipFill>
          <a:blip r:embed="rId3"/>
          <a:stretch>
            <a:fillRect/>
          </a:stretch>
        </p:blipFill>
        <p:spPr>
          <a:xfrm>
            <a:off x="2885374" y="3926000"/>
            <a:ext cx="4417918" cy="2407765"/>
          </a:xfrm>
          <a:prstGeom prst="rect">
            <a:avLst/>
          </a:prstGeom>
        </p:spPr>
      </p:pic>
    </p:spTree>
    <p:extLst>
      <p:ext uri="{BB962C8B-B14F-4D97-AF65-F5344CB8AC3E}">
        <p14:creationId xmlns:p14="http://schemas.microsoft.com/office/powerpoint/2010/main" val="14117882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début du recyclage au Québec</a:t>
            </a:r>
            <a:endParaRPr lang="fr-FR" dirty="0"/>
          </a:p>
        </p:txBody>
      </p:sp>
      <p:sp>
        <p:nvSpPr>
          <p:cNvPr id="3" name="Espace réservé du contenu 2"/>
          <p:cNvSpPr>
            <a:spLocks noGrp="1"/>
          </p:cNvSpPr>
          <p:nvPr>
            <p:ph idx="1"/>
          </p:nvPr>
        </p:nvSpPr>
        <p:spPr/>
        <p:txBody>
          <a:bodyPr/>
          <a:lstStyle/>
          <a:p>
            <a:r>
              <a:rPr lang="fr-FR" dirty="0" smtClean="0"/>
              <a:t>25% du méthane au Canada est produit par les sites d’enfouissement</a:t>
            </a:r>
          </a:p>
          <a:p>
            <a:r>
              <a:rPr lang="fr-FR" dirty="0" smtClean="0"/>
              <a:t>Augmentation de 18% à 42% du taux de recyclage entre 1988 et 2002</a:t>
            </a:r>
          </a:p>
          <a:p>
            <a:r>
              <a:rPr lang="fr-FR" dirty="0" smtClean="0"/>
              <a:t>Le scandale de 2008</a:t>
            </a:r>
          </a:p>
          <a:p>
            <a:r>
              <a:rPr lang="fr-FR" dirty="0" smtClean="0"/>
              <a:t>En 2010, 64,8% des gens recyclent</a:t>
            </a:r>
          </a:p>
          <a:p>
            <a:r>
              <a:rPr lang="fr-FR" dirty="0" smtClean="0"/>
              <a:t>600 000 tonnes de matériaux</a:t>
            </a:r>
          </a:p>
          <a:p>
            <a:pPr marL="68580" indent="0">
              <a:buNone/>
            </a:pPr>
            <a:r>
              <a:rPr lang="fr-FR" dirty="0"/>
              <a:t>p</a:t>
            </a:r>
            <a:r>
              <a:rPr lang="fr-FR" dirty="0" smtClean="0"/>
              <a:t>ar année</a:t>
            </a:r>
          </a:p>
        </p:txBody>
      </p:sp>
      <p:pic>
        <p:nvPicPr>
          <p:cNvPr id="4" name="Image 3"/>
          <p:cNvPicPr>
            <a:picLocks noChangeAspect="1"/>
          </p:cNvPicPr>
          <p:nvPr/>
        </p:nvPicPr>
        <p:blipFill>
          <a:blip r:embed="rId3"/>
          <a:stretch>
            <a:fillRect/>
          </a:stretch>
        </p:blipFill>
        <p:spPr>
          <a:xfrm>
            <a:off x="6601822" y="4266098"/>
            <a:ext cx="2591902" cy="2591902"/>
          </a:xfrm>
          <a:prstGeom prst="rect">
            <a:avLst/>
          </a:prstGeom>
        </p:spPr>
      </p:pic>
    </p:spTree>
    <p:extLst>
      <p:ext uri="{BB962C8B-B14F-4D97-AF65-F5344CB8AC3E}">
        <p14:creationId xmlns:p14="http://schemas.microsoft.com/office/powerpoint/2010/main" val="21513079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3492" y="456164"/>
            <a:ext cx="7024744" cy="1143000"/>
          </a:xfrm>
        </p:spPr>
        <p:txBody>
          <a:bodyPr/>
          <a:lstStyle/>
          <a:p>
            <a:r>
              <a:rPr lang="fr-FR" dirty="0" smtClean="0"/>
              <a:t>Quoi mettre dans son bac?</a:t>
            </a:r>
            <a:endParaRPr lang="fr-FR" dirty="0"/>
          </a:p>
        </p:txBody>
      </p:sp>
      <p:sp>
        <p:nvSpPr>
          <p:cNvPr id="3" name="Espace réservé du contenu 2"/>
          <p:cNvSpPr>
            <a:spLocks noGrp="1"/>
          </p:cNvSpPr>
          <p:nvPr>
            <p:ph idx="1"/>
          </p:nvPr>
        </p:nvSpPr>
        <p:spPr>
          <a:xfrm>
            <a:off x="1043492" y="1599164"/>
            <a:ext cx="6777317" cy="3508977"/>
          </a:xfrm>
        </p:spPr>
        <p:txBody>
          <a:bodyPr/>
          <a:lstStyle/>
          <a:p>
            <a:pPr algn="ctr"/>
            <a:r>
              <a:rPr lang="fr-FR" dirty="0" smtClean="0"/>
              <a:t>Verre</a:t>
            </a:r>
          </a:p>
          <a:p>
            <a:pPr algn="ctr"/>
            <a:r>
              <a:rPr lang="fr-FR" dirty="0" smtClean="0"/>
              <a:t>Métal</a:t>
            </a:r>
          </a:p>
          <a:p>
            <a:pPr algn="ctr"/>
            <a:r>
              <a:rPr lang="fr-FR" dirty="0" smtClean="0"/>
              <a:t>Plastique</a:t>
            </a:r>
          </a:p>
          <a:p>
            <a:pPr algn="ctr"/>
            <a:r>
              <a:rPr lang="fr-FR" dirty="0" smtClean="0"/>
              <a:t>Papier et carton</a:t>
            </a:r>
            <a:endParaRPr lang="fr-FR" dirty="0"/>
          </a:p>
        </p:txBody>
      </p:sp>
      <p:pic>
        <p:nvPicPr>
          <p:cNvPr id="7" name="Image 6"/>
          <p:cNvPicPr>
            <a:picLocks noChangeAspect="1"/>
          </p:cNvPicPr>
          <p:nvPr/>
        </p:nvPicPr>
        <p:blipFill>
          <a:blip r:embed="rId3"/>
          <a:stretch>
            <a:fillRect/>
          </a:stretch>
        </p:blipFill>
        <p:spPr>
          <a:xfrm>
            <a:off x="2004436" y="3481777"/>
            <a:ext cx="4888280" cy="3252727"/>
          </a:xfrm>
          <a:prstGeom prst="rect">
            <a:avLst/>
          </a:prstGeom>
        </p:spPr>
      </p:pic>
    </p:spTree>
    <p:extLst>
      <p:ext uri="{BB962C8B-B14F-4D97-AF65-F5344CB8AC3E}">
        <p14:creationId xmlns:p14="http://schemas.microsoft.com/office/powerpoint/2010/main" val="10144843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Verre</a:t>
            </a:r>
            <a:endParaRPr lang="fr-FR" dirty="0"/>
          </a:p>
        </p:txBody>
      </p:sp>
      <p:sp>
        <p:nvSpPr>
          <p:cNvPr id="3" name="Espace réservé du contenu 2"/>
          <p:cNvSpPr>
            <a:spLocks noGrp="1"/>
          </p:cNvSpPr>
          <p:nvPr>
            <p:ph idx="1"/>
          </p:nvPr>
        </p:nvSpPr>
        <p:spPr/>
        <p:txBody>
          <a:bodyPr/>
          <a:lstStyle/>
          <a:p>
            <a:r>
              <a:rPr lang="fr-FR" dirty="0" smtClean="0"/>
              <a:t>Bouteilles de vin, de jus, d’eau</a:t>
            </a:r>
          </a:p>
          <a:p>
            <a:r>
              <a:rPr lang="fr-FR" dirty="0" smtClean="0"/>
              <a:t>Bouteilles d’huile et de vinaigre</a:t>
            </a:r>
          </a:p>
          <a:p>
            <a:r>
              <a:rPr lang="fr-FR" dirty="0" smtClean="0"/>
              <a:t>Pots de cornichons, de salsa, </a:t>
            </a:r>
          </a:p>
          <a:p>
            <a:pPr marL="68580" indent="0">
              <a:buNone/>
            </a:pPr>
            <a:r>
              <a:rPr lang="fr-FR" dirty="0"/>
              <a:t> </a:t>
            </a:r>
            <a:r>
              <a:rPr lang="fr-FR" dirty="0" smtClean="0"/>
              <a:t>  sauce</a:t>
            </a:r>
          </a:p>
          <a:p>
            <a:pPr marL="68580" indent="0">
              <a:buNone/>
            </a:pPr>
            <a:endParaRPr lang="fr-FR" dirty="0" smtClean="0"/>
          </a:p>
          <a:p>
            <a:r>
              <a:rPr lang="fr-FR" dirty="0" smtClean="0">
                <a:solidFill>
                  <a:srgbClr val="0000FF"/>
                </a:solidFill>
              </a:rPr>
              <a:t>Ampoules?</a:t>
            </a:r>
          </a:p>
          <a:p>
            <a:r>
              <a:rPr lang="fr-FR" dirty="0" smtClean="0">
                <a:solidFill>
                  <a:srgbClr val="0000FF"/>
                </a:solidFill>
              </a:rPr>
              <a:t>Miroirs?</a:t>
            </a:r>
          </a:p>
          <a:p>
            <a:pPr marL="68580" indent="0">
              <a:buNone/>
            </a:pPr>
            <a:endParaRPr lang="fr-FR" dirty="0" smtClean="0">
              <a:solidFill>
                <a:srgbClr val="0000FF"/>
              </a:solidFill>
            </a:endParaRPr>
          </a:p>
          <a:p>
            <a:endParaRPr lang="fr-FR" dirty="0"/>
          </a:p>
          <a:p>
            <a:endParaRPr lang="fr-FR" dirty="0" smtClean="0"/>
          </a:p>
          <a:p>
            <a:endParaRPr lang="fr-FR" dirty="0">
              <a:solidFill>
                <a:srgbClr val="0000FF"/>
              </a:solidFill>
            </a:endParaRPr>
          </a:p>
        </p:txBody>
      </p:sp>
      <p:pic>
        <p:nvPicPr>
          <p:cNvPr id="4" name="Image 3"/>
          <p:cNvPicPr>
            <a:picLocks noChangeAspect="1"/>
          </p:cNvPicPr>
          <p:nvPr/>
        </p:nvPicPr>
        <p:blipFill>
          <a:blip r:embed="rId2"/>
          <a:stretch>
            <a:fillRect/>
          </a:stretch>
        </p:blipFill>
        <p:spPr>
          <a:xfrm>
            <a:off x="6133467" y="1027664"/>
            <a:ext cx="2516118" cy="3774176"/>
          </a:xfrm>
          <a:prstGeom prst="rect">
            <a:avLst/>
          </a:prstGeom>
        </p:spPr>
      </p:pic>
    </p:spTree>
    <p:extLst>
      <p:ext uri="{BB962C8B-B14F-4D97-AF65-F5344CB8AC3E}">
        <p14:creationId xmlns:p14="http://schemas.microsoft.com/office/powerpoint/2010/main" val="41045409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Métal</a:t>
            </a:r>
            <a:endParaRPr lang="fr-FR" dirty="0"/>
          </a:p>
        </p:txBody>
      </p:sp>
      <p:sp>
        <p:nvSpPr>
          <p:cNvPr id="3" name="Espace réservé du contenu 2"/>
          <p:cNvSpPr>
            <a:spLocks noGrp="1"/>
          </p:cNvSpPr>
          <p:nvPr>
            <p:ph idx="1"/>
          </p:nvPr>
        </p:nvSpPr>
        <p:spPr/>
        <p:txBody>
          <a:bodyPr/>
          <a:lstStyle/>
          <a:p>
            <a:r>
              <a:rPr lang="fr-FR" dirty="0" smtClean="0"/>
              <a:t>Boîtes de conserve</a:t>
            </a:r>
          </a:p>
          <a:p>
            <a:r>
              <a:rPr lang="fr-FR" dirty="0" smtClean="0"/>
              <a:t>Canettes d’aluminium ne portant pas la mention «consignée»</a:t>
            </a:r>
          </a:p>
          <a:p>
            <a:r>
              <a:rPr lang="fr-FR" dirty="0" smtClean="0"/>
              <a:t>Couvercles et bouchons</a:t>
            </a:r>
          </a:p>
          <a:p>
            <a:r>
              <a:rPr lang="fr-FR" dirty="0" smtClean="0"/>
              <a:t>Assiettes d’aluminium</a:t>
            </a:r>
          </a:p>
          <a:p>
            <a:endParaRPr lang="fr-FR" dirty="0"/>
          </a:p>
          <a:p>
            <a:r>
              <a:rPr lang="fr-FR" dirty="0" smtClean="0">
                <a:solidFill>
                  <a:srgbClr val="0000FF"/>
                </a:solidFill>
              </a:rPr>
              <a:t>Contenants aérosols?</a:t>
            </a:r>
          </a:p>
          <a:p>
            <a:r>
              <a:rPr lang="fr-FR" dirty="0" smtClean="0">
                <a:solidFill>
                  <a:srgbClr val="0000FF"/>
                </a:solidFill>
              </a:rPr>
              <a:t>Chaudrons </a:t>
            </a:r>
            <a:r>
              <a:rPr lang="fr-FR" smtClean="0">
                <a:solidFill>
                  <a:srgbClr val="0000FF"/>
                </a:solidFill>
              </a:rPr>
              <a:t>et casseroles?</a:t>
            </a:r>
            <a:endParaRPr lang="fr-FR" dirty="0" smtClean="0">
              <a:solidFill>
                <a:srgbClr val="0000FF"/>
              </a:solidFill>
            </a:endParaRPr>
          </a:p>
        </p:txBody>
      </p:sp>
      <p:pic>
        <p:nvPicPr>
          <p:cNvPr id="4" name="Image 3"/>
          <p:cNvPicPr>
            <a:picLocks noChangeAspect="1"/>
          </p:cNvPicPr>
          <p:nvPr/>
        </p:nvPicPr>
        <p:blipFill>
          <a:blip r:embed="rId2"/>
          <a:stretch>
            <a:fillRect/>
          </a:stretch>
        </p:blipFill>
        <p:spPr>
          <a:xfrm>
            <a:off x="5255833" y="575426"/>
            <a:ext cx="2812401" cy="2281867"/>
          </a:xfrm>
          <a:prstGeom prst="rect">
            <a:avLst/>
          </a:prstGeom>
        </p:spPr>
      </p:pic>
      <p:pic>
        <p:nvPicPr>
          <p:cNvPr id="5" name="Image 4"/>
          <p:cNvPicPr>
            <a:picLocks noChangeAspect="1"/>
          </p:cNvPicPr>
          <p:nvPr/>
        </p:nvPicPr>
        <p:blipFill>
          <a:blip r:embed="rId3"/>
          <a:stretch>
            <a:fillRect/>
          </a:stretch>
        </p:blipFill>
        <p:spPr>
          <a:xfrm>
            <a:off x="5524500" y="3746478"/>
            <a:ext cx="2543734" cy="2543734"/>
          </a:xfrm>
          <a:prstGeom prst="rect">
            <a:avLst/>
          </a:prstGeom>
        </p:spPr>
      </p:pic>
    </p:spTree>
    <p:extLst>
      <p:ext uri="{BB962C8B-B14F-4D97-AF65-F5344CB8AC3E}">
        <p14:creationId xmlns:p14="http://schemas.microsoft.com/office/powerpoint/2010/main" val="207188015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3030</TotalTime>
  <Words>1443</Words>
  <Application>Microsoft Macintosh PowerPoint</Application>
  <PresentationFormat>Présentation à l'écran (4:3)</PresentationFormat>
  <Paragraphs>188</Paragraphs>
  <Slides>24</Slides>
  <Notes>13</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Austin</vt:lpstr>
      <vt:lpstr> Le recyclage au Québec </vt:lpstr>
      <vt:lpstr>Plan de la présentation</vt:lpstr>
      <vt:lpstr>Que veut dire recyclage?</vt:lpstr>
      <vt:lpstr>Recyclage depuis l’Âge de bronze (-2000 à -800 avant J-C)</vt:lpstr>
      <vt:lpstr>Les déchets du Moyen-Âge (476-1453)</vt:lpstr>
      <vt:lpstr>Le début du recyclage au Québec</vt:lpstr>
      <vt:lpstr>Quoi mettre dans son bac?</vt:lpstr>
      <vt:lpstr>Verre</vt:lpstr>
      <vt:lpstr>Métal</vt:lpstr>
      <vt:lpstr>Plastique</vt:lpstr>
      <vt:lpstr>Papier et carton</vt:lpstr>
      <vt:lpstr>Temps de dégradation des matériaux</vt:lpstr>
      <vt:lpstr>Les trois types de recyclage</vt:lpstr>
      <vt:lpstr>Recyclage mécanique</vt:lpstr>
      <vt:lpstr>Avant de partir vers les usines</vt:lpstr>
      <vt:lpstr>Recyclage chimique</vt:lpstr>
      <vt:lpstr>La nouvelle vie des matériaux recyclés</vt:lpstr>
      <vt:lpstr>Verre </vt:lpstr>
      <vt:lpstr>Métal</vt:lpstr>
      <vt:lpstr>Plastique</vt:lpstr>
      <vt:lpstr>Papier et carton</vt:lpstr>
      <vt:lpstr>Au secondaire…</vt:lpstr>
      <vt:lpstr>Sources</vt:lpstr>
      <vt:lpstr>Suite..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recyclage au Québec </dc:title>
  <dc:creator>Rosemary Duval</dc:creator>
  <cp:lastModifiedBy>Rosemary Duval</cp:lastModifiedBy>
  <cp:revision>61</cp:revision>
  <dcterms:created xsi:type="dcterms:W3CDTF">2016-03-30T17:35:44Z</dcterms:created>
  <dcterms:modified xsi:type="dcterms:W3CDTF">2016-04-14T13:59:33Z</dcterms:modified>
</cp:coreProperties>
</file>