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36"/>
  </p:handoutMasterIdLst>
  <p:sldIdLst>
    <p:sldId id="257" r:id="rId2"/>
    <p:sldId id="258" r:id="rId3"/>
    <p:sldId id="266" r:id="rId4"/>
    <p:sldId id="268" r:id="rId5"/>
    <p:sldId id="269" r:id="rId6"/>
    <p:sldId id="267" r:id="rId7"/>
    <p:sldId id="273" r:id="rId8"/>
    <p:sldId id="270" r:id="rId9"/>
    <p:sldId id="274" r:id="rId10"/>
    <p:sldId id="285" r:id="rId11"/>
    <p:sldId id="259" r:id="rId12"/>
    <p:sldId id="264" r:id="rId13"/>
    <p:sldId id="260" r:id="rId14"/>
    <p:sldId id="261" r:id="rId15"/>
    <p:sldId id="262" r:id="rId16"/>
    <p:sldId id="263" r:id="rId17"/>
    <p:sldId id="265" r:id="rId18"/>
    <p:sldId id="277" r:id="rId19"/>
    <p:sldId id="278" r:id="rId20"/>
    <p:sldId id="272" r:id="rId21"/>
    <p:sldId id="276" r:id="rId22"/>
    <p:sldId id="279" r:id="rId23"/>
    <p:sldId id="289" r:id="rId24"/>
    <p:sldId id="290" r:id="rId25"/>
    <p:sldId id="291" r:id="rId26"/>
    <p:sldId id="280" r:id="rId27"/>
    <p:sldId id="281" r:id="rId28"/>
    <p:sldId id="282" r:id="rId29"/>
    <p:sldId id="284" r:id="rId30"/>
    <p:sldId id="286" r:id="rId31"/>
    <p:sldId id="287" r:id="rId32"/>
    <p:sldId id="288" r:id="rId33"/>
    <p:sldId id="283" r:id="rId34"/>
    <p:sldId id="27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8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6856" autoAdjust="0"/>
  </p:normalViewPr>
  <p:slideViewPr>
    <p:cSldViewPr>
      <p:cViewPr varScale="1">
        <p:scale>
          <a:sx n="64" d="100"/>
          <a:sy n="64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45787-3CD0-48DA-ABC4-D2BD86356B8C}" type="datetimeFigureOut">
              <a:rPr lang="fr-CA" smtClean="0"/>
              <a:t>2016-04-10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27811-709D-4654-92E1-4831AB0A1ED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7830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04A0E-F0EF-450C-BA9C-4544A93ADAF0}" type="datetimeFigureOut">
              <a:rPr lang="fr-CA" smtClean="0"/>
              <a:t>2016-04-10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C8DB4-15D9-433F-A675-DD9D0E6643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1748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04A0E-F0EF-450C-BA9C-4544A93ADAF0}" type="datetimeFigureOut">
              <a:rPr lang="fr-CA" smtClean="0"/>
              <a:t>2016-04-10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C8DB4-15D9-433F-A675-DD9D0E6643F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616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ibjrMy1TtI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9912" y="2348880"/>
            <a:ext cx="4392488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CA" sz="2800" dirty="0" smtClean="0">
                <a:solidFill>
                  <a:schemeClr val="bg1"/>
                </a:solidFill>
              </a:rPr>
              <a:t>Francis Picard (111 100 084)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229600" cy="1143000"/>
          </a:xfrm>
        </p:spPr>
        <p:txBody>
          <a:bodyPr>
            <a:normAutofit/>
          </a:bodyPr>
          <a:lstStyle/>
          <a:p>
            <a:r>
              <a:rPr lang="fr-CA" sz="4800" dirty="0" smtClean="0">
                <a:solidFill>
                  <a:schemeClr val="bg1"/>
                </a:solidFill>
              </a:rPr>
              <a:t>LE VERRE ET SES PROPRIÉTÉS</a:t>
            </a:r>
            <a:endParaRPr lang="fr-CA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7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19639" y="188640"/>
            <a:ext cx="8229600" cy="1143000"/>
          </a:xfrm>
        </p:spPr>
        <p:txBody>
          <a:bodyPr/>
          <a:lstStyle/>
          <a:p>
            <a:r>
              <a:rPr lang="fr-CA" dirty="0" smtClean="0"/>
              <a:t>Réactions chimiques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77481" cy="5455945"/>
          </a:xfrm>
        </p:spPr>
        <p:txBody>
          <a:bodyPr>
            <a:normAutofit/>
          </a:bodyPr>
          <a:lstStyle/>
          <a:p>
            <a:r>
              <a:rPr lang="fr-CA" sz="2500" dirty="0" smtClean="0"/>
              <a:t>Peu réactif chimiquement, mais réagissent avec les solutions aqueuses</a:t>
            </a:r>
          </a:p>
          <a:p>
            <a:pPr lvl="2"/>
            <a:r>
              <a:rPr lang="fr-CA" sz="1800" dirty="0" smtClean="0"/>
              <a:t>Solutions acides </a:t>
            </a:r>
          </a:p>
          <a:p>
            <a:pPr lvl="2">
              <a:buFont typeface="Wingdings"/>
              <a:buChar char="à"/>
            </a:pPr>
            <a:r>
              <a:rPr lang="fr-CA" sz="1800" dirty="0" smtClean="0">
                <a:sym typeface="Wingdings" panose="05000000000000000000" pitchFamily="2" charset="2"/>
              </a:rPr>
              <a:t> Échange d’ions alcalins du verre avec</a:t>
            </a:r>
          </a:p>
          <a:p>
            <a:pPr marL="914400" lvl="2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 </a:t>
            </a:r>
            <a:r>
              <a:rPr lang="fr-CA" sz="1800" dirty="0" smtClean="0">
                <a:sym typeface="Wingdings" panose="05000000000000000000" pitchFamily="2" charset="2"/>
              </a:rPr>
              <a:t>    les ions  H</a:t>
            </a:r>
            <a:r>
              <a:rPr lang="fr-CA" sz="1800" baseline="30000" dirty="0" smtClean="0">
                <a:sym typeface="Wingdings" panose="05000000000000000000" pitchFamily="2" charset="2"/>
              </a:rPr>
              <a:t>+</a:t>
            </a:r>
            <a:r>
              <a:rPr lang="fr-CA" sz="1800" dirty="0" smtClean="0">
                <a:sym typeface="Wingdings" panose="05000000000000000000" pitchFamily="2" charset="2"/>
              </a:rPr>
              <a:t> de la solution</a:t>
            </a:r>
          </a:p>
          <a:p>
            <a:pPr lvl="2">
              <a:buFont typeface="Wingdings"/>
              <a:buChar char="à"/>
            </a:pPr>
            <a:r>
              <a:rPr lang="fr-CA" sz="1800" dirty="0" smtClean="0">
                <a:sym typeface="Wingdings" panose="05000000000000000000" pitchFamily="2" charset="2"/>
              </a:rPr>
              <a:t> Origine de la détérioration des </a:t>
            </a:r>
          </a:p>
          <a:p>
            <a:pPr marL="914400" lvl="2" indent="0">
              <a:buNone/>
            </a:pPr>
            <a:r>
              <a:rPr lang="fr-CA" sz="1800" dirty="0">
                <a:sym typeface="Wingdings" panose="05000000000000000000" pitchFamily="2" charset="2"/>
              </a:rPr>
              <a:t> </a:t>
            </a:r>
            <a:r>
              <a:rPr lang="fr-CA" sz="1800" dirty="0" smtClean="0">
                <a:sym typeface="Wingdings" panose="05000000000000000000" pitchFamily="2" charset="2"/>
              </a:rPr>
              <a:t>     vitraux médiévaux</a:t>
            </a:r>
          </a:p>
          <a:p>
            <a:pPr marL="914400" lvl="2" indent="0">
              <a:buNone/>
            </a:pPr>
            <a:endParaRPr lang="fr-CA" sz="1800" dirty="0">
              <a:sym typeface="Wingdings" panose="05000000000000000000" pitchFamily="2" charset="2"/>
            </a:endParaRPr>
          </a:p>
          <a:p>
            <a:pPr lvl="2"/>
            <a:r>
              <a:rPr lang="fr-CA" sz="1800" dirty="0" smtClean="0">
                <a:sym typeface="Wingdings" panose="05000000000000000000" pitchFamily="2" charset="2"/>
              </a:rPr>
              <a:t> Solutions basiques</a:t>
            </a:r>
          </a:p>
          <a:p>
            <a:pPr lvl="2">
              <a:buFont typeface="Wingdings"/>
              <a:buChar char="à"/>
            </a:pPr>
            <a:r>
              <a:rPr lang="fr-CA" sz="1800" dirty="0" smtClean="0">
                <a:sym typeface="Wingdings" panose="05000000000000000000" pitchFamily="2" charset="2"/>
              </a:rPr>
              <a:t> Rupture des liaisons Si-O</a:t>
            </a:r>
            <a:endParaRPr lang="fr-CA" sz="1800" dirty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fr-CA" sz="1800" dirty="0" smtClean="0">
              <a:sym typeface="Wingdings" panose="05000000000000000000" pitchFamily="2" charset="2"/>
            </a:endParaRPr>
          </a:p>
          <a:p>
            <a:pPr lvl="2"/>
            <a:r>
              <a:rPr lang="fr-CA" sz="1800" dirty="0" smtClean="0">
                <a:sym typeface="Wingdings" panose="05000000000000000000" pitchFamily="2" charset="2"/>
              </a:rPr>
              <a:t>Dans l’eau pure</a:t>
            </a:r>
          </a:p>
          <a:p>
            <a:pPr lvl="2">
              <a:buFont typeface="Wingdings"/>
              <a:buChar char="à"/>
            </a:pPr>
            <a:r>
              <a:rPr lang="fr-CA" sz="1800" dirty="0" smtClean="0">
                <a:sym typeface="Wingdings" panose="05000000000000000000" pitchFamily="2" charset="2"/>
              </a:rPr>
              <a:t> Formation </a:t>
            </a:r>
            <a:r>
              <a:rPr lang="fr-CA" sz="1800" dirty="0" smtClean="0">
                <a:sym typeface="Wingdings" panose="05000000000000000000" pitchFamily="2" charset="2"/>
              </a:rPr>
              <a:t>de Na-OH</a:t>
            </a:r>
          </a:p>
          <a:p>
            <a:pPr lvl="2">
              <a:buFont typeface="Wingdings"/>
              <a:buChar char="à"/>
            </a:pPr>
            <a:r>
              <a:rPr lang="fr-CA" sz="1800" dirty="0">
                <a:sym typeface="Wingdings" panose="05000000000000000000" pitchFamily="2" charset="2"/>
              </a:rPr>
              <a:t> </a:t>
            </a:r>
            <a:r>
              <a:rPr lang="fr-CA" sz="1800" dirty="0" smtClean="0">
                <a:sym typeface="Wingdings" panose="05000000000000000000" pitchFamily="2" charset="2"/>
              </a:rPr>
              <a:t>L’eau </a:t>
            </a:r>
            <a:r>
              <a:rPr lang="fr-CA" sz="1800" dirty="0" smtClean="0">
                <a:sym typeface="Wingdings" panose="05000000000000000000" pitchFamily="2" charset="2"/>
              </a:rPr>
              <a:t>devient basique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1" y="1888161"/>
            <a:ext cx="3711475" cy="230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2" y="4509120"/>
            <a:ext cx="3711475" cy="2143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62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338" y="188640"/>
            <a:ext cx="6192688" cy="1143000"/>
          </a:xfrm>
        </p:spPr>
        <p:txBody>
          <a:bodyPr/>
          <a:lstStyle/>
          <a:p>
            <a:r>
              <a:rPr lang="fr-CA" u="sng" dirty="0" smtClean="0">
                <a:solidFill>
                  <a:schemeClr val="bg1"/>
                </a:solidFill>
              </a:rPr>
              <a:t>Fabrication du verre</a:t>
            </a:r>
            <a:endParaRPr lang="fr-CA" u="sng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5576" y="1412776"/>
            <a:ext cx="7920880" cy="3240359"/>
          </a:xfrm>
        </p:spPr>
        <p:txBody>
          <a:bodyPr>
            <a:normAutofit/>
          </a:bodyPr>
          <a:lstStyle/>
          <a:p>
            <a:r>
              <a:rPr lang="fr-CA" dirty="0" smtClean="0"/>
              <a:t>Série de chauffages et de modelages</a:t>
            </a:r>
            <a:endParaRPr lang="fr-CA" dirty="0"/>
          </a:p>
          <a:p>
            <a:r>
              <a:rPr lang="fr-CA" dirty="0" smtClean="0"/>
              <a:t>Différents processus de mise en forme</a:t>
            </a:r>
          </a:p>
          <a:p>
            <a:pPr marL="0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    </a:t>
            </a:r>
            <a:r>
              <a:rPr lang="fr-CA" sz="2800" dirty="0" smtClean="0">
                <a:sym typeface="Wingdings" panose="05000000000000000000" pitchFamily="2" charset="2"/>
              </a:rPr>
              <a:t> Soufflage          Pressage             Laminage</a:t>
            </a:r>
          </a:p>
          <a:p>
            <a:pPr marL="0" indent="0">
              <a:buNone/>
            </a:pPr>
            <a:r>
              <a:rPr lang="fr-CA" sz="2800" dirty="0" smtClean="0">
                <a:sym typeface="Wingdings" panose="05000000000000000000" pitchFamily="2" charset="2"/>
              </a:rPr>
              <a:t>                     Coulage            Flottage</a:t>
            </a:r>
            <a:endParaRPr lang="fr-CA" sz="2800" dirty="0" smtClean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2050" name="Picture 2" descr="http://www.reverie-d-art.com/medias/images/soufflage-du-ver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06" y="4167313"/>
            <a:ext cx="2306430" cy="21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kabulmould.en.ecplaza.net/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149080"/>
            <a:ext cx="2363257" cy="216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zbindendesign.files.wordpress.com/2014/08/float-ove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67314"/>
            <a:ext cx="3744416" cy="216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9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erre-avenir.fr/var/plain_site/storage/images/media/images/schema-de-la-fabrication-du-verre-d-emballage2/5113-1-fre-FR/Schema-de-la-fabrication-du-verre-d-emball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65039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3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fr-CA" dirty="0" smtClean="0"/>
              <a:t>Exemple : verre sodocalcique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r>
              <a:rPr lang="fr-CA" dirty="0"/>
              <a:t>S</a:t>
            </a:r>
            <a:r>
              <a:rPr lang="fr-CA" dirty="0" smtClean="0"/>
              <a:t>ilice</a:t>
            </a:r>
          </a:p>
          <a:p>
            <a:r>
              <a:rPr lang="fr-CA" dirty="0" smtClean="0"/>
              <a:t>Oxyde </a:t>
            </a:r>
            <a:r>
              <a:rPr lang="fr-CA" dirty="0" smtClean="0"/>
              <a:t>de </a:t>
            </a:r>
            <a:r>
              <a:rPr lang="fr-CA" dirty="0" smtClean="0"/>
              <a:t>sodium</a:t>
            </a:r>
          </a:p>
          <a:p>
            <a:r>
              <a:rPr lang="fr-CA" dirty="0" smtClean="0"/>
              <a:t>Oxyde de calcaire</a:t>
            </a:r>
            <a:endParaRPr lang="fr-CA" dirty="0" smtClean="0"/>
          </a:p>
          <a:p>
            <a:r>
              <a:rPr lang="fr-CA" dirty="0" smtClean="0"/>
              <a:t>Produits chimiques divers</a:t>
            </a:r>
          </a:p>
          <a:p>
            <a:pPr marL="0" indent="0">
              <a:buNone/>
            </a:pPr>
            <a:endParaRPr lang="fr-CA" dirty="0" smtClean="0"/>
          </a:p>
          <a:p>
            <a:r>
              <a:rPr lang="fr-CA" dirty="0" smtClean="0"/>
              <a:t>À ce mélange, on additionne aussi du calcin avant de mettre le tout au four.</a:t>
            </a:r>
            <a:endParaRPr lang="fr-CA" dirty="0"/>
          </a:p>
        </p:txBody>
      </p:sp>
      <p:pic>
        <p:nvPicPr>
          <p:cNvPr id="4098" name="Picture 2" descr="http://www.verreonline.fr/v_plat/images/fabr_comp1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72641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2674640" cy="1143000"/>
          </a:xfrm>
        </p:spPr>
        <p:txBody>
          <a:bodyPr/>
          <a:lstStyle/>
          <a:p>
            <a:r>
              <a:rPr lang="fr-CA" dirty="0" smtClean="0"/>
              <a:t>Le Calcin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r>
              <a:rPr lang="fr-CA" dirty="0" smtClean="0"/>
              <a:t>Débris de verre recyclé ajoutés à la fabrication</a:t>
            </a:r>
          </a:p>
          <a:p>
            <a:r>
              <a:rPr lang="fr-CA" dirty="0" smtClean="0"/>
              <a:t>Économie d’énergie et réduction des émissions de CO</a:t>
            </a:r>
            <a:r>
              <a:rPr lang="fr-CA" baseline="-25000" dirty="0" smtClean="0"/>
              <a:t>2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3074" name="Picture 2" descr="http://www.natura-sciences.com/wordpress/wp-content/uploads/2013/04/calcin-verre-re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036452"/>
            <a:ext cx="5380906" cy="356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r.verallia.com/sites/verallia.france/files/images/responsabilite-emission_c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9319"/>
            <a:ext cx="288032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41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CA" dirty="0" smtClean="0"/>
              <a:t>Chauffage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719754"/>
          </a:xfrm>
        </p:spPr>
        <p:txBody>
          <a:bodyPr/>
          <a:lstStyle/>
          <a:p>
            <a:r>
              <a:rPr lang="fr-CA" dirty="0" smtClean="0"/>
              <a:t>Le mélange est ensuite fondu à 1500</a:t>
            </a:r>
            <a:r>
              <a:rPr lang="fr-CA" dirty="0" smtClean="0">
                <a:latin typeface="Calibri"/>
              </a:rPr>
              <a:t>°C</a:t>
            </a:r>
          </a:p>
        </p:txBody>
      </p:sp>
      <p:pic>
        <p:nvPicPr>
          <p:cNvPr id="1026" name="Picture 2" descr="http://fr.cdn.v5.futura-sciences.com/builds/images/thumbs/7/74f32316d3_Four-verre-calcin_pierre-alain-dorange-CC-by-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4" y="3630508"/>
            <a:ext cx="4638422" cy="311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206084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CA" sz="3200" dirty="0">
                <a:solidFill>
                  <a:schemeClr val="bg1"/>
                </a:solidFill>
              </a:rPr>
              <a:t>La </a:t>
            </a:r>
            <a:r>
              <a:rPr lang="fr-CA" sz="3200" dirty="0" smtClean="0">
                <a:solidFill>
                  <a:schemeClr val="bg1"/>
                </a:solidFill>
              </a:rPr>
              <a:t>«pâte visqueuse» résultante se nomme </a:t>
            </a:r>
            <a:r>
              <a:rPr lang="fr-CA" sz="3200" u="sng" dirty="0" smtClean="0">
                <a:solidFill>
                  <a:schemeClr val="bg1"/>
                </a:solidFill>
              </a:rPr>
              <a:t>paraison</a:t>
            </a:r>
            <a:endParaRPr lang="fr-CA" sz="3200" u="sng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www.yannminh.org/img/CtMqftPerrier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608" y="2331105"/>
            <a:ext cx="3339129" cy="441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8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38736" cy="1143000"/>
          </a:xfrm>
        </p:spPr>
        <p:txBody>
          <a:bodyPr/>
          <a:lstStyle/>
          <a:p>
            <a:r>
              <a:rPr lang="fr-CA" dirty="0" smtClean="0"/>
              <a:t>Mise en forme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/>
          <a:lstStyle/>
          <a:p>
            <a:r>
              <a:rPr lang="fr-CA" dirty="0" smtClean="0"/>
              <a:t>Pression par air comprimé pour donner une forme à la paraison</a:t>
            </a:r>
          </a:p>
          <a:p>
            <a:r>
              <a:rPr lang="fr-CA" dirty="0" smtClean="0"/>
              <a:t>Mise en forme du verre selon la méthode désirée</a:t>
            </a:r>
          </a:p>
        </p:txBody>
      </p:sp>
      <p:pic>
        <p:nvPicPr>
          <p:cNvPr id="2050" name="Picture 2" descr="http://images.midilibre.fr/images/2012/08/07/le-travail-du-gemmiste-guillaume-domise_433003_510x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3"/>
            <a:ext cx="3960440" cy="265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ytimg.com/vi/77EUuA8qKi0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3"/>
            <a:ext cx="4337130" cy="265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32983" y="293680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Ex: par soufflage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36722" y="330613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A" dirty="0">
                <a:solidFill>
                  <a:schemeClr val="bg1"/>
                </a:solidFill>
              </a:rPr>
              <a:t>Soufflage </a:t>
            </a:r>
            <a:r>
              <a:rPr lang="fr-CA" dirty="0" smtClean="0">
                <a:solidFill>
                  <a:schemeClr val="bg1"/>
                </a:solidFill>
              </a:rPr>
              <a:t>industriel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334770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Soufflage manuel</a:t>
            </a:r>
          </a:p>
        </p:txBody>
      </p:sp>
    </p:spTree>
    <p:extLst>
      <p:ext uri="{BB962C8B-B14F-4D97-AF65-F5344CB8AC3E}">
        <p14:creationId xmlns:p14="http://schemas.microsoft.com/office/powerpoint/2010/main" val="13298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Recuisson, contrôle et emballage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484784"/>
            <a:ext cx="8964487" cy="4824536"/>
          </a:xfrm>
        </p:spPr>
        <p:txBody>
          <a:bodyPr/>
          <a:lstStyle/>
          <a:p>
            <a:r>
              <a:rPr lang="fr-CA" dirty="0" smtClean="0"/>
              <a:t>Le verre est ensuite chauffé à nouveau dans une arche de recuisson (solidité)</a:t>
            </a:r>
          </a:p>
          <a:p>
            <a:r>
              <a:rPr lang="fr-CA" dirty="0" smtClean="0"/>
              <a:t>Traitements de surface à chaud et à froid (rayures)</a:t>
            </a:r>
          </a:p>
          <a:p>
            <a:r>
              <a:rPr lang="fr-CA" dirty="0" smtClean="0"/>
              <a:t>Contrôle de qualité par faisceaux lumineux et inspection manuelle</a:t>
            </a:r>
          </a:p>
          <a:p>
            <a:r>
              <a:rPr lang="fr-CA" dirty="0" smtClean="0"/>
              <a:t>Empaquetage</a:t>
            </a:r>
          </a:p>
          <a:p>
            <a:r>
              <a:rPr lang="fr-CA" dirty="0"/>
              <a:t>E</a:t>
            </a:r>
            <a:r>
              <a:rPr lang="fr-CA" dirty="0" smtClean="0"/>
              <a:t>xpédition</a:t>
            </a:r>
          </a:p>
          <a:p>
            <a:endParaRPr lang="fr-CA" dirty="0"/>
          </a:p>
        </p:txBody>
      </p:sp>
      <p:pic>
        <p:nvPicPr>
          <p:cNvPr id="3074" name="Picture 2" descr="http://www.solutions-esat.com/wp-content/uploads/2014/03/hermies_controle_verre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84488"/>
            <a:ext cx="4005017" cy="268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8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Le verre comme matériau de construction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340768"/>
            <a:ext cx="7499176" cy="4525963"/>
          </a:xfrm>
        </p:spPr>
        <p:txBody>
          <a:bodyPr/>
          <a:lstStyle/>
          <a:p>
            <a:r>
              <a:rPr lang="fr-CA" dirty="0" smtClean="0"/>
              <a:t>Peu avant l’an 0 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/>
              <a:t>Première utilisation du verre pour fabrication de vitraux dans les maisons bourgeoises</a:t>
            </a:r>
          </a:p>
          <a:p>
            <a:r>
              <a:rPr lang="fr-CA" dirty="0" smtClean="0"/>
              <a:t>De 1150 à 1500 (époque gothique)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Valeur élevée du verre, utilisation dans les églises et les cathédrales</a:t>
            </a:r>
          </a:p>
          <a:p>
            <a:r>
              <a:rPr lang="fr-CA" dirty="0" smtClean="0">
                <a:sym typeface="Wingdings" panose="05000000000000000000" pitchFamily="2" charset="2"/>
              </a:rPr>
              <a:t>De 1500 à 1600</a:t>
            </a:r>
            <a:endParaRPr lang="fr-CA" dirty="0">
              <a:sym typeface="Wingdings" panose="05000000000000000000" pitchFamily="2" charset="2"/>
            </a:endParaRPr>
          </a:p>
          <a:p>
            <a:pPr lvl="2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Utilisation plus courante</a:t>
            </a:r>
          </a:p>
          <a:p>
            <a:pPr marL="9144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Hôtels de ville, palais, châteaux</a:t>
            </a:r>
          </a:p>
          <a:p>
            <a:pPr marL="914400" lvl="2" indent="0">
              <a:buNone/>
            </a:pPr>
            <a:endParaRPr lang="fr-CA" dirty="0" smtClean="0">
              <a:sym typeface="Wingdings" panose="05000000000000000000" pitchFamily="2" charset="2"/>
            </a:endParaRPr>
          </a:p>
        </p:txBody>
      </p:sp>
      <p:pic>
        <p:nvPicPr>
          <p:cNvPr id="6146" name="Picture 2" descr="http://www.photosparis.fr/images/notre-dame/vitrau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640113" cy="273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6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3" y="260648"/>
            <a:ext cx="5626968" cy="1143000"/>
          </a:xfrm>
        </p:spPr>
        <p:txBody>
          <a:bodyPr/>
          <a:lstStyle/>
          <a:p>
            <a:r>
              <a:rPr lang="fr-CA" dirty="0" smtClean="0"/>
              <a:t>Les serres en verre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517632" cy="4525963"/>
          </a:xfrm>
        </p:spPr>
        <p:txBody>
          <a:bodyPr/>
          <a:lstStyle/>
          <a:p>
            <a:r>
              <a:rPr lang="fr-CA" dirty="0" smtClean="0"/>
              <a:t>Première serre : en 1599 à Leiden aux Pays-Bas</a:t>
            </a:r>
          </a:p>
          <a:p>
            <a:r>
              <a:rPr lang="fr-CA" dirty="0" smtClean="0"/>
              <a:t>Apogée :  le Cristal Palace construit en 1851</a:t>
            </a:r>
          </a:p>
          <a:p>
            <a:pPr marL="9144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À Londres par l’architecte Joseph Paxton</a:t>
            </a:r>
            <a:endParaRPr lang="fr-CA" dirty="0" smtClean="0"/>
          </a:p>
          <a:p>
            <a:endParaRPr lang="fr-C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14506"/>
            <a:ext cx="7056784" cy="352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5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6048672" cy="1143000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Plan de la présentation</a:t>
            </a:r>
            <a:endParaRPr lang="fr-CA" dirty="0">
              <a:solidFill>
                <a:schemeClr val="bg1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/>
          <a:lstStyle/>
          <a:p>
            <a:r>
              <a:rPr lang="fr-CA" dirty="0" smtClean="0">
                <a:solidFill>
                  <a:schemeClr val="bg1"/>
                </a:solidFill>
              </a:rPr>
              <a:t>Présentation générale</a:t>
            </a:r>
          </a:p>
          <a:p>
            <a:r>
              <a:rPr lang="fr-CA" dirty="0" smtClean="0"/>
              <a:t>Fabrication du verre</a:t>
            </a:r>
          </a:p>
          <a:p>
            <a:r>
              <a:rPr lang="fr-CA" dirty="0"/>
              <a:t>Utilisation en </a:t>
            </a:r>
            <a:r>
              <a:rPr lang="fr-CA" dirty="0" smtClean="0"/>
              <a:t>construction</a:t>
            </a:r>
          </a:p>
          <a:p>
            <a:r>
              <a:rPr lang="fr-CA" dirty="0" smtClean="0"/>
              <a:t>Verre blindé</a:t>
            </a:r>
          </a:p>
          <a:p>
            <a:r>
              <a:rPr lang="fr-CA" dirty="0" smtClean="0">
                <a:solidFill>
                  <a:schemeClr val="bg1"/>
                </a:solidFill>
              </a:rPr>
              <a:t>Fibre optique</a:t>
            </a:r>
          </a:p>
          <a:p>
            <a:pPr marL="0" indent="0">
              <a:buNone/>
            </a:pPr>
            <a:endParaRPr lang="fr-CA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Les serres en verre</a:t>
            </a:r>
            <a:endParaRPr lang="fr-CA" dirty="0"/>
          </a:p>
        </p:txBody>
      </p:sp>
      <p:sp>
        <p:nvSpPr>
          <p:cNvPr id="4" name="Rectangle 3"/>
          <p:cNvSpPr/>
          <p:nvPr/>
        </p:nvSpPr>
        <p:spPr>
          <a:xfrm>
            <a:off x="-19495" y="6084585"/>
            <a:ext cx="9828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 smtClean="0">
                <a:solidFill>
                  <a:schemeClr val="bg1"/>
                </a:solidFill>
              </a:rPr>
              <a:t>Grande perméabilité aux rayons dans </a:t>
            </a:r>
            <a:r>
              <a:rPr lang="fr-CA" sz="3200" u="sng" dirty="0" smtClean="0">
                <a:solidFill>
                  <a:schemeClr val="bg1"/>
                </a:solidFill>
              </a:rPr>
              <a:t>le spectre visible</a:t>
            </a:r>
            <a:endParaRPr lang="fr-CA" sz="3200" u="sng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51760"/>
            <a:ext cx="7483841" cy="466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6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12599" y="-171400"/>
            <a:ext cx="555496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Les serres en verre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1949"/>
            <a:ext cx="8435280" cy="4525963"/>
          </a:xfrm>
        </p:spPr>
        <p:txBody>
          <a:bodyPr>
            <a:normAutofit/>
          </a:bodyPr>
          <a:lstStyle/>
          <a:p>
            <a:r>
              <a:rPr lang="fr-CA" dirty="0" smtClean="0"/>
              <a:t>Transmission de la lumière</a:t>
            </a:r>
          </a:p>
          <a:p>
            <a:r>
              <a:rPr lang="fr-CA" dirty="0" smtClean="0">
                <a:sym typeface="Wingdings" panose="05000000000000000000" pitchFamily="2" charset="2"/>
              </a:rPr>
              <a:t>Bloque les rayons infrarouges</a:t>
            </a:r>
          </a:p>
          <a:p>
            <a:pPr marL="8001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Les corps retransmettent l’énergie visible en chaleur qui demeure emprisonnée dans l’espace </a:t>
            </a:r>
            <a:r>
              <a:rPr lang="fr-CA" dirty="0" smtClean="0"/>
              <a:t>(</a:t>
            </a:r>
            <a:r>
              <a:rPr lang="fr-CA" dirty="0" smtClean="0">
                <a:sym typeface="Wingdings" panose="05000000000000000000" pitchFamily="2" charset="2"/>
              </a:rPr>
              <a:t>Effet de serre)</a:t>
            </a:r>
            <a:endParaRPr lang="fr-CA" dirty="0">
              <a:sym typeface="Wingdings" panose="05000000000000000000" pitchFamily="2" charset="2"/>
            </a:endParaRPr>
          </a:p>
          <a:p>
            <a:r>
              <a:rPr lang="fr-CA" dirty="0" smtClean="0">
                <a:sym typeface="Wingdings" panose="05000000000000000000" pitchFamily="2" charset="2"/>
              </a:rPr>
              <a:t>Structure solide, mais cassante</a:t>
            </a:r>
          </a:p>
          <a:p>
            <a:r>
              <a:rPr lang="fr-CA" dirty="0" smtClean="0">
                <a:sym typeface="Wingdings" panose="05000000000000000000" pitchFamily="2" charset="2"/>
              </a:rPr>
              <a:t>Durabilité</a:t>
            </a:r>
          </a:p>
          <a:p>
            <a:pPr marL="0" indent="0">
              <a:buNone/>
            </a:pPr>
            <a:r>
              <a:rPr lang="fr-CA" dirty="0">
                <a:sym typeface="Wingdings" panose="05000000000000000000" pitchFamily="2" charset="2"/>
              </a:rPr>
              <a:t> </a:t>
            </a:r>
            <a:r>
              <a:rPr lang="fr-CA" dirty="0" smtClean="0">
                <a:sym typeface="Wingdings" panose="05000000000000000000" pitchFamily="2" charset="2"/>
              </a:rPr>
              <a:t>                                                           </a:t>
            </a:r>
          </a:p>
        </p:txBody>
      </p:sp>
      <p:pic>
        <p:nvPicPr>
          <p:cNvPr id="1026" name="Picture 2" descr="http://blog.jardincouvert.com/wp-content/uploads/62481_446588365417278_426802837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99" y="3990893"/>
            <a:ext cx="3276364" cy="2594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uccifarms.com/blog/wp-content/uploads/2015/01/muccci_farms_greenhouse_inte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501" y="3573016"/>
            <a:ext cx="3998305" cy="298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2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lv.h-cdn.co/assets/15/13/480x639/gallery-1427386883-clx04100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734"/>
            <a:ext cx="4572000" cy="635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ssets.inhabitat.com/wp-content/blogs.dir/1/files/2012/07/Ikea-Mini-Greenhous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3" y="269560"/>
            <a:ext cx="4219320" cy="313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operld.com/science/graphics/SGHModelSouthWe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94" y="3404586"/>
            <a:ext cx="4212054" cy="31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092" y="260648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Le verre comme matériau de construction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/>
              <a:t>19</a:t>
            </a:r>
            <a:r>
              <a:rPr lang="fr-CA" baseline="30000" dirty="0" smtClean="0"/>
              <a:t>e</a:t>
            </a:r>
            <a:r>
              <a:rPr lang="fr-CA" dirty="0" smtClean="0"/>
              <a:t> siècle : Explosion de l’industrie du verre</a:t>
            </a:r>
          </a:p>
          <a:p>
            <a:pPr lvl="2" indent="-342900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Diversification des techniques de fabrication</a:t>
            </a:r>
          </a:p>
          <a:p>
            <a:pPr lvl="2" indent="-342900">
              <a:buFont typeface="Wingdings" pitchFamily="2" charset="2"/>
              <a:buChar char="à"/>
            </a:pPr>
            <a:endParaRPr lang="fr-CA" dirty="0">
              <a:sym typeface="Wingdings" panose="05000000000000000000" pitchFamily="2" charset="2"/>
            </a:endParaRPr>
          </a:p>
          <a:p>
            <a:r>
              <a:rPr lang="fr-CA" dirty="0" smtClean="0">
                <a:sym typeface="Wingdings" panose="05000000000000000000" pitchFamily="2" charset="2"/>
              </a:rPr>
              <a:t>En 1900, Émile Foucault découvre qu’on peut obtenir des plaques de verre en étirant directement le verre liquide en fusion</a:t>
            </a:r>
          </a:p>
          <a:p>
            <a:pPr lvl="2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 Fabrication de plaques de verre à la vertical</a:t>
            </a:r>
          </a:p>
          <a:p>
            <a:pPr lvl="2">
              <a:buFont typeface="Wingdings" pitchFamily="2" charset="2"/>
              <a:buChar char="à"/>
            </a:pPr>
            <a:endParaRPr lang="fr-CA" dirty="0">
              <a:sym typeface="Wingdings" panose="05000000000000000000" pitchFamily="2" charset="2"/>
            </a:endParaRPr>
          </a:p>
          <a:p>
            <a:pPr marL="571500" indent="-457200"/>
            <a:r>
              <a:rPr lang="fr-CA" dirty="0" smtClean="0">
                <a:sym typeface="Wingdings" panose="05000000000000000000" pitchFamily="2" charset="2"/>
              </a:rPr>
              <a:t>En 1900, Irving Colburn mit aussi au point une technique utilisant un cylindre plieur</a:t>
            </a:r>
          </a:p>
          <a:p>
            <a:pPr lvl="2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Fabrication de plaques de verre à l’horizontal</a:t>
            </a:r>
          </a:p>
          <a:p>
            <a:pPr lvl="2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Verre flotté</a:t>
            </a:r>
          </a:p>
        </p:txBody>
      </p:sp>
    </p:spTree>
    <p:extLst>
      <p:ext uri="{BB962C8B-B14F-4D97-AF65-F5344CB8AC3E}">
        <p14:creationId xmlns:p14="http://schemas.microsoft.com/office/powerpoint/2010/main" val="15054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radium.net.espci.fr/esp/CONF/2008/C08_09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3824"/>
            <a:ext cx="3840361" cy="65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etaletaculture.fr/wp-content/uploads/2013/03/mus%C3%A9e-du-Louv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3686"/>
            <a:ext cx="4698072" cy="286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blog.gaborit-d.com/wp-content/uploads/2014/01/applestore-5thav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36" y="3212770"/>
            <a:ext cx="4602899" cy="3456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6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252536" y="188640"/>
            <a:ext cx="8229600" cy="1143000"/>
          </a:xfrm>
        </p:spPr>
        <p:txBody>
          <a:bodyPr/>
          <a:lstStyle/>
          <a:p>
            <a:r>
              <a:rPr lang="fr-CA" dirty="0" smtClean="0"/>
              <a:t>Des verres photovoltaïques?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/>
          <a:lstStyle/>
          <a:p>
            <a:r>
              <a:rPr lang="fr-CA" dirty="0" smtClean="0"/>
              <a:t>Les cellules photovoltaïques sont incorporées aux verres afin de développer l’énergie renouvelable</a:t>
            </a:r>
          </a:p>
          <a:p>
            <a:r>
              <a:rPr lang="fr-CA" dirty="0" smtClean="0"/>
              <a:t>Bâtiments, téléphones intelligents, montres …</a:t>
            </a:r>
            <a:endParaRPr lang="fr-CA" dirty="0"/>
          </a:p>
        </p:txBody>
      </p:sp>
      <p:pic>
        <p:nvPicPr>
          <p:cNvPr id="7170" name="Picture 2" descr="http://www.techniques-ingenieur.fr/actualite/wp-content/uploads/old_medias/ez/principe-fonctionnement-Wysips4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17" y="3284984"/>
            <a:ext cx="5382399" cy="325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7" y="3480117"/>
            <a:ext cx="30227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    </a:t>
            </a:r>
            <a:r>
              <a:rPr lang="fr-CA" u="sng" dirty="0" smtClean="0">
                <a:solidFill>
                  <a:schemeClr val="bg1"/>
                </a:solidFill>
              </a:rPr>
              <a:t>Technologie Wysips</a:t>
            </a:r>
          </a:p>
          <a:p>
            <a:endParaRPr lang="fr-CA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err="1" smtClean="0">
                <a:solidFill>
                  <a:schemeClr val="bg1"/>
                </a:solidFill>
              </a:rPr>
              <a:t>Sunpartner</a:t>
            </a:r>
            <a:r>
              <a:rPr lang="fr-CA" dirty="0" smtClean="0">
                <a:solidFill>
                  <a:schemeClr val="bg1"/>
                </a:solidFill>
              </a:rPr>
              <a:t> </a:t>
            </a:r>
            <a:r>
              <a:rPr lang="fr-CA" dirty="0" err="1" smtClean="0">
                <a:solidFill>
                  <a:schemeClr val="bg1"/>
                </a:solidFill>
              </a:rPr>
              <a:t>technology</a:t>
            </a:r>
            <a:endParaRPr lang="fr-CA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u="sng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bg1"/>
                </a:solidFill>
              </a:rPr>
              <a:t>Micro centrales électriques solaires</a:t>
            </a:r>
          </a:p>
          <a:p>
            <a:endParaRPr lang="fr-CA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bg1"/>
                </a:solidFill>
              </a:rPr>
              <a:t>En développement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 smtClean="0">
                <a:solidFill>
                  <a:schemeClr val="bg1"/>
                </a:solidFill>
              </a:rPr>
              <a:t>Taux de transparence : 92%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fr-CA" dirty="0" smtClean="0"/>
              <a:t>Le verre blindé</a:t>
            </a:r>
            <a:endParaRPr lang="fr-CA" dirty="0"/>
          </a:p>
        </p:txBody>
      </p:sp>
      <p:pic>
        <p:nvPicPr>
          <p:cNvPr id="4" name="EibjrMy1Tt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9548" y="1484784"/>
            <a:ext cx="819290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2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5815"/>
            <a:ext cx="8229600" cy="1143000"/>
          </a:xfrm>
        </p:spPr>
        <p:txBody>
          <a:bodyPr/>
          <a:lstStyle/>
          <a:p>
            <a:r>
              <a:rPr lang="fr-CA" dirty="0" smtClean="0"/>
              <a:t>Le verre blindé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823" y="1124744"/>
            <a:ext cx="8229600" cy="4525963"/>
          </a:xfrm>
        </p:spPr>
        <p:txBody>
          <a:bodyPr/>
          <a:lstStyle/>
          <a:p>
            <a:r>
              <a:rPr lang="fr-CA" dirty="0" smtClean="0"/>
              <a:t>Il s’agit d’un «faux» verre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Épaisses couches de verres laminés dans lesquelles on retrouve des couches de polycarbonates (PVB) ou des couches de polyuréthanes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La résistance provient du polymère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les fissures visibles sont des entailles dans le verre</a:t>
            </a:r>
          </a:p>
        </p:txBody>
      </p:sp>
      <p:pic>
        <p:nvPicPr>
          <p:cNvPr id="3074" name="Picture 2" descr="http://www.tssbulletproof.com/wbcntnt932/wp-content/uploads/iStock_000012515233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8193"/>
            <a:ext cx="3708005" cy="24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matterchatter.files.wordpress.com/2012/04/normalvsbulletproofglas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38192"/>
            <a:ext cx="4752528" cy="243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43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60648" y="62833"/>
            <a:ext cx="8229600" cy="1143000"/>
          </a:xfrm>
        </p:spPr>
        <p:txBody>
          <a:bodyPr/>
          <a:lstStyle/>
          <a:p>
            <a:r>
              <a:rPr lang="fr-CA" dirty="0" smtClean="0"/>
              <a:t>Les fibres optiques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61966"/>
            <a:ext cx="8229600" cy="4525963"/>
          </a:xfrm>
        </p:spPr>
        <p:txBody>
          <a:bodyPr/>
          <a:lstStyle/>
          <a:p>
            <a:endParaRPr lang="fr-CA" sz="2500" dirty="0" smtClean="0"/>
          </a:p>
          <a:p>
            <a:r>
              <a:rPr lang="fr-CA" sz="2500" dirty="0" smtClean="0"/>
              <a:t>Transport de l’information</a:t>
            </a:r>
          </a:p>
          <a:p>
            <a:r>
              <a:rPr lang="fr-CA" sz="2500" dirty="0" smtClean="0"/>
              <a:t>2 densités de verre différentes</a:t>
            </a:r>
          </a:p>
          <a:p>
            <a:r>
              <a:rPr lang="fr-CA" sz="2500" dirty="0" smtClean="0"/>
              <a:t>Revêtement de protection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Principe de réflexion totale interne</a:t>
            </a:r>
          </a:p>
          <a:p>
            <a:pPr marL="8001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Réflexion totale de la lumière qui se produit lorsque l’angle d’incidence dépasse l’angle critique </a:t>
            </a:r>
            <a:endParaRPr lang="fr-CA" dirty="0" smtClean="0"/>
          </a:p>
          <a:p>
            <a:endParaRPr lang="fr-CA" dirty="0" smtClean="0"/>
          </a:p>
        </p:txBody>
      </p:sp>
      <p:pic>
        <p:nvPicPr>
          <p:cNvPr id="1026" name="Picture 2" descr="http://www.groupeledu.com/wp-content/uploads/2012/01/fibre-optique_scal-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50" y="188640"/>
            <a:ext cx="3272714" cy="315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science.ca/images/jello_fib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41168"/>
            <a:ext cx="360040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iscience.ca/images/experience_reflexion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49654"/>
            <a:ext cx="4171950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9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76672" y="0"/>
            <a:ext cx="8229600" cy="1143000"/>
          </a:xfrm>
        </p:spPr>
        <p:txBody>
          <a:bodyPr/>
          <a:lstStyle/>
          <a:p>
            <a:r>
              <a:rPr lang="fr-CA" dirty="0" smtClean="0"/>
              <a:t>Les fibres optiques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022002"/>
            <a:ext cx="9540552" cy="5647358"/>
          </a:xfrm>
        </p:spPr>
        <p:txBody>
          <a:bodyPr>
            <a:normAutofit/>
          </a:bodyPr>
          <a:lstStyle/>
          <a:p>
            <a:r>
              <a:rPr lang="fr-CA" dirty="0" smtClean="0"/>
              <a:t>Principe inspiré de l’expérience de Jean-Daniel Colladon</a:t>
            </a:r>
          </a:p>
          <a:p>
            <a:pPr lvl="2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 Jet d’eau déversé par le trou d’un réservoir</a:t>
            </a:r>
          </a:p>
          <a:p>
            <a:pPr lvl="2">
              <a:buFont typeface="Wingdings" pitchFamily="2" charset="2"/>
              <a:buChar char="à"/>
            </a:pPr>
            <a:r>
              <a:rPr lang="fr-CA" dirty="0" smtClean="0"/>
              <a:t> La lumière ne voyage pas uniquement en ligne droite</a:t>
            </a:r>
            <a:endParaRPr lang="fr-CA" dirty="0" smtClean="0">
              <a:sym typeface="Wingdings" panose="05000000000000000000" pitchFamily="2" charset="2"/>
            </a:endParaRPr>
          </a:p>
          <a:p>
            <a:pPr marL="114300" indent="0">
              <a:buNone/>
            </a:pPr>
            <a:endParaRPr lang="fr-CA" dirty="0">
              <a:sym typeface="Wingdings" panose="05000000000000000000" pitchFamily="2" charset="2"/>
            </a:endParaRPr>
          </a:p>
          <a:p>
            <a:pPr marL="571500" indent="-457200"/>
            <a:r>
              <a:rPr lang="fr-CA" dirty="0" smtClean="0"/>
              <a:t>Premières utilisations :</a:t>
            </a:r>
          </a:p>
          <a:p>
            <a:pPr lvl="2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Endoscopie</a:t>
            </a:r>
          </a:p>
          <a:p>
            <a:pPr lvl="2">
              <a:buFont typeface="Wingdings" pitchFamily="2" charset="2"/>
              <a:buChar char="à"/>
            </a:pPr>
            <a:r>
              <a:rPr lang="fr-CA" dirty="0">
                <a:sym typeface="Wingdings" panose="05000000000000000000" pitchFamily="2" charset="2"/>
              </a:rPr>
              <a:t> </a:t>
            </a:r>
            <a:r>
              <a:rPr lang="fr-CA" dirty="0" smtClean="0">
                <a:sym typeface="Wingdings" panose="05000000000000000000" pitchFamily="2" charset="2"/>
              </a:rPr>
              <a:t>Vérifications aéronautiques</a:t>
            </a:r>
          </a:p>
          <a:p>
            <a:pPr marL="9144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     (Sur de courtes distances)</a:t>
            </a:r>
          </a:p>
          <a:p>
            <a:pPr marL="571500" indent="-457200"/>
            <a:endParaRPr lang="fr-CA" dirty="0">
              <a:sym typeface="Wingdings" panose="05000000000000000000" pitchFamily="2" charset="2"/>
            </a:endParaRPr>
          </a:p>
          <a:p>
            <a:pPr marL="571500" indent="-457200"/>
            <a:r>
              <a:rPr lang="fr-CA" dirty="0" smtClean="0">
                <a:sym typeface="Wingdings" panose="05000000000000000000" pitchFamily="2" charset="2"/>
              </a:rPr>
              <a:t>Essor à la suite de l’invention du laser (1960)</a:t>
            </a:r>
            <a:endParaRPr lang="fr-CA" dirty="0">
              <a:sym typeface="Wingdings" panose="05000000000000000000" pitchFamily="2" charset="2"/>
            </a:endParaRPr>
          </a:p>
        </p:txBody>
      </p:sp>
      <p:pic>
        <p:nvPicPr>
          <p:cNvPr id="2050" name="Picture 2" descr="http://www-lpl.univ-paris13.fr/pon/lumen/Photos/selection%20de%20fotos%20la%20phontaine/R_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594" y="3143934"/>
            <a:ext cx="3642378" cy="272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0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60648" y="203253"/>
            <a:ext cx="8229600" cy="1143000"/>
          </a:xfrm>
        </p:spPr>
        <p:txBody>
          <a:bodyPr/>
          <a:lstStyle/>
          <a:p>
            <a:r>
              <a:rPr lang="fr-CA" dirty="0" smtClean="0"/>
              <a:t>Qu’est-ce que le verre?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853136"/>
          </a:xfrm>
        </p:spPr>
        <p:txBody>
          <a:bodyPr>
            <a:normAutofit fontScale="92500" lnSpcReduction="10000"/>
          </a:bodyPr>
          <a:lstStyle/>
          <a:p>
            <a:r>
              <a:rPr lang="fr-CA" dirty="0" smtClean="0">
                <a:sym typeface="Wingdings" panose="05000000000000000000" pitchFamily="2" charset="2"/>
              </a:rPr>
              <a:t>Solide amorphe </a:t>
            </a:r>
          </a:p>
          <a:p>
            <a:pPr marL="8001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Refroidissement rapide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Caractérisé par une température de transition vitreuse</a:t>
            </a:r>
          </a:p>
          <a:p>
            <a:pPr marL="800100" lvl="2" indent="0">
              <a:buNone/>
            </a:pPr>
            <a:endParaRPr lang="fr-CA" dirty="0" smtClean="0">
              <a:sym typeface="Wingdings" panose="05000000000000000000" pitchFamily="2" charset="2"/>
            </a:endParaRPr>
          </a:p>
          <a:p>
            <a:r>
              <a:rPr lang="fr-CA" dirty="0" smtClean="0"/>
              <a:t>Les verres courants sont à </a:t>
            </a:r>
            <a:r>
              <a:rPr lang="fr-CA" dirty="0"/>
              <a:t>base d’oxyde de </a:t>
            </a:r>
            <a:r>
              <a:rPr lang="fr-CA" dirty="0" smtClean="0"/>
              <a:t>silicium </a:t>
            </a:r>
            <a:r>
              <a:rPr lang="fr-CA" dirty="0"/>
              <a:t>(SiO</a:t>
            </a:r>
            <a:r>
              <a:rPr lang="fr-CA" baseline="-25000" dirty="0"/>
              <a:t>2</a:t>
            </a:r>
            <a:r>
              <a:rPr lang="fr-CA" dirty="0"/>
              <a:t>)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Mais pas tous les verres contiennent de la silice</a:t>
            </a:r>
          </a:p>
          <a:p>
            <a:pPr lvl="2" indent="-342900">
              <a:buFont typeface="Wingdings"/>
              <a:buChar char="à"/>
            </a:pPr>
            <a:endParaRPr lang="fr-CA" dirty="0" smtClean="0">
              <a:sym typeface="Wingdings" panose="05000000000000000000" pitchFamily="2" charset="2"/>
            </a:endParaRPr>
          </a:p>
          <a:p>
            <a:r>
              <a:rPr lang="fr-CA" dirty="0" smtClean="0">
                <a:sym typeface="Wingdings" panose="05000000000000000000" pitchFamily="2" charset="2"/>
              </a:rPr>
              <a:t> Il existe une grande variété de verres différents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Dépend de la quantité de silice par rapport aux autres  composantes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Aucune formule chimique typique pour le verre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2738"/>
            <a:ext cx="3243530" cy="18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260648" y="0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Les fibres optiques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124744"/>
            <a:ext cx="8496944" cy="5544616"/>
          </a:xfrm>
        </p:spPr>
        <p:txBody>
          <a:bodyPr>
            <a:normAutofit/>
          </a:bodyPr>
          <a:lstStyle/>
          <a:p>
            <a:pPr lvl="2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 L</a:t>
            </a:r>
            <a:r>
              <a:rPr lang="fr-CA" dirty="0">
                <a:sym typeface="Wingdings" panose="05000000000000000000" pitchFamily="2" charset="2"/>
              </a:rPr>
              <a:t>’ i</a:t>
            </a:r>
            <a:r>
              <a:rPr lang="fr-CA" dirty="0"/>
              <a:t>ndice de réfraction du </a:t>
            </a:r>
            <a:r>
              <a:rPr lang="fr-CA" dirty="0" smtClean="0"/>
              <a:t>cœur est </a:t>
            </a:r>
            <a:r>
              <a:rPr lang="fr-CA" dirty="0"/>
              <a:t>légèrement plus élevé          que l’indice de réfraction de </a:t>
            </a:r>
            <a:r>
              <a:rPr lang="fr-CA" dirty="0" smtClean="0"/>
              <a:t>la gaine</a:t>
            </a:r>
          </a:p>
          <a:p>
            <a:pPr lvl="2">
              <a:buFontTx/>
              <a:buChar char="-"/>
            </a:pPr>
            <a:r>
              <a:rPr lang="fr-CA" dirty="0" smtClean="0">
                <a:sym typeface="Wingdings" panose="05000000000000000000" pitchFamily="2" charset="2"/>
              </a:rPr>
              <a:t>Fibre à saut d’indice</a:t>
            </a:r>
          </a:p>
          <a:p>
            <a:pPr marL="1371600" lvl="3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Décalage important du rayon initial</a:t>
            </a:r>
          </a:p>
          <a:p>
            <a:pPr lvl="2">
              <a:buFontTx/>
              <a:buChar char="-"/>
            </a:pPr>
            <a:r>
              <a:rPr lang="fr-CA" dirty="0" smtClean="0">
                <a:sym typeface="Wingdings" panose="05000000000000000000" pitchFamily="2" charset="2"/>
              </a:rPr>
              <a:t>Fibre à gradient d’indice</a:t>
            </a:r>
          </a:p>
          <a:p>
            <a:pPr lvl="3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Redirection du faisceaux vers le centre du cœur</a:t>
            </a:r>
          </a:p>
          <a:p>
            <a:pPr marL="9144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- Fibres monomodes  (meilleures performances)</a:t>
            </a:r>
          </a:p>
          <a:p>
            <a:pPr lvl="2">
              <a:buFont typeface="Wingdings" pitchFamily="2" charset="2"/>
              <a:buChar char="à"/>
            </a:pPr>
            <a:endParaRPr lang="fr-CA" dirty="0" smtClean="0">
              <a:sym typeface="Wingdings" panose="05000000000000000000" pitchFamily="2" charset="2"/>
            </a:endParaRPr>
          </a:p>
          <a:p>
            <a:pPr lvl="2">
              <a:buFont typeface="Wingdings" pitchFamily="2" charset="2"/>
              <a:buChar char="à"/>
            </a:pPr>
            <a:endParaRPr lang="fr-CA" dirty="0">
              <a:sym typeface="Wingdings" panose="05000000000000000000" pitchFamily="2" charset="2"/>
            </a:endParaRPr>
          </a:p>
          <a:p>
            <a:pPr lvl="2">
              <a:buFont typeface="Wingdings" pitchFamily="2" charset="2"/>
              <a:buChar char="à"/>
            </a:pPr>
            <a:endParaRPr lang="fr-CA" dirty="0" smtClean="0">
              <a:sym typeface="Wingdings" panose="05000000000000000000" pitchFamily="2" charset="2"/>
            </a:endParaRPr>
          </a:p>
          <a:p>
            <a:pPr lvl="2">
              <a:buFont typeface="Wingdings" pitchFamily="2" charset="2"/>
              <a:buChar char="à"/>
            </a:pPr>
            <a:endParaRPr lang="fr-CA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 </a:t>
            </a:r>
            <a:r>
              <a:rPr lang="fr-CA" sz="2500" dirty="0" smtClean="0">
                <a:sym typeface="Wingdings" panose="05000000000000000000" pitchFamily="2" charset="2"/>
              </a:rPr>
              <a:t>On privilégie la silice très pure, car peu de pertes optiques</a:t>
            </a:r>
          </a:p>
          <a:p>
            <a:pPr lvl="2">
              <a:buFont typeface="Wingdings" pitchFamily="2" charset="2"/>
              <a:buChar char="à"/>
            </a:pPr>
            <a:endParaRPr lang="fr-CA" dirty="0">
              <a:sym typeface="Wingdings" panose="05000000000000000000" pitchFamily="2" charset="2"/>
            </a:endParaRPr>
          </a:p>
          <a:p>
            <a:pPr lvl="2">
              <a:buFont typeface="Wingdings" pitchFamily="2" charset="2"/>
              <a:buChar char="à"/>
            </a:pPr>
            <a:endParaRPr lang="fr-CA" dirty="0" smtClean="0">
              <a:sym typeface="Wingdings" panose="05000000000000000000" pitchFamily="2" charset="2"/>
            </a:endParaRPr>
          </a:p>
          <a:p>
            <a:pPr lvl="2">
              <a:buFont typeface="Wingdings" pitchFamily="2" charset="2"/>
              <a:buChar char="à"/>
            </a:pPr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84778"/>
            <a:ext cx="2880320" cy="1213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03" y="4369680"/>
            <a:ext cx="2772998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369680"/>
            <a:ext cx="275786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89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fr-CA" dirty="0" smtClean="0"/>
              <a:t>Les fibres optiques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4826" y="794890"/>
            <a:ext cx="8229600" cy="4896544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Codage : Système binaire</a:t>
            </a:r>
          </a:p>
          <a:p>
            <a:pPr lvl="2" indent="-342900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1 : Impulsion lumineuse</a:t>
            </a:r>
          </a:p>
          <a:p>
            <a:pPr lvl="2" indent="-342900">
              <a:buFont typeface="Wingdings" pitchFamily="2" charset="2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0 : Absence d’impulsion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DEL : Signal lumineux</a:t>
            </a:r>
          </a:p>
          <a:p>
            <a:pPr marL="0" indent="0">
              <a:buNone/>
            </a:pPr>
            <a:r>
              <a:rPr lang="fr-CA" dirty="0" smtClean="0"/>
              <a:t>               (émetteur)</a:t>
            </a:r>
          </a:p>
          <a:p>
            <a:endParaRPr lang="fr-CA" dirty="0" smtClean="0"/>
          </a:p>
          <a:p>
            <a:r>
              <a:rPr lang="fr-CA" dirty="0" smtClean="0"/>
              <a:t>Phototransistor : Reçoit et convertit le signal lumineux en signal électrique (récepteur)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Amplificateur et répéteurs : régénèrent le signal pour le conserver tout au long du parcours</a:t>
            </a:r>
          </a:p>
          <a:p>
            <a:pPr marL="0" indent="0">
              <a:buNone/>
            </a:pPr>
            <a:r>
              <a:rPr lang="fr-CA" dirty="0"/>
              <a:t> </a:t>
            </a:r>
            <a:r>
              <a:rPr lang="fr-CA" dirty="0" smtClean="0"/>
              <a:t>  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741" y="764704"/>
            <a:ext cx="412068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www.ffsc.fr/files/public/images/endirect/2012/vichy/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86036"/>
            <a:ext cx="1981994" cy="1488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>
            <a:off x="2771800" y="5783425"/>
            <a:ext cx="3535886" cy="0"/>
          </a:xfrm>
          <a:prstGeom prst="straightConnector1">
            <a:avLst/>
          </a:prstGeom>
          <a:ln w="50800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8" descr="http://img.diytrade.com/cdimg/610058/4751674/0/1195803898/PHOTO_TRANSIST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69937" y="4943905"/>
            <a:ext cx="1646398" cy="1772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48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Les fibres optiques</a:t>
            </a:r>
            <a:endParaRPr lang="fr-CA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13" y="1484784"/>
            <a:ext cx="827105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090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Résumés des concepts prescrits au secondaire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/>
          </a:bodyPr>
          <a:lstStyle/>
          <a:p>
            <a:r>
              <a:rPr lang="fr-CA" sz="2000" dirty="0" smtClean="0"/>
              <a:t>Familles du tableau périodique (alcalins/ alcalino-terreux)</a:t>
            </a:r>
          </a:p>
          <a:p>
            <a:r>
              <a:rPr lang="fr-CA" sz="2000" dirty="0" smtClean="0"/>
              <a:t>L’ionisation (structure du verre et réaction acide/base)</a:t>
            </a:r>
          </a:p>
          <a:p>
            <a:r>
              <a:rPr lang="fr-CA" sz="2000" dirty="0" smtClean="0"/>
              <a:t>Recyclage de la matière (Recyclage du verre, calcin)</a:t>
            </a:r>
          </a:p>
          <a:p>
            <a:r>
              <a:rPr lang="fr-CA" sz="2000" dirty="0" smtClean="0"/>
              <a:t>Conceptions technologiques (Fabrication de verre, d’une serre)</a:t>
            </a:r>
          </a:p>
          <a:p>
            <a:r>
              <a:rPr lang="fr-CA" sz="2000" dirty="0" smtClean="0"/>
              <a:t>Propriétés optiques ( réflexion, diffusion, diffraction, etc.)</a:t>
            </a:r>
          </a:p>
          <a:p>
            <a:r>
              <a:rPr lang="fr-CA" sz="2000" dirty="0" smtClean="0"/>
              <a:t>Types d’énergie (Énergie solaire)</a:t>
            </a:r>
          </a:p>
          <a:p>
            <a:r>
              <a:rPr lang="fr-CA" sz="2000" dirty="0"/>
              <a:t>Transformations de la </a:t>
            </a:r>
            <a:r>
              <a:rPr lang="fr-CA" sz="2000" dirty="0" smtClean="0"/>
              <a:t>matière </a:t>
            </a:r>
          </a:p>
          <a:p>
            <a:r>
              <a:rPr lang="fr-CA" sz="2000" dirty="0" smtClean="0"/>
              <a:t>Propriétés des matériaux</a:t>
            </a:r>
          </a:p>
          <a:p>
            <a:pPr marL="685800" lvl="1">
              <a:buFont typeface="Wingdings"/>
              <a:buChar char="à"/>
            </a:pPr>
            <a:r>
              <a:rPr lang="fr-CA" sz="2000" dirty="0" smtClean="0">
                <a:sym typeface="Wingdings" panose="05000000000000000000" pitchFamily="2" charset="2"/>
              </a:rPr>
              <a:t>Point de fusion</a:t>
            </a:r>
          </a:p>
          <a:p>
            <a:pPr marL="685800" lvl="1">
              <a:buFont typeface="Wingdings"/>
              <a:buChar char="à"/>
            </a:pPr>
            <a:r>
              <a:rPr lang="fr-CA" sz="2000" dirty="0" smtClean="0">
                <a:sym typeface="Wingdings" panose="05000000000000000000" pitchFamily="2" charset="2"/>
              </a:rPr>
              <a:t>État de la matière</a:t>
            </a:r>
          </a:p>
          <a:p>
            <a:pPr marL="685800" lvl="1">
              <a:buFont typeface="Wingdings"/>
              <a:buChar char="à"/>
            </a:pPr>
            <a:r>
              <a:rPr lang="fr-CA" sz="2000" dirty="0" smtClean="0">
                <a:sym typeface="Wingdings" panose="05000000000000000000" pitchFamily="2" charset="2"/>
              </a:rPr>
              <a:t>Densité, volume et masse</a:t>
            </a:r>
            <a:endParaRPr lang="fr-CA" sz="2000" dirty="0" smtClean="0"/>
          </a:p>
          <a:p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714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934585"/>
            <a:ext cx="8316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http://www.udppc.asso.fr/bupdoc/consultation/article-bup.php?ID_fiche=6248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27795"/>
            <a:ext cx="26642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400" dirty="0" smtClean="0">
                <a:solidFill>
                  <a:schemeClr val="bg1"/>
                </a:solidFill>
              </a:rPr>
              <a:t>Sources</a:t>
            </a:r>
            <a:endParaRPr lang="fr-CA" sz="4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923" y="1349207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https://fr.verallia.com/fabrication-du-verre/notre-savoir-faire-en-film</a:t>
            </a:r>
          </a:p>
        </p:txBody>
      </p:sp>
      <p:sp>
        <p:nvSpPr>
          <p:cNvPr id="2" name="Rectangle 1"/>
          <p:cNvSpPr/>
          <p:nvPr/>
        </p:nvSpPr>
        <p:spPr>
          <a:xfrm>
            <a:off x="173626" y="1755600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https://www.glastroesch.ch/uploads/tx_lwgtbrochures/bro_glas-und-praxis_fr.pdf</a:t>
            </a:r>
          </a:p>
        </p:txBody>
      </p:sp>
      <p:sp>
        <p:nvSpPr>
          <p:cNvPr id="3" name="Rectangle 2"/>
          <p:cNvSpPr/>
          <p:nvPr/>
        </p:nvSpPr>
        <p:spPr>
          <a:xfrm>
            <a:off x="207146" y="2210522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http://www.arguscontrols.com/resources/Light-and-Lighting-Control-in-Greenhouses.pdf</a:t>
            </a:r>
          </a:p>
        </p:txBody>
      </p:sp>
      <p:sp>
        <p:nvSpPr>
          <p:cNvPr id="7" name="Rectangle 6"/>
          <p:cNvSpPr/>
          <p:nvPr/>
        </p:nvSpPr>
        <p:spPr>
          <a:xfrm>
            <a:off x="167923" y="2761282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https://www.youtube.com/watch?v=EibjrMy1TtI</a:t>
            </a:r>
          </a:p>
        </p:txBody>
      </p:sp>
      <p:sp>
        <p:nvSpPr>
          <p:cNvPr id="8" name="Rectangle 7"/>
          <p:cNvSpPr/>
          <p:nvPr/>
        </p:nvSpPr>
        <p:spPr>
          <a:xfrm>
            <a:off x="179512" y="3197548"/>
            <a:ext cx="602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http://aghasafetyglass.com/understands-bullet-proof-glass</a:t>
            </a:r>
          </a:p>
        </p:txBody>
      </p:sp>
      <p:sp>
        <p:nvSpPr>
          <p:cNvPr id="9" name="Rectangle 8"/>
          <p:cNvSpPr/>
          <p:nvPr/>
        </p:nvSpPr>
        <p:spPr>
          <a:xfrm>
            <a:off x="207146" y="3705711"/>
            <a:ext cx="383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http://cvardon.fr/Fibre%20optique.pdf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0803" y="4898431"/>
            <a:ext cx="8743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http://www.natura-sciences.com/energie/wysips-sunpartner-photovoltaique-invisible728.html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6250" y="4128295"/>
            <a:ext cx="8611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http://www.bilan.ch/techno-plus-de-redaction/panneaux-photovoltaiques-transparents-verre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2826" y="5629890"/>
            <a:ext cx="7506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https://tel.archives-ouvertes.fr/tel-00374470/document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2826" y="6133946"/>
            <a:ext cx="6024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ftp://ftp.univ-orleans.fr/theses/miriam.chligui_2130_vm.pdf</a:t>
            </a:r>
          </a:p>
        </p:txBody>
      </p:sp>
    </p:spTree>
    <p:extLst>
      <p:ext uri="{BB962C8B-B14F-4D97-AF65-F5344CB8AC3E}">
        <p14:creationId xmlns:p14="http://schemas.microsoft.com/office/powerpoint/2010/main" val="14692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075" y="116632"/>
            <a:ext cx="8229600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Différence entre cristal et verre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103901"/>
            <a:ext cx="8229600" cy="5544616"/>
          </a:xfrm>
        </p:spPr>
        <p:txBody>
          <a:bodyPr>
            <a:normAutofit/>
          </a:bodyPr>
          <a:lstStyle/>
          <a:p>
            <a:endParaRPr lang="fr-CA" dirty="0" smtClean="0"/>
          </a:p>
          <a:p>
            <a:endParaRPr lang="fr-CA" dirty="0" smtClean="0"/>
          </a:p>
          <a:p>
            <a:endParaRPr lang="fr-CA" dirty="0"/>
          </a:p>
          <a:p>
            <a:endParaRPr lang="fr-CA" dirty="0" smtClean="0"/>
          </a:p>
          <a:p>
            <a:endParaRPr lang="fr-CA" dirty="0"/>
          </a:p>
          <a:p>
            <a:r>
              <a:rPr lang="fr-CA" dirty="0" smtClean="0"/>
              <a:t>Tout est dans la structure moléculaire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Varie en fonction du temps de refroidissement</a:t>
            </a:r>
          </a:p>
          <a:p>
            <a:r>
              <a:rPr lang="fr-CA" dirty="0" smtClean="0">
                <a:sym typeface="Wingdings" panose="05000000000000000000" pitchFamily="2" charset="2"/>
              </a:rPr>
              <a:t>À ne pas confondre avec le verre de cristal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 </a:t>
            </a:r>
            <a:r>
              <a:rPr lang="fr-CA" dirty="0">
                <a:sym typeface="Wingdings" panose="05000000000000000000" pitchFamily="2" charset="2"/>
              </a:rPr>
              <a:t>C’est un type de verre auquel on ajoute du plomb </a:t>
            </a:r>
          </a:p>
          <a:p>
            <a:pPr marL="8001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                       ( </a:t>
            </a:r>
            <a:r>
              <a:rPr lang="fr-CA" dirty="0">
                <a:sym typeface="Wingdings" panose="05000000000000000000" pitchFamily="2" charset="2"/>
              </a:rPr>
              <a:t>près de 40% de la masse) </a:t>
            </a:r>
          </a:p>
          <a:p>
            <a:pPr marL="0" indent="0">
              <a:buNone/>
            </a:pPr>
            <a:endParaRPr lang="fr-CA" dirty="0">
              <a:sym typeface="Wingdings" panose="05000000000000000000" pitchFamily="2" charset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31690" y="892646"/>
            <a:ext cx="2719063" cy="3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57809" y="910942"/>
            <a:ext cx="2679458" cy="325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0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0647" y="953228"/>
            <a:ext cx="8229600" cy="547260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CA" dirty="0" smtClean="0"/>
          </a:p>
          <a:p>
            <a:r>
              <a:rPr lang="fr-CA" sz="2500" dirty="0" smtClean="0">
                <a:sym typeface="Wingdings" panose="05000000000000000000" pitchFamily="2" charset="2"/>
              </a:rPr>
              <a:t>Le temps de refroidissement</a:t>
            </a:r>
          </a:p>
          <a:p>
            <a:pPr lvl="2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Un refroidissement brutal augmente la résistance aux chocs et à la flexion, car il y a développement de contraintes de flexion en surface </a:t>
            </a:r>
          </a:p>
          <a:p>
            <a:pPr marL="0" indent="0">
              <a:buNone/>
            </a:pPr>
            <a:endParaRPr lang="fr-CA" dirty="0" smtClean="0">
              <a:sym typeface="Wingdings" panose="05000000000000000000" pitchFamily="2" charset="2"/>
            </a:endParaRPr>
          </a:p>
          <a:p>
            <a:r>
              <a:rPr lang="fr-CA" sz="2500" dirty="0" smtClean="0">
                <a:sym typeface="Wingdings" panose="05000000000000000000" pitchFamily="2" charset="2"/>
              </a:rPr>
              <a:t>La composition du verre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La composition de verre a un impact direct sur</a:t>
            </a:r>
          </a:p>
          <a:p>
            <a:pPr marL="800100" lvl="2" indent="0">
              <a:buNone/>
            </a:pPr>
            <a:r>
              <a:rPr lang="fr-CA" dirty="0">
                <a:sym typeface="Wingdings" panose="05000000000000000000" pitchFamily="2" charset="2"/>
              </a:rPr>
              <a:t> </a:t>
            </a:r>
            <a:r>
              <a:rPr lang="fr-CA" dirty="0" smtClean="0">
                <a:sym typeface="Wingdings" panose="05000000000000000000" pitchFamily="2" charset="2"/>
              </a:rPr>
              <a:t>    les liaisons chimiques </a:t>
            </a:r>
            <a:endParaRPr lang="fr-CA" dirty="0">
              <a:sym typeface="Wingdings" panose="05000000000000000000" pitchFamily="2" charset="2"/>
            </a:endParaRPr>
          </a:p>
          <a:p>
            <a:pPr lvl="2" indent="-342900">
              <a:buFont typeface="Wingdings"/>
              <a:buChar char="à"/>
            </a:pPr>
            <a:endParaRPr lang="fr-CA" dirty="0" smtClean="0">
              <a:sym typeface="Wingdings" panose="05000000000000000000" pitchFamily="2" charset="2"/>
            </a:endParaRPr>
          </a:p>
          <a:p>
            <a:r>
              <a:rPr lang="fr-CA" sz="2500" dirty="0" smtClean="0">
                <a:sym typeface="Wingdings" panose="05000000000000000000" pitchFamily="2" charset="2"/>
              </a:rPr>
              <a:t>Mode de fabrication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Un verre trempé ou durci résiste davantage aux contraintes de flexion</a:t>
            </a:r>
          </a:p>
          <a:p>
            <a:pPr marL="1257300" lvl="3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(refroidissement plus rapide en surface qu’en profondeur)</a:t>
            </a:r>
          </a:p>
        </p:txBody>
      </p:sp>
      <p:pic>
        <p:nvPicPr>
          <p:cNvPr id="3076" name="Picture 4" descr="http://media.topito.com/wp-content/uploads/2013/12/horloge-inve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549221"/>
            <a:ext cx="1018084" cy="101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.made-in-china.com/2f0j10SjtQqAmErucO/-panneaux-en-verre-pais-de-25m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517232"/>
            <a:ext cx="1018084" cy="102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r.sott.net/image/s8/170216/full/7d6bf8aee5_1280px_Broken_gl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77072"/>
            <a:ext cx="101808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260648"/>
            <a:ext cx="799288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/>
                </a:solidFill>
              </a:rPr>
              <a:t>Pour augmenter la résistance des verres, on peut modifier les paramètres suivants :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6904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5904656" cy="1143000"/>
          </a:xfrm>
        </p:spPr>
        <p:txBody>
          <a:bodyPr>
            <a:normAutofit/>
          </a:bodyPr>
          <a:lstStyle/>
          <a:p>
            <a:r>
              <a:rPr lang="fr-CA" dirty="0" smtClean="0"/>
              <a:t>Température de fusion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fr-CA" dirty="0" smtClean="0"/>
              <a:t>La température de fusion dépend de la composition du verre. 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Entre 800 </a:t>
            </a:r>
            <a:r>
              <a:rPr lang="fr-CA" dirty="0" smtClean="0">
                <a:latin typeface="Calibri"/>
                <a:sym typeface="Wingdings" panose="05000000000000000000" pitchFamily="2" charset="2"/>
              </a:rPr>
              <a:t>°C à 1400 </a:t>
            </a:r>
            <a:r>
              <a:rPr lang="fr-CA" dirty="0" smtClean="0">
                <a:sym typeface="Wingdings" panose="05000000000000000000" pitchFamily="2" charset="2"/>
              </a:rPr>
              <a:t>°C : zone de fusion du verre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Fusion de la </a:t>
            </a:r>
            <a:r>
              <a:rPr lang="fr-CA" dirty="0" smtClean="0">
                <a:sym typeface="Wingdings" panose="05000000000000000000" pitchFamily="2" charset="2"/>
              </a:rPr>
              <a:t>silice cristalline </a:t>
            </a:r>
            <a:r>
              <a:rPr lang="fr-CA" dirty="0" smtClean="0">
                <a:sym typeface="Wingdings" panose="05000000000000000000" pitchFamily="2" charset="2"/>
              </a:rPr>
              <a:t>: 1730 °C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Fusion de la silice mélangée à un fondant : 1400 °C </a:t>
            </a:r>
            <a:endParaRPr lang="fr-CA" dirty="0"/>
          </a:p>
        </p:txBody>
      </p:sp>
      <p:pic>
        <p:nvPicPr>
          <p:cNvPr id="2050" name="Picture 2" descr="http://www.dechets-radioactifs.com/sites/default/files/diaporamas/225/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077072"/>
            <a:ext cx="6105525" cy="239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4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fr-CA" dirty="0" smtClean="0"/>
              <a:t>Composition des verres de silice courants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Ajout d’un élément alcalin (Ex. sodium)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Facilite la fusion du verre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Oxyde modificateur de réseau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Facilement soluble dans l’eau</a:t>
            </a:r>
          </a:p>
          <a:p>
            <a:endParaRPr lang="fr-CA" dirty="0" smtClean="0">
              <a:sym typeface="Wingdings" panose="05000000000000000000" pitchFamily="2" charset="2"/>
            </a:endParaRPr>
          </a:p>
          <a:p>
            <a:r>
              <a:rPr lang="fr-CA" dirty="0" smtClean="0">
                <a:sym typeface="Wingdings" panose="05000000000000000000" pitchFamily="2" charset="2"/>
              </a:rPr>
              <a:t>Ajout d’un alcalino-terreux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Limite la solubilité du verre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Améliore la résistance chimique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>
                <a:sym typeface="Wingdings" panose="05000000000000000000" pitchFamily="2" charset="2"/>
              </a:rPr>
              <a:t>Impacts sur la température de fusion</a:t>
            </a:r>
          </a:p>
          <a:p>
            <a:pPr marL="800100" lvl="2" indent="0">
              <a:buNone/>
            </a:pPr>
            <a:endParaRPr lang="fr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830" y="2780928"/>
            <a:ext cx="241914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Transparence &amp; Couleurs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68760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En raison des liaisons </a:t>
            </a:r>
            <a:r>
              <a:rPr lang="fr-CA" dirty="0" smtClean="0"/>
              <a:t>covalentes polaires</a:t>
            </a:r>
            <a:endParaRPr lang="fr-CA" dirty="0" smtClean="0"/>
          </a:p>
          <a:p>
            <a:r>
              <a:rPr lang="fr-CA" dirty="0" smtClean="0"/>
              <a:t>Aucun électron libre dans la structure</a:t>
            </a:r>
          </a:p>
          <a:p>
            <a:r>
              <a:rPr lang="fr-CA" dirty="0" smtClean="0"/>
              <a:t>Ni absorption d’énergie ni émission de photons</a:t>
            </a:r>
          </a:p>
          <a:p>
            <a:endParaRPr lang="fr-CA" dirty="0" smtClean="0"/>
          </a:p>
          <a:p>
            <a:pPr marL="0" indent="0">
              <a:buNone/>
            </a:pPr>
            <a:endParaRPr lang="fr-CA" dirty="0" smtClean="0"/>
          </a:p>
          <a:p>
            <a:pPr marL="0" indent="0">
              <a:buNone/>
            </a:pPr>
            <a:endParaRPr lang="fr-CA" dirty="0"/>
          </a:p>
          <a:p>
            <a:r>
              <a:rPr lang="fr-CA" dirty="0" smtClean="0"/>
              <a:t>Les verres de couleur sont obtenus grâce aux oxydes de métaux présents sous forme d’impuretés dans la matrice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07596"/>
            <a:ext cx="8136904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03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5815"/>
            <a:ext cx="4824536" cy="1143000"/>
          </a:xfrm>
        </p:spPr>
        <p:txBody>
          <a:bodyPr/>
          <a:lstStyle/>
          <a:p>
            <a:r>
              <a:rPr lang="fr-CA" dirty="0" smtClean="0"/>
              <a:t>Couleur des verres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>
            <a:normAutofit lnSpcReduction="10000"/>
          </a:bodyPr>
          <a:lstStyle/>
          <a:p>
            <a:r>
              <a:rPr lang="fr-CA" dirty="0" smtClean="0"/>
              <a:t>Les métaux de transition ont des niveaux d’énergie partiellement </a:t>
            </a:r>
            <a:r>
              <a:rPr lang="fr-CA" dirty="0" smtClean="0"/>
              <a:t>remplis</a:t>
            </a:r>
          </a:p>
          <a:p>
            <a:pPr marL="8001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Absorption de photons</a:t>
            </a:r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Dépend </a:t>
            </a:r>
            <a:r>
              <a:rPr lang="fr-CA" dirty="0" smtClean="0"/>
              <a:t>de l’élément utilisé</a:t>
            </a:r>
          </a:p>
          <a:p>
            <a:pPr marL="8001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Fer (II) = </a:t>
            </a:r>
            <a:r>
              <a:rPr lang="fr-CA" b="1" dirty="0" smtClean="0">
                <a:solidFill>
                  <a:srgbClr val="92D050"/>
                </a:solidFill>
              </a:rPr>
              <a:t>coloration verte</a:t>
            </a:r>
          </a:p>
          <a:p>
            <a:pPr marL="800100" lvl="2" indent="0">
              <a:buNone/>
            </a:pPr>
            <a:r>
              <a:rPr lang="fr-CA" dirty="0" smtClean="0">
                <a:sym typeface="Wingdings" panose="05000000000000000000" pitchFamily="2" charset="2"/>
              </a:rPr>
              <a:t> </a:t>
            </a:r>
            <a:r>
              <a:rPr lang="fr-CA" dirty="0" smtClean="0"/>
              <a:t>Fer (III) = </a:t>
            </a:r>
            <a:r>
              <a:rPr lang="fr-CA" b="1" dirty="0" smtClean="0">
                <a:solidFill>
                  <a:srgbClr val="FFFF00"/>
                </a:solidFill>
              </a:rPr>
              <a:t>coloration jaune pâle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/>
              <a:t>Cobalt = </a:t>
            </a:r>
            <a:r>
              <a:rPr lang="fr-CA" b="1" dirty="0" smtClean="0">
                <a:solidFill>
                  <a:srgbClr val="00B0F0"/>
                </a:solidFill>
              </a:rPr>
              <a:t>coloration bleue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/>
              <a:t>Nickel = </a:t>
            </a:r>
            <a:r>
              <a:rPr lang="fr-CA" b="1" dirty="0" smtClean="0">
                <a:solidFill>
                  <a:schemeClr val="bg1">
                    <a:lumMod val="75000"/>
                  </a:schemeClr>
                </a:solidFill>
              </a:rPr>
              <a:t>coloration grise</a:t>
            </a:r>
          </a:p>
          <a:p>
            <a:pPr lvl="2" indent="-342900">
              <a:buFont typeface="Wingdings"/>
              <a:buChar char="à"/>
            </a:pPr>
            <a:r>
              <a:rPr lang="fr-CA" dirty="0" smtClean="0"/>
              <a:t>Manganèse</a:t>
            </a:r>
            <a:r>
              <a:rPr lang="fr-CA" dirty="0" smtClean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fr-CA" b="1" dirty="0" smtClean="0">
                <a:solidFill>
                  <a:srgbClr val="7030A0"/>
                </a:solidFill>
              </a:rPr>
              <a:t>coloration violette</a:t>
            </a:r>
          </a:p>
          <a:p>
            <a:r>
              <a:rPr lang="fr-CA" dirty="0" smtClean="0"/>
              <a:t>Dépend elle aussi de l’environnement et de la symétrie (Ex. Cobalt)</a:t>
            </a:r>
          </a:p>
          <a:p>
            <a:pPr marL="0" indent="0">
              <a:buNone/>
            </a:pPr>
            <a:endParaRPr lang="fr-CA" dirty="0" smtClean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2864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-Point Verre Francis Pi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Power-Point Verre Francis Picard</Template>
  <TotalTime>10367</TotalTime>
  <Words>1262</Words>
  <Application>Microsoft Office PowerPoint</Application>
  <PresentationFormat>Affichage à l'écran (4:3)</PresentationFormat>
  <Paragraphs>238</Paragraphs>
  <Slides>34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Power-Point Verre Francis Picard</vt:lpstr>
      <vt:lpstr>LE VERRE ET SES PROPRIÉTÉS</vt:lpstr>
      <vt:lpstr>Plan de la présentation</vt:lpstr>
      <vt:lpstr>Qu’est-ce que le verre?</vt:lpstr>
      <vt:lpstr>Différence entre cristal et verre</vt:lpstr>
      <vt:lpstr>Présentation PowerPoint</vt:lpstr>
      <vt:lpstr>Température de fusion</vt:lpstr>
      <vt:lpstr>Composition des verres de silice courants</vt:lpstr>
      <vt:lpstr>Transparence &amp; Couleurs</vt:lpstr>
      <vt:lpstr>Couleur des verres</vt:lpstr>
      <vt:lpstr>Réactions chimiques</vt:lpstr>
      <vt:lpstr>Fabrication du verre</vt:lpstr>
      <vt:lpstr>Présentation PowerPoint</vt:lpstr>
      <vt:lpstr>Exemple : verre sodocalcique</vt:lpstr>
      <vt:lpstr>Le Calcin</vt:lpstr>
      <vt:lpstr>Chauffage</vt:lpstr>
      <vt:lpstr>Mise en forme</vt:lpstr>
      <vt:lpstr>Recuisson, contrôle et emballage</vt:lpstr>
      <vt:lpstr>Le verre comme matériau de construction</vt:lpstr>
      <vt:lpstr>Les serres en verre</vt:lpstr>
      <vt:lpstr>Les serres en verre</vt:lpstr>
      <vt:lpstr>Les serres en verre</vt:lpstr>
      <vt:lpstr>Présentation PowerPoint</vt:lpstr>
      <vt:lpstr>Le verre comme matériau de construction</vt:lpstr>
      <vt:lpstr>Présentation PowerPoint</vt:lpstr>
      <vt:lpstr>Des verres photovoltaïques?</vt:lpstr>
      <vt:lpstr>Le verre blindé</vt:lpstr>
      <vt:lpstr>Le verre blindé</vt:lpstr>
      <vt:lpstr>Les fibres optiques</vt:lpstr>
      <vt:lpstr>Les fibres optiques</vt:lpstr>
      <vt:lpstr>Les fibres optiques</vt:lpstr>
      <vt:lpstr>Les fibres optiques</vt:lpstr>
      <vt:lpstr>Les fibres optiques</vt:lpstr>
      <vt:lpstr>Résumés des concepts prescrits au secondaire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VERRE ET SES PROPRIÉTÉS</dc:title>
  <dc:creator>Admin</dc:creator>
  <cp:lastModifiedBy>Admin</cp:lastModifiedBy>
  <cp:revision>79</cp:revision>
  <dcterms:created xsi:type="dcterms:W3CDTF">2016-03-18T18:09:37Z</dcterms:created>
  <dcterms:modified xsi:type="dcterms:W3CDTF">2016-04-10T16:46:22Z</dcterms:modified>
</cp:coreProperties>
</file>