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296" r:id="rId4"/>
    <p:sldId id="264" r:id="rId5"/>
    <p:sldId id="272" r:id="rId6"/>
    <p:sldId id="290" r:id="rId7"/>
    <p:sldId id="291" r:id="rId8"/>
    <p:sldId id="263" r:id="rId9"/>
    <p:sldId id="274" r:id="rId10"/>
    <p:sldId id="275" r:id="rId11"/>
    <p:sldId id="276" r:id="rId12"/>
    <p:sldId id="277" r:id="rId13"/>
    <p:sldId id="278" r:id="rId14"/>
    <p:sldId id="288" r:id="rId15"/>
    <p:sldId id="267" r:id="rId16"/>
    <p:sldId id="279" r:id="rId17"/>
    <p:sldId id="280" r:id="rId18"/>
    <p:sldId id="281" r:id="rId19"/>
    <p:sldId id="282" r:id="rId20"/>
    <p:sldId id="283" r:id="rId21"/>
    <p:sldId id="284" r:id="rId22"/>
    <p:sldId id="261" r:id="rId23"/>
    <p:sldId id="285" r:id="rId24"/>
    <p:sldId id="258" r:id="rId25"/>
    <p:sldId id="286" r:id="rId26"/>
    <p:sldId id="287" r:id="rId27"/>
    <p:sldId id="289" r:id="rId28"/>
    <p:sldId id="292" r:id="rId29"/>
    <p:sldId id="293" r:id="rId30"/>
    <p:sldId id="294" r:id="rId31"/>
    <p:sldId id="268" r:id="rId32"/>
    <p:sldId id="271" r:id="rId33"/>
    <p:sldId id="295" r:id="rId34"/>
    <p:sldId id="297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9"/>
  </p:normalViewPr>
  <p:slideViewPr>
    <p:cSldViewPr snapToGrid="0" snapToObjects="1">
      <p:cViewPr>
        <p:scale>
          <a:sx n="90" d="100"/>
          <a:sy n="90" d="100"/>
        </p:scale>
        <p:origin x="8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4B889-FDE3-FB45-A512-2886920845E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B62FA-D687-1744-8C40-B0082DB1FC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64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B62FA-D687-1744-8C40-B0082DB1FC3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19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45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44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20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58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14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76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8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48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79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A3F5E-3408-B04A-A595-A5FA51E9D7F9}" type="datetimeFigureOut">
              <a:rPr lang="fr-FR" smtClean="0"/>
              <a:t>13/04/2016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640F8-B233-8A4D-BACC-C5CBB40C92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19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4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hyperlink" Target="http://www.maxisciences.com/hydrophobe/cette-incroyable-invention-permet-a-n-039-importe-quel-revetement-de-repousser-les-liquides_art35774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hyperlink" Target="http://www.mars-one.com/technology/the-mars-suit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hyperlink" Target="http://latin.collegejeanjaures-cransac.org/modevet.htm" TargetMode="Externa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hyperlink" Target="http://fil-araignee-futur.wifeo.com/sa-composition.php" TargetMode="External"/><Relationship Id="rId12" Type="http://schemas.openxmlformats.org/officeDocument/2006/relationships/hyperlink" Target="http://www.aufeminin.com/conseils-de-mode/tout-savoir-sur-le-nylon-s645080.html" TargetMode="External"/><Relationship Id="rId13" Type="http://schemas.openxmlformats.org/officeDocument/2006/relationships/hyperlink" Target="http://latin.collegejeanjaures-cransac.org/modevet.htm" TargetMode="External"/><Relationship Id="rId14" Type="http://schemas.openxmlformats.org/officeDocument/2006/relationships/hyperlink" Target="https://scribium.com/valerie-douniaux/a/la-prehistoire-et-la-naissance-du-veteme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hyperlink" Target="http://cci-icc.gc.ca/resources-ressources/ccinotesicc/13-11_f.pdf" TargetMode="External"/><Relationship Id="rId4" Type="http://schemas.openxmlformats.org/officeDocument/2006/relationships/hyperlink" Target="https://tpefibrestextiles.wordpress.com/le-coton-et-le-polyester-deux-fibres/" TargetMode="External"/><Relationship Id="rId5" Type="http://schemas.openxmlformats.org/officeDocument/2006/relationships/hyperlink" Target="http://ethesis.inp-toulouse.fr/archive/00000021/01/jacques.pdf" TargetMode="External"/><Relationship Id="rId6" Type="http://schemas.openxmlformats.org/officeDocument/2006/relationships/hyperlink" Target="http://tpe-rhubarbe.e-monsite.com/pages/experimentation/la-laine-une-fibre-proteique-complexe.html" TargetMode="External"/><Relationship Id="rId7" Type="http://schemas.openxmlformats.org/officeDocument/2006/relationships/hyperlink" Target="http://www.anachemia.com/msds/french/4955f.pdf" TargetMode="External"/><Relationship Id="rId8" Type="http://schemas.openxmlformats.org/officeDocument/2006/relationships/hyperlink" Target="http://www.anachemia.com/msds/french/8370f.pdf" TargetMode="External"/><Relationship Id="rId9" Type="http://schemas.openxmlformats.org/officeDocument/2006/relationships/hyperlink" Target="http://www.anachemia.com/msds/french/4860f.pdf" TargetMode="External"/><Relationship Id="rId10" Type="http://schemas.openxmlformats.org/officeDocument/2006/relationships/hyperlink" Target="http://www.sigmaaldrich.com/catalog/substance/sebacoylchloride2391411119311?lang=en&amp;region=U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1467" y="1614488"/>
            <a:ext cx="11615734" cy="110592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fr-FR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Les </a:t>
            </a:r>
            <a:r>
              <a:rPr lang="fr-CA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habits qui ont </a:t>
            </a:r>
            <a:r>
              <a:rPr lang="fr-CA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marqué </a:t>
            </a:r>
            <a:r>
              <a:rPr lang="fr-CA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l’histoire</a:t>
            </a:r>
            <a:endParaRPr lang="fr-FR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920038" y="5019681"/>
            <a:ext cx="9144000" cy="1852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Par William Ruel</a:t>
            </a:r>
            <a:endParaRPr lang="fr-FR" sz="40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285749" y="2828996"/>
            <a:ext cx="11601451" cy="25416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11872912" y="2854412"/>
            <a:ext cx="0" cy="53869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285749" y="2854412"/>
            <a:ext cx="0" cy="53869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6034086" y="2873019"/>
            <a:ext cx="0" cy="53869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7386638" y="2854412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0491788" y="2873019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8924926" y="2854412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4652962" y="2845137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3005140" y="2857845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1500187" y="2835805"/>
            <a:ext cx="14286" cy="2879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57225" y="500062"/>
            <a:ext cx="10487025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toge, d’un point de vue moléculaire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La laine fait partie des fibres protéiques. 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Elle est </a:t>
            </a:r>
            <a:r>
              <a:rPr lang="fr-FR" dirty="0" smtClean="0">
                <a:solidFill>
                  <a:schemeClr val="bg1"/>
                </a:solidFill>
              </a:rPr>
              <a:t>composée </a:t>
            </a:r>
            <a:r>
              <a:rPr lang="fr-FR" dirty="0" smtClean="0">
                <a:solidFill>
                  <a:schemeClr val="bg1"/>
                </a:solidFill>
              </a:rPr>
              <a:t>à 97% de kératine, longue chaine de cystéines.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Séchée, </a:t>
            </a:r>
            <a:r>
              <a:rPr lang="fr-FR" dirty="0" smtClean="0">
                <a:solidFill>
                  <a:schemeClr val="bg1"/>
                </a:solidFill>
              </a:rPr>
              <a:t>la laine est un amas d’éléments fréquents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La composition de la laine peut varier, selon son origine. 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136" y="2101451"/>
            <a:ext cx="3175000" cy="1549400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7953373" y="3576626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7" y="4518024"/>
            <a:ext cx="2209798" cy="1938989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7953373" y="6280937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ethesis.inp-toulouse.fr</a:t>
            </a:r>
            <a:r>
              <a:rPr lang="fr-FR" sz="1000" dirty="0">
                <a:solidFill>
                  <a:schemeClr val="bg1"/>
                </a:solidFill>
              </a:rPr>
              <a:t>/archive/00000021/01/</a:t>
            </a:r>
            <a:r>
              <a:rPr lang="fr-FR" sz="1000" dirty="0" err="1">
                <a:solidFill>
                  <a:schemeClr val="bg1"/>
                </a:solidFill>
              </a:rPr>
              <a:t>jacques.pdf</a:t>
            </a:r>
            <a:endParaRPr lang="fr-FR" sz="1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57225" y="500062"/>
            <a:ext cx="10487025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liaison entre les chaines peptidiques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6844862" y="2065282"/>
            <a:ext cx="4162425" cy="39719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ponts disulfures permettent de stabiliser la structure de la cystéine, formant la cystine, base de la kératine. 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chaines polypeptidiques  vont se replier sur </a:t>
            </a:r>
            <a:r>
              <a:rPr lang="fr-FR" dirty="0" smtClean="0">
                <a:solidFill>
                  <a:schemeClr val="bg1"/>
                </a:solidFill>
              </a:rPr>
              <a:t>elles</a:t>
            </a:r>
            <a:r>
              <a:rPr lang="fr-FR" dirty="0" smtClean="0">
                <a:solidFill>
                  <a:schemeClr val="bg1"/>
                </a:solidFill>
              </a:rPr>
              <a:t>-m</a:t>
            </a:r>
            <a:r>
              <a:rPr lang="fr-CA" dirty="0" err="1" smtClean="0">
                <a:solidFill>
                  <a:schemeClr val="bg1"/>
                </a:solidFill>
              </a:rPr>
              <a:t>êmes</a:t>
            </a:r>
            <a:r>
              <a:rPr lang="fr-CA" dirty="0" smtClean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1" y="2065282"/>
            <a:ext cx="5283200" cy="3670300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4122352" y="5741532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729413" y="6468245"/>
            <a:ext cx="5462587" cy="404039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différencier Pont HH et Pont SS?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57225" y="500062"/>
            <a:ext cx="10487025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liaison entre les chaines peptidiques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910076" y="5946897"/>
            <a:ext cx="23718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27" y="2325687"/>
            <a:ext cx="5328620" cy="3621210"/>
          </a:xfrm>
        </p:spPr>
      </p:pic>
    </p:spTree>
    <p:extLst>
      <p:ext uri="{BB962C8B-B14F-4D97-AF65-F5344CB8AC3E}">
        <p14:creationId xmlns:p14="http://schemas.microsoft.com/office/powerpoint/2010/main" val="14747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57225" y="500062"/>
            <a:ext cx="10487025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Résistance à l’eau et liens avec le cours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" y="2225272"/>
            <a:ext cx="3909848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4" y="2227634"/>
            <a:ext cx="3857027" cy="4174526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2505665" y="6287198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ethesis.inp-toulouse.fr</a:t>
            </a:r>
            <a:r>
              <a:rPr lang="fr-FR" sz="1000" dirty="0">
                <a:solidFill>
                  <a:schemeClr val="bg1"/>
                </a:solidFill>
              </a:rPr>
              <a:t>/archive/00000021/01/</a:t>
            </a:r>
            <a:r>
              <a:rPr lang="fr-FR" sz="1000" dirty="0" err="1">
                <a:solidFill>
                  <a:schemeClr val="bg1"/>
                </a:solidFill>
              </a:rPr>
              <a:t>jacques.pdf</a:t>
            </a:r>
            <a:endParaRPr lang="fr-FR" sz="1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883360" y="6266653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ethesis.inp-toulouse.fr</a:t>
            </a:r>
            <a:r>
              <a:rPr lang="fr-FR" sz="1000" dirty="0">
                <a:solidFill>
                  <a:schemeClr val="bg1"/>
                </a:solidFill>
              </a:rPr>
              <a:t>/archive/00000021/01/</a:t>
            </a:r>
            <a:r>
              <a:rPr lang="fr-FR" sz="1000" dirty="0" err="1">
                <a:solidFill>
                  <a:schemeClr val="bg1"/>
                </a:solidFill>
              </a:rPr>
              <a:t>jacques.pdf</a:t>
            </a:r>
            <a:endParaRPr lang="fr-FR" sz="1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18" y="2225272"/>
            <a:ext cx="4180284" cy="3098800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10022172" y="5425851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ethesis.inp-toulouse.fr</a:t>
            </a:r>
            <a:r>
              <a:rPr lang="fr-FR" sz="1000" dirty="0">
                <a:solidFill>
                  <a:schemeClr val="bg1"/>
                </a:solidFill>
              </a:rPr>
              <a:t>/archive/00000021/01/</a:t>
            </a:r>
            <a:r>
              <a:rPr lang="fr-FR" sz="1000" dirty="0" err="1">
                <a:solidFill>
                  <a:schemeClr val="bg1"/>
                </a:solidFill>
              </a:rPr>
              <a:t>jacques.pdf</a:t>
            </a:r>
            <a:endParaRPr lang="fr-FR" sz="10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012195" y="6187266"/>
            <a:ext cx="3220431" cy="697885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en faire l’expérience, c’est simple?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673381" y="418176"/>
            <a:ext cx="4078548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laine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5" y="1928641"/>
            <a:ext cx="1822355" cy="496222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60" y="1955937"/>
            <a:ext cx="2903917" cy="5001191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8002791" y="6323359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http://cci-</a:t>
            </a:r>
            <a:r>
              <a:rPr lang="fr-FR" sz="1200" dirty="0" err="1">
                <a:solidFill>
                  <a:schemeClr val="bg1"/>
                </a:solidFill>
              </a:rPr>
              <a:t>icc.gc.ca</a:t>
            </a:r>
            <a:r>
              <a:rPr lang="fr-FR" sz="1200" dirty="0">
                <a:solidFill>
                  <a:schemeClr val="bg1"/>
                </a:solidFill>
              </a:rPr>
              <a:t>/</a:t>
            </a:r>
            <a:r>
              <a:rPr lang="fr-FR" sz="1200" dirty="0" err="1">
                <a:solidFill>
                  <a:schemeClr val="bg1"/>
                </a:solidFill>
              </a:rPr>
              <a:t>resources</a:t>
            </a:r>
            <a:r>
              <a:rPr lang="fr-FR" sz="1200" dirty="0">
                <a:solidFill>
                  <a:schemeClr val="bg1"/>
                </a:solidFill>
              </a:rPr>
              <a:t>-ressources/</a:t>
            </a:r>
            <a:r>
              <a:rPr lang="fr-FR" sz="1200" dirty="0" err="1">
                <a:solidFill>
                  <a:schemeClr val="bg1"/>
                </a:solidFill>
              </a:rPr>
              <a:t>ccinotesicc</a:t>
            </a:r>
            <a:r>
              <a:rPr lang="fr-FR" sz="1200" dirty="0">
                <a:solidFill>
                  <a:schemeClr val="bg1"/>
                </a:solidFill>
              </a:rPr>
              <a:t>/13-11_f.pdf</a:t>
            </a:r>
          </a:p>
        </p:txBody>
      </p:sp>
    </p:spTree>
    <p:extLst>
      <p:ext uri="{BB962C8B-B14F-4D97-AF65-F5344CB8AC3E}">
        <p14:creationId xmlns:p14="http://schemas.microsoft.com/office/powerpoint/2010/main" val="11770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943100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À la Renaissance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Une </a:t>
            </a:r>
            <a:r>
              <a:rPr lang="fr-FR" dirty="0" smtClean="0">
                <a:solidFill>
                  <a:schemeClr val="bg1"/>
                </a:solidFill>
              </a:rPr>
              <a:t>épaisseur de coutil, une toile de coton tissé très dense.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busc., en bois, en ivoire ou en os.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baleines en fanon de baleine, puis en acier.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laçage avec des œillets.</a:t>
            </a: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4075"/>
            <a:ext cx="3905250" cy="3905250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55374" y="5987831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https://</a:t>
            </a:r>
            <a:r>
              <a:rPr lang="fr-FR" dirty="0" err="1">
                <a:solidFill>
                  <a:schemeClr val="bg1"/>
                </a:solidFill>
              </a:rPr>
              <a:t>www.pinterest.com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ginatiernan</a:t>
            </a:r>
            <a:r>
              <a:rPr lang="fr-FR" dirty="0">
                <a:solidFill>
                  <a:schemeClr val="bg1"/>
                </a:solidFill>
              </a:rPr>
              <a:t>/renaissance-</a:t>
            </a:r>
            <a:r>
              <a:rPr lang="fr-FR" dirty="0" err="1">
                <a:solidFill>
                  <a:schemeClr val="bg1"/>
                </a:solidFill>
              </a:rPr>
              <a:t>clothing</a:t>
            </a:r>
            <a:r>
              <a:rPr lang="fr-FR" dirty="0">
                <a:solidFill>
                  <a:schemeClr val="bg1"/>
                </a:solidFill>
              </a:rPr>
              <a:t>-art-architecture/</a:t>
            </a:r>
          </a:p>
        </p:txBody>
      </p:sp>
    </p:spTree>
    <p:extLst>
      <p:ext uri="{BB962C8B-B14F-4D97-AF65-F5344CB8AC3E}">
        <p14:creationId xmlns:p14="http://schemas.microsoft.com/office/powerpoint/2010/main" val="15284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6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8800" y="35877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coton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coton est la fibre qui entoure les graines du cotonnier. 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De nos jours, elle est la fibre végétale la plus produite au monde.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Près de la moitié de la consommation des fibres végétales est du coton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988" y="2043113"/>
            <a:ext cx="4823927" cy="314325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5562988" y="5189107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www.matelas</a:t>
            </a:r>
            <a:r>
              <a:rPr lang="fr-FR" dirty="0">
                <a:solidFill>
                  <a:schemeClr val="bg1"/>
                </a:solidFill>
              </a:rPr>
              <a:t>-bio-</a:t>
            </a:r>
            <a:r>
              <a:rPr lang="fr-FR" dirty="0" err="1">
                <a:solidFill>
                  <a:schemeClr val="bg1"/>
                </a:solidFill>
              </a:rPr>
              <a:t>latex.com</a:t>
            </a:r>
            <a:r>
              <a:rPr lang="fr-FR" dirty="0">
                <a:solidFill>
                  <a:schemeClr val="bg1"/>
                </a:solidFill>
              </a:rPr>
              <a:t>/content/27-optez-pour-du-linge-de-lit-en-coton-bio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971569" y="5292860"/>
            <a:ext cx="3220431" cy="1579424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essayer d’en faire pousser?  Laisser les jeunes regarder de quoi est fait leur chandail et voir la statistique du coton!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4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8800" y="35877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coton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corps étrangers sont retirés.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fibres sont retirées les unes des autres.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Les fibres sont étirées afin de leur donner une grosseur idéale.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Quelques fibres sont </a:t>
            </a:r>
            <a:r>
              <a:rPr lang="fr-FR" dirty="0" smtClean="0">
                <a:solidFill>
                  <a:schemeClr val="bg1"/>
                </a:solidFill>
              </a:rPr>
              <a:t>tordues </a:t>
            </a:r>
            <a:r>
              <a:rPr lang="fr-FR" dirty="0" smtClean="0">
                <a:solidFill>
                  <a:schemeClr val="bg1"/>
                </a:solidFill>
              </a:rPr>
              <a:t>ensemble pour faire un fils solide et définitif.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coton est facilement teint.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988" y="2043113"/>
            <a:ext cx="4823927" cy="314325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8272368" y="5156591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www.matelas</a:t>
            </a:r>
            <a:r>
              <a:rPr lang="fr-FR" dirty="0">
                <a:solidFill>
                  <a:schemeClr val="bg1"/>
                </a:solidFill>
              </a:rPr>
              <a:t>-bio-</a:t>
            </a:r>
            <a:r>
              <a:rPr lang="fr-FR" dirty="0" err="1">
                <a:solidFill>
                  <a:schemeClr val="bg1"/>
                </a:solidFill>
              </a:rPr>
              <a:t>latex.com</a:t>
            </a:r>
            <a:r>
              <a:rPr lang="fr-FR" dirty="0">
                <a:solidFill>
                  <a:schemeClr val="bg1"/>
                </a:solidFill>
              </a:rPr>
              <a:t>/content/27-optez-pour-du-linge-de-lit-en-coton-bio</a:t>
            </a:r>
          </a:p>
        </p:txBody>
      </p:sp>
    </p:spTree>
    <p:extLst>
      <p:ext uri="{BB962C8B-B14F-4D97-AF65-F5344CB8AC3E}">
        <p14:creationId xmlns:p14="http://schemas.microsoft.com/office/powerpoint/2010/main" val="6267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8800" y="35877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coton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Le coton a une importante </a:t>
            </a:r>
            <a:r>
              <a:rPr lang="fr-FR" dirty="0" smtClean="0">
                <a:solidFill>
                  <a:schemeClr val="bg1"/>
                </a:solidFill>
              </a:rPr>
              <a:t>résistance </a:t>
            </a:r>
            <a:r>
              <a:rPr lang="fr-FR" dirty="0">
                <a:solidFill>
                  <a:schemeClr val="bg1"/>
                </a:solidFill>
              </a:rPr>
              <a:t>qui </a:t>
            </a:r>
            <a:r>
              <a:rPr lang="fr-FR" dirty="0" smtClean="0">
                <a:solidFill>
                  <a:schemeClr val="bg1"/>
                </a:solidFill>
              </a:rPr>
              <a:t>dépend principalement de </a:t>
            </a:r>
            <a:r>
              <a:rPr lang="fr-FR" dirty="0">
                <a:solidFill>
                  <a:schemeClr val="bg1"/>
                </a:solidFill>
              </a:rPr>
              <a:t>la </a:t>
            </a:r>
            <a:r>
              <a:rPr lang="fr-FR" dirty="0" smtClean="0">
                <a:solidFill>
                  <a:schemeClr val="bg1"/>
                </a:solidFill>
              </a:rPr>
              <a:t>grosseur et de la </a:t>
            </a:r>
            <a:r>
              <a:rPr lang="fr-FR" dirty="0">
                <a:solidFill>
                  <a:schemeClr val="bg1"/>
                </a:solidFill>
              </a:rPr>
              <a:t>longueur des </a:t>
            </a:r>
            <a:r>
              <a:rPr lang="fr-FR" dirty="0" smtClean="0">
                <a:solidFill>
                  <a:schemeClr val="bg1"/>
                </a:solidFill>
              </a:rPr>
              <a:t>fibres. 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coton brunit à 150</a:t>
            </a:r>
            <a:r>
              <a:rPr lang="fr-FR" baseline="30000" dirty="0" smtClean="0">
                <a:solidFill>
                  <a:schemeClr val="bg1"/>
                </a:solidFill>
              </a:rPr>
              <a:t>o</a:t>
            </a:r>
            <a:r>
              <a:rPr lang="fr-FR" dirty="0" smtClean="0">
                <a:solidFill>
                  <a:schemeClr val="bg1"/>
                </a:solidFill>
              </a:rPr>
              <a:t>C et se décompose à 200</a:t>
            </a:r>
            <a:r>
              <a:rPr lang="fr-FR" baseline="30000" dirty="0" smtClean="0">
                <a:solidFill>
                  <a:schemeClr val="bg1"/>
                </a:solidFill>
              </a:rPr>
              <a:t>o</a:t>
            </a:r>
            <a:r>
              <a:rPr lang="fr-FR" dirty="0" smtClean="0">
                <a:solidFill>
                  <a:schemeClr val="bg1"/>
                </a:solidFill>
              </a:rPr>
              <a:t>C.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coton est surtout composé de cellulose.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987675"/>
            <a:ext cx="3886200" cy="2082800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8096253" y="5070475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https://</a:t>
            </a:r>
            <a:r>
              <a:rPr lang="fr-FR" sz="1200" dirty="0" err="1">
                <a:solidFill>
                  <a:schemeClr val="bg1"/>
                </a:solidFill>
              </a:rPr>
              <a:t>commons.wikimedia.org</a:t>
            </a:r>
            <a:r>
              <a:rPr lang="fr-FR" sz="1200" dirty="0">
                <a:solidFill>
                  <a:schemeClr val="bg1"/>
                </a:solidFill>
              </a:rPr>
              <a:t>/wiki/File:Cellulose-2D-skeletal.svg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971569" y="6174399"/>
            <a:ext cx="3220431" cy="697885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Caractéristiques spécifiques de la cellulose?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8800" y="35877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cellulose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861" y="4171156"/>
            <a:ext cx="6604161" cy="13477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1684338"/>
            <a:ext cx="3886200" cy="2082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29" y="1569052"/>
            <a:ext cx="5942942" cy="48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366962" y="467522"/>
            <a:ext cx="7077075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Plan de la présentation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0" name="Flèche vers la droite 9"/>
          <p:cNvSpPr/>
          <p:nvPr/>
        </p:nvSpPr>
        <p:spPr>
          <a:xfrm>
            <a:off x="130968" y="2616087"/>
            <a:ext cx="11930063" cy="223870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30968" y="2757221"/>
            <a:ext cx="13287375" cy="1956435"/>
          </a:xfrm>
          <a:prstGeom prst="rightArrow">
            <a:avLst>
              <a:gd name="adj1" fmla="val 50000"/>
              <a:gd name="adj2" fmla="val 86531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fr-FR" dirty="0" smtClean="0">
                <a:ln>
                  <a:solidFill>
                    <a:schemeClr val="bg1"/>
                  </a:solidFill>
                </a:ln>
              </a:rPr>
              <a:t>                                   la toge                                                v</a:t>
            </a:r>
            <a:r>
              <a:rPr lang="fr-CA" dirty="0" err="1" smtClean="0">
                <a:ln>
                  <a:solidFill>
                    <a:schemeClr val="bg1"/>
                  </a:solidFill>
                </a:ln>
              </a:rPr>
              <a:t>êtements</a:t>
            </a:r>
            <a:r>
              <a:rPr lang="fr-CA" dirty="0" smtClean="0">
                <a:ln>
                  <a:solidFill>
                    <a:schemeClr val="bg1"/>
                  </a:solidFill>
                </a:ln>
              </a:rPr>
              <a:t> en</a:t>
            </a:r>
            <a:r>
              <a:rPr lang="fr-FR" dirty="0" smtClean="0">
                <a:ln>
                  <a:solidFill>
                    <a:schemeClr val="bg1"/>
                  </a:solidFill>
                </a:ln>
              </a:rPr>
              <a:t> soie                       </a:t>
            </a:r>
          </a:p>
          <a:p>
            <a:r>
              <a:rPr lang="fr-FR" sz="2000" dirty="0" smtClean="0">
                <a:ln>
                  <a:solidFill>
                    <a:schemeClr val="bg1"/>
                  </a:solidFill>
                </a:ln>
              </a:rPr>
              <a:t>Préhistoire – Antiquité romaine – Renaissance</a:t>
            </a:r>
            <a:r>
              <a:rPr lang="fr-CA" sz="2000" dirty="0" smtClean="0">
                <a:ln>
                  <a:solidFill>
                    <a:schemeClr val="bg1"/>
                  </a:solidFill>
                </a:ln>
              </a:rPr>
              <a:t>  – Temps moderne – Époque </a:t>
            </a:r>
            <a:r>
              <a:rPr lang="fr-CA" sz="2000" dirty="0">
                <a:ln>
                  <a:solidFill>
                    <a:schemeClr val="bg1"/>
                  </a:solidFill>
                </a:ln>
              </a:rPr>
              <a:t>C</a:t>
            </a:r>
            <a:r>
              <a:rPr lang="fr-CA" sz="2000" dirty="0" smtClean="0">
                <a:ln>
                  <a:solidFill>
                    <a:schemeClr val="bg1"/>
                  </a:solidFill>
                </a:ln>
              </a:rPr>
              <a:t>ontemporaine – Demain</a:t>
            </a:r>
          </a:p>
          <a:p>
            <a:r>
              <a:rPr lang="fr-CA" sz="20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fr-CA" sz="2000" dirty="0" smtClean="0">
                <a:ln>
                  <a:solidFill>
                    <a:schemeClr val="bg1"/>
                  </a:solidFill>
                </a:ln>
              </a:rPr>
              <a:t> le pagne                                             le corset     </a:t>
            </a:r>
            <a:r>
              <a:rPr lang="fr-FR" sz="2000" dirty="0" smtClean="0">
                <a:ln>
                  <a:solidFill>
                    <a:schemeClr val="bg1"/>
                  </a:solidFill>
                </a:ln>
              </a:rPr>
              <a:t>                                                  le nylon</a:t>
            </a:r>
            <a:endParaRPr lang="fr-FR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79931" y="5778457"/>
            <a:ext cx="5912069" cy="1101923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es enseignants au secondaire pourraient mélanger chimie des matériaux et histoire dans un projet interdisciplinaire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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8800" y="35877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coton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77" y="1800249"/>
            <a:ext cx="5511845" cy="4956124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8380032" y="6266653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http://cci-</a:t>
            </a:r>
            <a:r>
              <a:rPr lang="fr-FR" sz="1200" dirty="0" err="1">
                <a:solidFill>
                  <a:schemeClr val="bg1"/>
                </a:solidFill>
              </a:rPr>
              <a:t>icc.gc.ca</a:t>
            </a:r>
            <a:r>
              <a:rPr lang="fr-FR" sz="1200" dirty="0">
                <a:solidFill>
                  <a:schemeClr val="bg1"/>
                </a:solidFill>
              </a:rPr>
              <a:t>/</a:t>
            </a:r>
            <a:r>
              <a:rPr lang="fr-FR" sz="1200" dirty="0" err="1">
                <a:solidFill>
                  <a:schemeClr val="bg1"/>
                </a:solidFill>
              </a:rPr>
              <a:t>resources</a:t>
            </a:r>
            <a:r>
              <a:rPr lang="fr-FR" sz="1200" dirty="0">
                <a:solidFill>
                  <a:schemeClr val="bg1"/>
                </a:solidFill>
              </a:rPr>
              <a:t>-ressources/</a:t>
            </a:r>
            <a:r>
              <a:rPr lang="fr-FR" sz="1200" dirty="0" err="1">
                <a:solidFill>
                  <a:schemeClr val="bg1"/>
                </a:solidFill>
              </a:rPr>
              <a:t>ccinotesicc</a:t>
            </a:r>
            <a:r>
              <a:rPr lang="fr-FR" sz="1200" dirty="0">
                <a:solidFill>
                  <a:schemeClr val="bg1"/>
                </a:solidFill>
              </a:rPr>
              <a:t>/13-11_f.pdf</a:t>
            </a:r>
          </a:p>
        </p:txBody>
      </p:sp>
    </p:spTree>
    <p:extLst>
      <p:ext uri="{BB962C8B-B14F-4D97-AF65-F5344CB8AC3E}">
        <p14:creationId xmlns:p14="http://schemas.microsoft.com/office/powerpoint/2010/main" val="6849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809750" y="500062"/>
            <a:ext cx="85725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À l’époque moderne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2475299"/>
            <a:ext cx="4276725" cy="3439725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219825" y="2200274"/>
            <a:ext cx="4162425" cy="39719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Popularisation de la soie vers le début de l’époque moderne.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En Asie, la fabrication de la soie a toujours été assez élevé.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Aujourd’hui, dans les pays occidentaux, sa production est en déclin.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48112" y="5802306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http://www2.univ-paris8.fr/RING/spip.php?article1839</a:t>
            </a:r>
          </a:p>
        </p:txBody>
      </p:sp>
    </p:spTree>
    <p:extLst>
      <p:ext uri="{BB962C8B-B14F-4D97-AF65-F5344CB8AC3E}">
        <p14:creationId xmlns:p14="http://schemas.microsoft.com/office/powerpoint/2010/main" val="16254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809750" y="500062"/>
            <a:ext cx="85725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À l’époque moderne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219825" y="2200274"/>
            <a:ext cx="4162425" cy="3971924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La soie est un filament protéique.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ver à soie produit ce filament au moment de la fabrication de son cocon. 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ver à soie se nomme </a:t>
            </a:r>
            <a:r>
              <a:rPr lang="fr-FR" i="1" dirty="0" smtClean="0">
                <a:solidFill>
                  <a:schemeClr val="bg1"/>
                </a:solidFill>
              </a:rPr>
              <a:t>Bombyx mori.</a:t>
            </a:r>
          </a:p>
          <a:p>
            <a:pPr>
              <a:buFont typeface="Wingdings" charset="2"/>
              <a:buChar char="Ø"/>
            </a:pPr>
            <a:r>
              <a:rPr lang="fr-FR" i="1" dirty="0" smtClean="0">
                <a:solidFill>
                  <a:schemeClr val="bg1"/>
                </a:solidFill>
              </a:rPr>
              <a:t>La soie est </a:t>
            </a:r>
            <a:r>
              <a:rPr lang="fr-FR" i="1" dirty="0" smtClean="0">
                <a:solidFill>
                  <a:schemeClr val="bg1"/>
                </a:solidFill>
              </a:rPr>
              <a:t>constituée </a:t>
            </a:r>
            <a:r>
              <a:rPr lang="fr-FR" i="1" dirty="0" smtClean="0">
                <a:solidFill>
                  <a:schemeClr val="bg1"/>
                </a:solidFill>
              </a:rPr>
              <a:t>de 2 </a:t>
            </a:r>
            <a:r>
              <a:rPr lang="fr-FR" i="1" dirty="0" err="1" smtClean="0">
                <a:solidFill>
                  <a:schemeClr val="bg1"/>
                </a:solidFill>
              </a:rPr>
              <a:t>fibro</a:t>
            </a:r>
            <a:r>
              <a:rPr lang="fr-CA" i="1" dirty="0" err="1" smtClean="0">
                <a:solidFill>
                  <a:schemeClr val="bg1"/>
                </a:solidFill>
              </a:rPr>
              <a:t>ïnes</a:t>
            </a:r>
            <a:r>
              <a:rPr lang="fr-CA" i="1" dirty="0" smtClean="0">
                <a:solidFill>
                  <a:schemeClr val="bg1"/>
                </a:solidFill>
              </a:rPr>
              <a:t> (filaments) et de séricine (colle).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24296" y="5444327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</a:t>
            </a:r>
            <a:r>
              <a:rPr lang="fr-FR" sz="1200" dirty="0" err="1">
                <a:solidFill>
                  <a:schemeClr val="bg1"/>
                </a:solidFill>
              </a:rPr>
              <a:t>www.princessefoulard.com</a:t>
            </a:r>
            <a:r>
              <a:rPr lang="fr-FR" sz="1200" dirty="0">
                <a:solidFill>
                  <a:schemeClr val="bg1"/>
                </a:solidFill>
              </a:rPr>
              <a:t>/blog/tissu/soie/ver-soie-bombyx-murier/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81" y="2325686"/>
            <a:ext cx="4677962" cy="31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809750" y="500062"/>
            <a:ext cx="85725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soie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12" y="2311255"/>
            <a:ext cx="5286375" cy="4075399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9277640" y="5795307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http://fil-</a:t>
            </a:r>
            <a:r>
              <a:rPr lang="fr-FR" sz="1200" dirty="0" err="1">
                <a:solidFill>
                  <a:schemeClr val="bg1"/>
                </a:solidFill>
              </a:rPr>
              <a:t>araignee</a:t>
            </a:r>
            <a:r>
              <a:rPr lang="fr-FR" sz="1200" dirty="0">
                <a:solidFill>
                  <a:schemeClr val="bg1"/>
                </a:solidFill>
              </a:rPr>
              <a:t>-</a:t>
            </a:r>
            <a:r>
              <a:rPr lang="fr-FR" sz="1200" dirty="0" err="1">
                <a:solidFill>
                  <a:schemeClr val="bg1"/>
                </a:solidFill>
              </a:rPr>
              <a:t>futur.wifeo.com</a:t>
            </a:r>
            <a:r>
              <a:rPr lang="fr-FR" sz="1200" dirty="0">
                <a:solidFill>
                  <a:schemeClr val="bg1"/>
                </a:solidFill>
              </a:rPr>
              <a:t>/sa-</a:t>
            </a:r>
            <a:r>
              <a:rPr lang="fr-FR" sz="1200" dirty="0" err="1">
                <a:solidFill>
                  <a:schemeClr val="bg1"/>
                </a:solidFill>
              </a:rPr>
              <a:t>composition.php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24243" y="3771565"/>
            <a:ext cx="4162425" cy="936912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i="1" smtClean="0">
                <a:solidFill>
                  <a:schemeClr val="bg1"/>
                </a:solidFill>
              </a:rPr>
              <a:t>Comment faire un fil de soie?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943100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Fibro</a:t>
            </a:r>
            <a:r>
              <a:rPr lang="fr-CA" sz="5400" b="1" dirty="0" err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ïne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2138362"/>
            <a:ext cx="10490200" cy="369570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8594730" y="5754683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http://fil-</a:t>
            </a:r>
            <a:r>
              <a:rPr lang="fr-FR" sz="1200" dirty="0" err="1">
                <a:solidFill>
                  <a:schemeClr val="bg1"/>
                </a:solidFill>
              </a:rPr>
              <a:t>araignee</a:t>
            </a:r>
            <a:r>
              <a:rPr lang="fr-FR" sz="1200" dirty="0">
                <a:solidFill>
                  <a:schemeClr val="bg1"/>
                </a:solidFill>
              </a:rPr>
              <a:t>-</a:t>
            </a:r>
            <a:r>
              <a:rPr lang="fr-FR" sz="1200" dirty="0" err="1">
                <a:solidFill>
                  <a:schemeClr val="bg1"/>
                </a:solidFill>
              </a:rPr>
              <a:t>futur.wifeo.com</a:t>
            </a:r>
            <a:r>
              <a:rPr lang="fr-FR" sz="1200" dirty="0">
                <a:solidFill>
                  <a:schemeClr val="bg1"/>
                </a:solidFill>
              </a:rPr>
              <a:t>/sa-</a:t>
            </a:r>
            <a:r>
              <a:rPr lang="fr-FR" sz="1200" dirty="0" err="1">
                <a:solidFill>
                  <a:schemeClr val="bg1"/>
                </a:solidFill>
              </a:rPr>
              <a:t>composition.php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6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943100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Séricine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375653" y="4800600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http://fil-</a:t>
            </a:r>
            <a:r>
              <a:rPr lang="fr-FR" sz="1200" dirty="0" err="1">
                <a:solidFill>
                  <a:schemeClr val="bg1"/>
                </a:solidFill>
              </a:rPr>
              <a:t>araignee</a:t>
            </a:r>
            <a:r>
              <a:rPr lang="fr-FR" sz="1200" dirty="0">
                <a:solidFill>
                  <a:schemeClr val="bg1"/>
                </a:solidFill>
              </a:rPr>
              <a:t>-</a:t>
            </a:r>
            <a:r>
              <a:rPr lang="fr-FR" sz="1200" dirty="0" err="1">
                <a:solidFill>
                  <a:schemeClr val="bg1"/>
                </a:solidFill>
              </a:rPr>
              <a:t>futur.wifeo.com</a:t>
            </a:r>
            <a:r>
              <a:rPr lang="fr-FR" sz="1200" dirty="0">
                <a:solidFill>
                  <a:schemeClr val="bg1"/>
                </a:solidFill>
              </a:rPr>
              <a:t>/sa-</a:t>
            </a:r>
            <a:r>
              <a:rPr lang="fr-FR" sz="1200" dirty="0" err="1">
                <a:solidFill>
                  <a:schemeClr val="bg1"/>
                </a:solidFill>
              </a:rPr>
              <a:t>composition.php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2044700"/>
            <a:ext cx="8788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6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61213" y="235195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Soie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67" y="1673867"/>
            <a:ext cx="5829300" cy="508000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651020" y="6275629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http://cci-</a:t>
            </a:r>
            <a:r>
              <a:rPr lang="fr-FR" sz="1200" dirty="0" err="1">
                <a:solidFill>
                  <a:schemeClr val="bg1"/>
                </a:solidFill>
              </a:rPr>
              <a:t>icc.gc.ca</a:t>
            </a:r>
            <a:r>
              <a:rPr lang="fr-FR" sz="1200" dirty="0">
                <a:solidFill>
                  <a:schemeClr val="bg1"/>
                </a:solidFill>
              </a:rPr>
              <a:t>/</a:t>
            </a:r>
            <a:r>
              <a:rPr lang="fr-FR" sz="1200" dirty="0" err="1">
                <a:solidFill>
                  <a:schemeClr val="bg1"/>
                </a:solidFill>
              </a:rPr>
              <a:t>resources</a:t>
            </a:r>
            <a:r>
              <a:rPr lang="fr-FR" sz="1200" dirty="0">
                <a:solidFill>
                  <a:schemeClr val="bg1"/>
                </a:solidFill>
              </a:rPr>
              <a:t>-ressources/</a:t>
            </a:r>
            <a:r>
              <a:rPr lang="fr-FR" sz="1200" dirty="0" err="1">
                <a:solidFill>
                  <a:schemeClr val="bg1"/>
                </a:solidFill>
              </a:rPr>
              <a:t>ccinotesicc</a:t>
            </a:r>
            <a:r>
              <a:rPr lang="fr-FR" sz="1200" dirty="0">
                <a:solidFill>
                  <a:schemeClr val="bg1"/>
                </a:solidFill>
              </a:rPr>
              <a:t>/13-11_f.pdf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71569" y="5931799"/>
            <a:ext cx="3220431" cy="991731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comparer les matériaux entre eux dans une petite étude de cas?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L’époque contemporaine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01" y="2089743"/>
            <a:ext cx="4853938" cy="382310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733425" y="2089744"/>
            <a:ext cx="4162425" cy="38231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CA" dirty="0" smtClean="0">
                <a:solidFill>
                  <a:schemeClr val="bg1"/>
                </a:solidFill>
              </a:rPr>
              <a:t>Wallace Carothers invente le nylon en 1935, alors qu’il travaillait à l’entreprise de chimie Dupont de Nemours.</a:t>
            </a:r>
          </a:p>
          <a:p>
            <a:pPr>
              <a:buFont typeface="Wingdings" charset="2"/>
              <a:buChar char="Ø"/>
            </a:pPr>
            <a:r>
              <a:rPr lang="fr-CA" dirty="0" smtClean="0">
                <a:solidFill>
                  <a:schemeClr val="bg1"/>
                </a:solidFill>
              </a:rPr>
              <a:t>Le nylon</a:t>
            </a:r>
            <a:r>
              <a:rPr lang="fr-CA" dirty="0" smtClean="0">
                <a:solidFill>
                  <a:schemeClr val="bg1"/>
                </a:solidFill>
              </a:rPr>
              <a:t> </a:t>
            </a:r>
            <a:r>
              <a:rPr lang="fr-CA" dirty="0" smtClean="0">
                <a:solidFill>
                  <a:schemeClr val="bg1"/>
                </a:solidFill>
              </a:rPr>
              <a:t>fait partie de la famille des polyamides </a:t>
            </a:r>
          </a:p>
          <a:p>
            <a:pPr>
              <a:buFont typeface="Wingdings" charset="2"/>
              <a:buChar char="Ø"/>
            </a:pPr>
            <a:r>
              <a:rPr lang="fr-CA" dirty="0" smtClean="0">
                <a:solidFill>
                  <a:schemeClr val="bg1"/>
                </a:solidFill>
              </a:rPr>
              <a:t>Le nylon existe grâce à une réaction de polymérisation.</a:t>
            </a:r>
          </a:p>
          <a:p>
            <a:pPr>
              <a:buFont typeface="Wingdings" charset="2"/>
              <a:buChar char="Ø"/>
            </a:pPr>
            <a:r>
              <a:rPr lang="fr-CA" dirty="0" smtClean="0">
                <a:solidFill>
                  <a:schemeClr val="bg1"/>
                </a:solidFill>
              </a:rPr>
              <a:t>Le nylon est un symbole féminin depuis plusieurs années.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nylon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33675" y="2271205"/>
            <a:ext cx="9270385" cy="92237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Pour fabriquer du Nylon, on a besoin de : HCL, </a:t>
            </a:r>
            <a:r>
              <a:rPr lang="fr-FR" dirty="0" err="1" smtClean="0">
                <a:solidFill>
                  <a:schemeClr val="bg1"/>
                </a:solidFill>
              </a:rPr>
              <a:t>NaOH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hexaméthylenediamine</a:t>
            </a:r>
            <a:r>
              <a:rPr lang="fr-FR" dirty="0" smtClean="0">
                <a:solidFill>
                  <a:schemeClr val="bg1"/>
                </a:solidFill>
              </a:rPr>
              <a:t> et de « </a:t>
            </a:r>
            <a:r>
              <a:rPr lang="fr-FR" dirty="0" err="1" smtClean="0">
                <a:solidFill>
                  <a:schemeClr val="bg1"/>
                </a:solidFill>
              </a:rPr>
              <a:t>Sebacoyl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chloride</a:t>
            </a:r>
            <a:r>
              <a:rPr lang="fr-FR" dirty="0" smtClean="0">
                <a:solidFill>
                  <a:schemeClr val="bg1"/>
                </a:solidFill>
              </a:rPr>
              <a:t> »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5" y="4436080"/>
            <a:ext cx="3810000" cy="609600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143741" y="5045680"/>
            <a:ext cx="2114547" cy="55643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dirty="0">
                <a:solidFill>
                  <a:schemeClr val="bg1"/>
                </a:solidFill>
              </a:rPr>
              <a:t>https://</a:t>
            </a:r>
            <a:r>
              <a:rPr lang="fr-FR" sz="800" dirty="0" err="1">
                <a:solidFill>
                  <a:schemeClr val="bg1"/>
                </a:solidFill>
              </a:rPr>
              <a:t>www.carlroth.com</a:t>
            </a:r>
            <a:r>
              <a:rPr lang="fr-FR" sz="800" dirty="0">
                <a:solidFill>
                  <a:schemeClr val="bg1"/>
                </a:solidFill>
              </a:rPr>
              <a:t>/</a:t>
            </a:r>
            <a:r>
              <a:rPr lang="fr-FR" sz="800" dirty="0" err="1">
                <a:solidFill>
                  <a:schemeClr val="bg1"/>
                </a:solidFill>
              </a:rPr>
              <a:t>fr</a:t>
            </a:r>
            <a:r>
              <a:rPr lang="fr-FR" sz="800" dirty="0">
                <a:solidFill>
                  <a:schemeClr val="bg1"/>
                </a:solidFill>
              </a:rPr>
              <a:t>/</a:t>
            </a:r>
            <a:r>
              <a:rPr lang="fr-FR" sz="800" dirty="0" err="1">
                <a:solidFill>
                  <a:schemeClr val="bg1"/>
                </a:solidFill>
              </a:rPr>
              <a:t>fr</a:t>
            </a:r>
            <a:r>
              <a:rPr lang="fr-FR" sz="800" dirty="0">
                <a:solidFill>
                  <a:schemeClr val="bg1"/>
                </a:solidFill>
              </a:rPr>
              <a:t>/Produits-Chimiques/A-Z%2C-produits-chimiques/H/Hexam%C3%A9thyl%C3%A8nediamine/Hexam%C3%A9thyl%C3%A8nediamine/p/0000000100001c2500020023_fr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540" y="4452407"/>
            <a:ext cx="3163130" cy="617365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8714522" y="5062626"/>
            <a:ext cx="2114547" cy="27287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dirty="0">
                <a:solidFill>
                  <a:schemeClr val="bg1"/>
                </a:solidFill>
              </a:rPr>
              <a:t>https://</a:t>
            </a:r>
            <a:r>
              <a:rPr lang="fr-FR" sz="800" dirty="0" err="1">
                <a:solidFill>
                  <a:schemeClr val="bg1"/>
                </a:solidFill>
              </a:rPr>
              <a:t>en.wikipedia.org</a:t>
            </a:r>
            <a:r>
              <a:rPr lang="fr-FR" sz="800" dirty="0">
                <a:solidFill>
                  <a:schemeClr val="bg1"/>
                </a:solidFill>
              </a:rPr>
              <a:t>/wiki/</a:t>
            </a:r>
            <a:r>
              <a:rPr lang="fr-FR" sz="800" dirty="0" err="1">
                <a:solidFill>
                  <a:schemeClr val="bg1"/>
                </a:solidFill>
              </a:rPr>
              <a:t>Sebacoyl_chloride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nylon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3" y="2462473"/>
            <a:ext cx="5458655" cy="3433359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8332954" y="4863510"/>
            <a:ext cx="2114547" cy="57535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>
                <a:solidFill>
                  <a:schemeClr val="bg1"/>
                </a:solidFill>
              </a:rPr>
              <a:t>http://</a:t>
            </a:r>
            <a:r>
              <a:rPr lang="fr-FR" sz="800" dirty="0" err="1">
                <a:solidFill>
                  <a:schemeClr val="bg1"/>
                </a:solidFill>
              </a:rPr>
              <a:t>www.chm.ulaval.ca</a:t>
            </a:r>
            <a:r>
              <a:rPr lang="fr-FR" sz="800" dirty="0">
                <a:solidFill>
                  <a:schemeClr val="bg1"/>
                </a:solidFill>
              </a:rPr>
              <a:t>/</a:t>
            </a:r>
            <a:r>
              <a:rPr lang="fr-FR" sz="800" dirty="0" err="1">
                <a:solidFill>
                  <a:schemeClr val="bg1"/>
                </a:solidFill>
              </a:rPr>
              <a:t>gecha</a:t>
            </a:r>
            <a:r>
              <a:rPr lang="fr-FR" sz="800" dirty="0">
                <a:solidFill>
                  <a:schemeClr val="bg1"/>
                </a:solidFill>
              </a:rPr>
              <a:t>/chm2904/5_polymeres_plastiques/</a:t>
            </a:r>
            <a:r>
              <a:rPr lang="fr-FR" sz="800" dirty="0" err="1">
                <a:solidFill>
                  <a:schemeClr val="bg1"/>
                </a:solidFill>
              </a:rPr>
              <a:t>polymeres_synthese.html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39" y="3334397"/>
            <a:ext cx="5654929" cy="15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857375" y="467522"/>
            <a:ext cx="8315325" cy="132556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Progression </a:t>
            </a:r>
            <a:r>
              <a:rPr lang="fr-FR" sz="5400" b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des apprentissages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87028" y="1793971"/>
            <a:ext cx="3808366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Propriété de la matière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Acidité/basicité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Propriétés caractéristiques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Propriétés chimiques caractéristiques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Changements physiques et chimiques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Décomposition et synthèse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Structure de la matière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Éléments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Tableau périodique</a:t>
            </a: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nylon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936560" y="2779427"/>
            <a:ext cx="8074357" cy="25022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dirty="0">
                <a:solidFill>
                  <a:schemeClr val="bg1"/>
                </a:solidFill>
              </a:rPr>
              <a:t>La démonstration </a:t>
            </a:r>
            <a:r>
              <a:rPr lang="fr-FR" dirty="0" smtClean="0">
                <a:solidFill>
                  <a:schemeClr val="bg1"/>
                </a:solidFill>
              </a:rPr>
              <a:t>pourrait </a:t>
            </a:r>
            <a:r>
              <a:rPr lang="fr-FR" dirty="0">
                <a:solidFill>
                  <a:schemeClr val="bg1"/>
                </a:solidFill>
              </a:rPr>
              <a:t>être </a:t>
            </a:r>
            <a:r>
              <a:rPr lang="fr-FR" dirty="0" smtClean="0">
                <a:solidFill>
                  <a:schemeClr val="bg1"/>
                </a:solidFill>
              </a:rPr>
              <a:t>exécutée </a:t>
            </a:r>
            <a:r>
              <a:rPr lang="fr-FR" dirty="0">
                <a:solidFill>
                  <a:schemeClr val="bg1"/>
                </a:solidFill>
              </a:rPr>
              <a:t>par un enseignant au secondaire si les deux solutions sont préparées à l’avance. En excluant les étapes de la préparation des mélanges, les dangers possibles sont limités (comme l’</a:t>
            </a:r>
            <a:r>
              <a:rPr lang="fr-FR" dirty="0" err="1">
                <a:solidFill>
                  <a:schemeClr val="bg1"/>
                </a:solidFill>
              </a:rPr>
              <a:t>hexaméthylenediamine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et le </a:t>
            </a:r>
            <a:r>
              <a:rPr lang="fr-FR" dirty="0">
                <a:solidFill>
                  <a:schemeClr val="bg1"/>
                </a:solidFill>
              </a:rPr>
              <a:t>chlorure de </a:t>
            </a:r>
            <a:r>
              <a:rPr lang="fr-FR" dirty="0" err="1">
                <a:solidFill>
                  <a:schemeClr val="bg1"/>
                </a:solidFill>
              </a:rPr>
              <a:t>sébacoyle</a:t>
            </a:r>
            <a:r>
              <a:rPr lang="fr-FR" dirty="0">
                <a:solidFill>
                  <a:schemeClr val="bg1"/>
                </a:solidFill>
              </a:rPr>
              <a:t> sont très corrosifs). </a:t>
            </a:r>
          </a:p>
        </p:txBody>
      </p:sp>
    </p:spTree>
    <p:extLst>
      <p:ext uri="{BB962C8B-B14F-4D97-AF65-F5344CB8AC3E}">
        <p14:creationId xmlns:p14="http://schemas.microsoft.com/office/powerpoint/2010/main" val="944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021008"/>
            <a:ext cx="10515600" cy="1361806"/>
          </a:xfrm>
        </p:spPr>
        <p:txBody>
          <a:bodyPr/>
          <a:lstStyle/>
          <a:p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www.maxisciences.com/hydrophobe/cette-incroyable-invention-permet-a-n-039-importe-quel-revetement-de-repousser-les-liquides_art35774.html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43100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Une nouvelle technologie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2649200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256430" y="2766218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Mission : mars one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4979" y="5332441"/>
            <a:ext cx="5187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www.mars-one.com/technology/the-mars-suit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33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Bibiographie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99207" y="1756375"/>
            <a:ext cx="5949064" cy="49398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Anachemia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(2016). Fiche signalétique.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ACIDE </a:t>
            </a: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CHLORHYDRIQUE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Anachemia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(2016). Fiche signalétique.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HYDROXYDE DE SODIUM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Anachemia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(2016). Fiche signalétique.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HEXANE-1,6 DIAMINE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Cransac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É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c. (2010).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L'habit fait le romain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Récupéré sur Que portait les enfants romains 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dans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l'antiquité?: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hlinkClick r:id="rId3"/>
              </a:rPr>
              <a:t>http://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hlinkClick r:id="rId3"/>
              </a:rPr>
              <a:t>latin.collegejeanjaures-cransac.org/modevet.htm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Douniaux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V. (2011, 08 08).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Les articles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histoirs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de Valérie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Douniaux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Récupéré sur La 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préhistoire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et la naissance du vêtement: https://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scribium.com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valerie-douniaux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/a/la-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prehistoire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-et-la-naissance-du-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vetement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edito8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e. (2008).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Aufeminincanada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Récupéré sur Tout savoir sur le nylon: 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http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://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www.aufeminin.com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/conseils-de-mode/tout-savoir-sur-le-nylon-s645080.html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nstitut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Canadien de Conservation. (1986). Notes de l'ICC.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Les fibres naturelles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Jacques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C. (2003, 05 20). THESE présentée pour obtenir le titre 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DOCTEUR DE L’INSTITUT NATIONAL POLYTECHNIQUE DE TOULOUSE 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ETUDE DE </a:t>
            </a:r>
            <a:endParaRPr kumimoji="0" lang="fr-FR" altLang="fr-FR" sz="9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LA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VALORISATION DES DECHETS D’ORIGINE KERATINIQUE PAR VOIE </a:t>
            </a:r>
            <a:endParaRPr kumimoji="0" lang="fr-FR" altLang="fr-FR" sz="9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THERMO-MECANO-CHIMIQUE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EN VUE DE L’OBTENTION DE FILAMENTS </a:t>
            </a:r>
            <a:endParaRPr kumimoji="0" lang="fr-FR" altLang="fr-FR" sz="9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CONTINUS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 CAS SPECIFIQUE DE LA LAINE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L'équipe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du TPE. (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s.d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.).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Colorants et teintures naturelles -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Lycee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St-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Hylaire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Consulté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 03 20, 2016, sur La laine, une fibre protéique complexe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http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://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tpe-rhubarbe.e-monsite.com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/pages/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experimentation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/la-laine-une-fibre-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proteique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complexe.html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maelle-cs@hotmail.fr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(2016).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L'araignée et sa toile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Récupéré sur 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La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composition: http://fil-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araignee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futur.wifeo.com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/sa-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composition.php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MilliporeSigma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(2016). Sigma Aldrich.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Sebacoyl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chloride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Wordpress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(2013, 12 30).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 coton et le polyester, les deux principales </a:t>
            </a: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fibres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fr-FR" altLang="fr-FR" sz="9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textiles d'aujourd'hui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Récupéré sur TPE LE COTON ET LE POLYESTER FACE AUX </a:t>
            </a:r>
            <a:endParaRPr kumimoji="0" lang="fr-FR" altLang="fr-FR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DEFIS 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ENVIRONNEMENTAUX: https://</a:t>
            </a:r>
            <a:r>
              <a:rPr kumimoji="0" lang="fr-FR" altLang="fr-FR" sz="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tpefibrestextiles.wordpress.com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69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011339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Liens internet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8549" y="2074460"/>
            <a:ext cx="8584442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cci-icc.gc.ca/resources-ressources/ccinotesicc/13-11_f.pdf</a:t>
            </a:r>
            <a:endParaRPr lang="fr-FR" dirty="0" smtClean="0"/>
          </a:p>
          <a:p>
            <a:r>
              <a:rPr lang="fr-FR" dirty="0">
                <a:hlinkClick r:id="rId4"/>
              </a:rPr>
              <a:t>https://tpefibrestextiles.wordpress.com/le-coton-et-le-polyester-deux-fibres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  <a:p>
            <a:r>
              <a:rPr lang="fr-FR" dirty="0">
                <a:hlinkClick r:id="rId5"/>
              </a:rPr>
              <a:t>http://</a:t>
            </a:r>
            <a:r>
              <a:rPr lang="fr-FR" dirty="0" smtClean="0">
                <a:hlinkClick r:id="rId5"/>
              </a:rPr>
              <a:t>ethesis.inp-toulouse.fr/archive/00000021/01/jacques.pdf</a:t>
            </a:r>
            <a:endParaRPr lang="fr-FR" dirty="0" smtClean="0"/>
          </a:p>
          <a:p>
            <a:r>
              <a:rPr lang="fr-FR" dirty="0">
                <a:hlinkClick r:id="rId6"/>
              </a:rPr>
              <a:t>http://</a:t>
            </a:r>
            <a:r>
              <a:rPr lang="fr-FR" dirty="0" smtClean="0">
                <a:hlinkClick r:id="rId6"/>
              </a:rPr>
              <a:t>tpe-rhubarbe.e-monsite.com/pages/experimentation/la-laine-une-fibre-proteique-complexe.html</a:t>
            </a:r>
            <a:endParaRPr lang="fr-FR" dirty="0" smtClean="0"/>
          </a:p>
          <a:p>
            <a:r>
              <a:rPr lang="fr-FR" dirty="0">
                <a:hlinkClick r:id="rId7"/>
              </a:rPr>
              <a:t>http://</a:t>
            </a:r>
            <a:r>
              <a:rPr lang="fr-FR" dirty="0" smtClean="0">
                <a:hlinkClick r:id="rId7"/>
              </a:rPr>
              <a:t>www.anachemia.com/msds/french/4955f.pdf</a:t>
            </a:r>
            <a:endParaRPr lang="fr-FR" dirty="0" smtClean="0"/>
          </a:p>
          <a:p>
            <a:r>
              <a:rPr lang="fr-FR" dirty="0">
                <a:hlinkClick r:id="rId8"/>
              </a:rPr>
              <a:t>http://</a:t>
            </a:r>
            <a:r>
              <a:rPr lang="fr-FR" dirty="0" smtClean="0">
                <a:hlinkClick r:id="rId8"/>
              </a:rPr>
              <a:t>www.anachemia.com/msds/french/8370f.pdf</a:t>
            </a:r>
            <a:endParaRPr lang="fr-FR" dirty="0" smtClean="0"/>
          </a:p>
          <a:p>
            <a:r>
              <a:rPr lang="fr-FR" dirty="0">
                <a:hlinkClick r:id="rId9"/>
              </a:rPr>
              <a:t>http://</a:t>
            </a:r>
            <a:r>
              <a:rPr lang="fr-FR" dirty="0" smtClean="0">
                <a:hlinkClick r:id="rId9"/>
              </a:rPr>
              <a:t>www.anachemia.com/msds/french/4860f.pdf</a:t>
            </a:r>
            <a:endParaRPr lang="fr-FR" dirty="0" smtClean="0"/>
          </a:p>
          <a:p>
            <a:r>
              <a:rPr lang="fr-FR" dirty="0">
                <a:hlinkClick r:id="rId10"/>
              </a:rPr>
              <a:t>http://</a:t>
            </a:r>
            <a:r>
              <a:rPr lang="fr-FR" dirty="0" smtClean="0">
                <a:hlinkClick r:id="rId10"/>
              </a:rPr>
              <a:t>www.sigmaaldrich.com/catalog/substance/sebacoylchloride2391411119311?lang=en&amp;region=US</a:t>
            </a:r>
            <a:endParaRPr lang="fr-FR" dirty="0" smtClean="0"/>
          </a:p>
          <a:p>
            <a:r>
              <a:rPr lang="fr-FR" dirty="0">
                <a:hlinkClick r:id="rId11"/>
              </a:rPr>
              <a:t>http://</a:t>
            </a:r>
            <a:r>
              <a:rPr lang="fr-FR" dirty="0" smtClean="0">
                <a:hlinkClick r:id="rId11"/>
              </a:rPr>
              <a:t>fil-araignee-futur.wifeo.com/sa-composition.php</a:t>
            </a:r>
            <a:endParaRPr lang="fr-FR" dirty="0" smtClean="0"/>
          </a:p>
          <a:p>
            <a:r>
              <a:rPr lang="fr-FR" dirty="0">
                <a:hlinkClick r:id="rId12"/>
              </a:rPr>
              <a:t>http://</a:t>
            </a:r>
            <a:r>
              <a:rPr lang="fr-FR" dirty="0" smtClean="0">
                <a:hlinkClick r:id="rId12"/>
              </a:rPr>
              <a:t>www.aufeminin.com/conseils-de-mode/tout-savoir-sur-le-nylon-s645080.html</a:t>
            </a:r>
            <a:endParaRPr lang="fr-FR" dirty="0" smtClean="0"/>
          </a:p>
          <a:p>
            <a:r>
              <a:rPr lang="fr-FR" dirty="0">
                <a:hlinkClick r:id="rId6"/>
              </a:rPr>
              <a:t>http://</a:t>
            </a:r>
            <a:r>
              <a:rPr lang="fr-FR" dirty="0" smtClean="0">
                <a:hlinkClick r:id="rId6"/>
              </a:rPr>
              <a:t>tpe-rhubarbe.e-monsite.com/pages/experimentation/la-laine-une-fibre-proteique-complexe.html</a:t>
            </a:r>
            <a:endParaRPr lang="fr-FR" dirty="0" smtClean="0"/>
          </a:p>
          <a:p>
            <a:r>
              <a:rPr lang="fr-FR" dirty="0">
                <a:hlinkClick r:id="rId13"/>
              </a:rPr>
              <a:t>http://</a:t>
            </a:r>
            <a:r>
              <a:rPr lang="fr-FR" dirty="0" smtClean="0">
                <a:hlinkClick r:id="rId13"/>
              </a:rPr>
              <a:t>latin.collegejeanjaures-cransac.org/modevet.htm</a:t>
            </a:r>
            <a:endParaRPr lang="fr-FR" dirty="0" smtClean="0"/>
          </a:p>
          <a:p>
            <a:r>
              <a:rPr lang="fr-FR" dirty="0">
                <a:hlinkClick r:id="rId14"/>
              </a:rPr>
              <a:t>https://scribium.com/valerie-douniaux/a/la-prehistoire-et-la-naissance-du-vetement</a:t>
            </a:r>
            <a:r>
              <a:rPr lang="fr-FR" dirty="0" smtClean="0">
                <a:hlinkClick r:id="rId14"/>
              </a:rPr>
              <a:t>/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99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4288"/>
            <a:ext cx="12192000" cy="68722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Il y a 30 000 années</a:t>
            </a: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Peaux </a:t>
            </a:r>
            <a:r>
              <a:rPr lang="fr-FR" dirty="0" smtClean="0">
                <a:solidFill>
                  <a:schemeClr val="bg1"/>
                </a:solidFill>
              </a:rPr>
              <a:t>portées </a:t>
            </a:r>
            <a:r>
              <a:rPr lang="fr-FR" dirty="0" smtClean="0">
                <a:solidFill>
                  <a:schemeClr val="bg1"/>
                </a:solidFill>
              </a:rPr>
              <a:t>sur les épaules</a:t>
            </a: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Nuisait au mouvement &amp; pourriture des peaux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tannage (</a:t>
            </a:r>
            <a:r>
              <a:rPr lang="fr-FR" dirty="0" smtClean="0">
                <a:solidFill>
                  <a:schemeClr val="bg1"/>
                </a:solidFill>
              </a:rPr>
              <a:t>assouplit </a:t>
            </a:r>
            <a:r>
              <a:rPr lang="fr-FR" dirty="0" smtClean="0">
                <a:solidFill>
                  <a:schemeClr val="bg1"/>
                </a:solidFill>
              </a:rPr>
              <a:t>et défend la peau)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43100" y="500062"/>
            <a:ext cx="79248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naissance du v</a:t>
            </a:r>
            <a:r>
              <a:rPr lang="fr-CA" sz="5400" b="1" dirty="0" err="1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êtement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515100" y="2043112"/>
            <a:ext cx="4162425" cy="192881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Utilisation de l’étoffe</a:t>
            </a: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Majoritairement de la cellulose, des poils ou des fibres.</a:t>
            </a: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29413" y="5893401"/>
            <a:ext cx="5462587" cy="991731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Les élèves du secondaire pourraient tenter de différencier les peaux d’animaux pendant leur apprentissage des bases de la nomenclature des espèces animales en latin.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6515099" y="4189413"/>
            <a:ext cx="4162425" cy="18256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Le tissage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Utilise la laine et les fibres végétales</a:t>
            </a: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Apparition de la première aiguille</a:t>
            </a: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864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43100" y="500062"/>
            <a:ext cx="79248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pagne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2014136"/>
            <a:ext cx="2171700" cy="3217333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3424236" y="4954256"/>
            <a:ext cx="4162425" cy="18256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>
                <a:solidFill>
                  <a:schemeClr val="bg1"/>
                </a:solidFill>
              </a:rPr>
              <a:t>Le pagne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chemeClr val="bg1"/>
                </a:solidFill>
              </a:rPr>
              <a:t>Pièce de tissu ou de peau </a:t>
            </a:r>
            <a:r>
              <a:rPr lang="fr-FR" dirty="0" smtClean="0">
                <a:solidFill>
                  <a:schemeClr val="bg1"/>
                </a:solidFill>
              </a:rPr>
              <a:t>tissée </a:t>
            </a:r>
            <a:r>
              <a:rPr lang="fr-FR" dirty="0" smtClean="0">
                <a:solidFill>
                  <a:schemeClr val="bg1"/>
                </a:solidFill>
              </a:rPr>
              <a:t>et </a:t>
            </a:r>
            <a:r>
              <a:rPr lang="fr-FR" dirty="0" smtClean="0">
                <a:solidFill>
                  <a:schemeClr val="bg1"/>
                </a:solidFill>
              </a:rPr>
              <a:t>enroulée </a:t>
            </a:r>
            <a:r>
              <a:rPr lang="fr-FR" dirty="0" smtClean="0">
                <a:solidFill>
                  <a:schemeClr val="bg1"/>
                </a:solidFill>
              </a:rPr>
              <a:t>autour de la taille</a:t>
            </a: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86675" y="5650502"/>
            <a:ext cx="4505325" cy="1285577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Les élèves du secondaire pourraient fabriquer des pièces de v</a:t>
            </a:r>
            <a:r>
              <a:rPr lang="fr-CA" sz="1600" dirty="0" err="1" smtClean="0">
                <a:solidFill>
                  <a:schemeClr val="bg1"/>
                </a:solidFill>
              </a:rPr>
              <a:t>êtement</a:t>
            </a:r>
            <a:r>
              <a:rPr lang="fr-CA" sz="1600" dirty="0" smtClean="0">
                <a:solidFill>
                  <a:schemeClr val="bg1"/>
                </a:solidFill>
              </a:rPr>
              <a:t> dans les temps libres</a:t>
            </a:r>
            <a:r>
              <a:rPr lang="fr-FR" sz="1600" dirty="0" smtClean="0">
                <a:solidFill>
                  <a:schemeClr val="bg1"/>
                </a:solidFill>
              </a:rPr>
              <a:t> gr</a:t>
            </a:r>
            <a:r>
              <a:rPr lang="fr-CA" sz="1600" dirty="0" err="1" smtClean="0">
                <a:solidFill>
                  <a:schemeClr val="bg1"/>
                </a:solidFill>
              </a:rPr>
              <a:t>âce</a:t>
            </a:r>
            <a:r>
              <a:rPr lang="fr-CA" sz="1600" dirty="0" smtClean="0">
                <a:solidFill>
                  <a:schemeClr val="bg1"/>
                </a:solidFill>
              </a:rPr>
              <a:t> au tissage, au tricot ou par d’autres pratiques, en choisissant le matériau idéal 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864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43100" y="500062"/>
            <a:ext cx="79248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peau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97" y="2282823"/>
            <a:ext cx="5683859" cy="3476627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7753353" y="5625301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www.concours.vuibert.fr</a:t>
            </a:r>
            <a:r>
              <a:rPr lang="fr-FR" dirty="0">
                <a:solidFill>
                  <a:schemeClr val="bg1"/>
                </a:solidFill>
              </a:rPr>
              <a:t>/contenu/</a:t>
            </a:r>
            <a:r>
              <a:rPr lang="fr-FR" dirty="0" err="1">
                <a:solidFill>
                  <a:schemeClr val="bg1"/>
                </a:solidFill>
              </a:rPr>
              <a:t>sch</a:t>
            </a:r>
            <a:r>
              <a:rPr lang="fr-FR" dirty="0">
                <a:solidFill>
                  <a:schemeClr val="bg1"/>
                </a:solidFill>
              </a:rPr>
              <a:t>-ma-la-peau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43100" y="500062"/>
            <a:ext cx="79248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Le collagène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135186"/>
            <a:ext cx="6527800" cy="447040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7958070" y="6014239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http://www2.cegep-ste-foy.qc.ca/profs/</a:t>
            </a:r>
            <a:r>
              <a:rPr lang="fr-FR" dirty="0" err="1">
                <a:solidFill>
                  <a:schemeClr val="bg1"/>
                </a:solidFill>
              </a:rPr>
              <a:t>gbourbonnais</a:t>
            </a:r>
            <a:r>
              <a:rPr lang="fr-FR" dirty="0">
                <a:solidFill>
                  <a:schemeClr val="bg1"/>
                </a:solidFill>
              </a:rPr>
              <a:t>/pascal/</a:t>
            </a:r>
            <a:r>
              <a:rPr lang="fr-FR" dirty="0" err="1">
                <a:solidFill>
                  <a:schemeClr val="bg1"/>
                </a:solidFill>
              </a:rPr>
              <a:t>fya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chimcell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notesmolecules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imagesmolecules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collagen.jpg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8573093" y="3007120"/>
            <a:ext cx="2589614" cy="18256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Le collagène confère à la peau une élasticité importante et une bonne résistance à la rupture.</a:t>
            </a: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943100" y="500062"/>
            <a:ext cx="79248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Pendant l’empire romain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2043113"/>
            <a:ext cx="4162425" cy="3971924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À 17 ans, si son prédécesseur le décide, un jeune homme peut enfin porter la toge, c’est sa deuxième naissance.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La toge est essentiellement </a:t>
            </a:r>
            <a:r>
              <a:rPr lang="fr-FR" dirty="0" smtClean="0">
                <a:solidFill>
                  <a:schemeClr val="bg1"/>
                </a:solidFill>
              </a:rPr>
              <a:t>constituée </a:t>
            </a:r>
            <a:r>
              <a:rPr lang="fr-FR" dirty="0" smtClean="0">
                <a:solidFill>
                  <a:schemeClr val="bg1"/>
                </a:solidFill>
              </a:rPr>
              <a:t>de laine.</a:t>
            </a:r>
          </a:p>
          <a:p>
            <a:pPr>
              <a:buFont typeface="Wingdings" charset="2"/>
              <a:buChar char="Ø"/>
            </a:pPr>
            <a:r>
              <a:rPr lang="fr-FR" dirty="0" smtClean="0">
                <a:solidFill>
                  <a:schemeClr val="bg1"/>
                </a:solidFill>
              </a:rPr>
              <a:t>Avec les années, la toge a disparu petit à petit pour laisser place à des </a:t>
            </a:r>
            <a:r>
              <a:rPr lang="fr-CA" dirty="0" smtClean="0">
                <a:solidFill>
                  <a:schemeClr val="bg1"/>
                </a:solidFill>
              </a:rPr>
              <a:t>vêtements plus </a:t>
            </a:r>
            <a:r>
              <a:rPr lang="fr-CA" dirty="0" smtClean="0">
                <a:solidFill>
                  <a:schemeClr val="bg1"/>
                </a:solidFill>
              </a:rPr>
              <a:t>souples.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57" y="2043112"/>
            <a:ext cx="2424468" cy="4471987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5981697" y="5966621"/>
            <a:ext cx="3048000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bg1"/>
                </a:solidFill>
              </a:rPr>
              <a:t>http://</a:t>
            </a:r>
            <a:r>
              <a:rPr lang="fr-FR" sz="1800" dirty="0" err="1" smtClean="0">
                <a:solidFill>
                  <a:schemeClr val="bg1"/>
                </a:solidFill>
              </a:rPr>
              <a:t>latin.collegejeanjaures-cransac.org</a:t>
            </a:r>
            <a:r>
              <a:rPr lang="fr-FR" sz="1800" dirty="0" smtClean="0">
                <a:solidFill>
                  <a:schemeClr val="bg1"/>
                </a:solidFill>
              </a:rPr>
              <a:t>/</a:t>
            </a:r>
            <a:r>
              <a:rPr lang="fr-FR" sz="1800" dirty="0" err="1" smtClean="0">
                <a:solidFill>
                  <a:schemeClr val="bg1"/>
                </a:solidFill>
              </a:rPr>
              <a:t>modevet.htm</a:t>
            </a:r>
            <a:endParaRPr lang="fr-FR" sz="1800" dirty="0" smtClean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029697" y="6170196"/>
            <a:ext cx="3162303" cy="697885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faire une visite à la ferme? 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28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57225" y="500062"/>
            <a:ext cx="10487025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La toge, d’un point de vue moléculaire</a:t>
            </a:r>
            <a:endParaRPr lang="fr-FR" sz="5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325687"/>
            <a:ext cx="3577087" cy="29787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37" y="2325687"/>
            <a:ext cx="2989609" cy="29787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74" y="2325687"/>
            <a:ext cx="3632607" cy="2978738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1320856" y="5304425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329067" y="5240516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9278544" y="5304424"/>
            <a:ext cx="2114547" cy="5913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http://</a:t>
            </a:r>
            <a:r>
              <a:rPr lang="fr-FR" dirty="0" err="1">
                <a:solidFill>
                  <a:schemeClr val="bg1"/>
                </a:solidFill>
              </a:rPr>
              <a:t>tpe-rhubarbe.e-monsite.com</a:t>
            </a:r>
            <a:r>
              <a:rPr lang="fr-FR" dirty="0">
                <a:solidFill>
                  <a:schemeClr val="bg1"/>
                </a:solidFill>
              </a:rPr>
              <a:t>/pages/</a:t>
            </a:r>
            <a:r>
              <a:rPr lang="fr-FR" dirty="0" err="1">
                <a:solidFill>
                  <a:schemeClr val="bg1"/>
                </a:solidFill>
              </a:rPr>
              <a:t>experimentation</a:t>
            </a:r>
            <a:r>
              <a:rPr lang="fr-FR" dirty="0">
                <a:solidFill>
                  <a:schemeClr val="bg1"/>
                </a:solidFill>
              </a:rPr>
              <a:t>/la-laine-une-fibre-</a:t>
            </a:r>
            <a:r>
              <a:rPr lang="fr-FR" dirty="0" err="1">
                <a:solidFill>
                  <a:schemeClr val="bg1"/>
                </a:solidFill>
              </a:rPr>
              <a:t>proteique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complexe.html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29413" y="5893401"/>
            <a:ext cx="5462587" cy="991731"/>
          </a:xfrm>
          <a:prstGeom prst="snip2Diag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Pourquoi ne pas montrer comment utiliser un microscope gr</a:t>
            </a:r>
            <a:r>
              <a:rPr lang="fr-CA" sz="1600" dirty="0" err="1" smtClean="0">
                <a:solidFill>
                  <a:schemeClr val="bg1"/>
                </a:solidFill>
              </a:rPr>
              <a:t>âce</a:t>
            </a:r>
            <a:r>
              <a:rPr lang="fr-CA" sz="1600" dirty="0" smtClean="0">
                <a:solidFill>
                  <a:schemeClr val="bg1"/>
                </a:solidFill>
              </a:rPr>
              <a:t> à un échantillonnage sur le dos d’un mouton de la ferme. (c’est génial et intéressant!)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1344</Words>
  <Application>Microsoft Macintosh PowerPoint</Application>
  <PresentationFormat>Grand écran</PresentationFormat>
  <Paragraphs>218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American Typewriter</vt:lpstr>
      <vt:lpstr>Apple Chancery</vt:lpstr>
      <vt:lpstr>Calibri</vt:lpstr>
      <vt:lpstr>Calibri Light</vt:lpstr>
      <vt:lpstr>Wingdings</vt:lpstr>
      <vt:lpstr>Arial</vt:lpstr>
      <vt:lpstr>Thème Office</vt:lpstr>
      <vt:lpstr>Les habits qui ont marqué l’histoire</vt:lpstr>
      <vt:lpstr>Plan de la présentation</vt:lpstr>
      <vt:lpstr>Progression des apprentissages</vt:lpstr>
      <vt:lpstr>La naissance du vêtement</vt:lpstr>
      <vt:lpstr>Le pagne</vt:lpstr>
      <vt:lpstr>La peau</vt:lpstr>
      <vt:lpstr>Le collagène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 vêtements  qui  ont  marqués  l’histoire</dc:title>
  <dc:creator>William Ruel</dc:creator>
  <cp:lastModifiedBy>William Ruel</cp:lastModifiedBy>
  <cp:revision>79</cp:revision>
  <dcterms:created xsi:type="dcterms:W3CDTF">2016-03-10T13:35:31Z</dcterms:created>
  <dcterms:modified xsi:type="dcterms:W3CDTF">2016-04-14T01:42:19Z</dcterms:modified>
</cp:coreProperties>
</file>